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3" r:id="rId9"/>
    <p:sldId id="264" r:id="rId10"/>
    <p:sldId id="261" r:id="rId11"/>
    <p:sldId id="262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7AE"/>
    <a:srgbClr val="7B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A9E94-B6F6-46C8-BFED-0E7AD2762940}">
  <a:tblStyle styleId="{954A9E94-B6F6-46C8-BFED-0E7AD276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395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C6295-ED58-46FD-8E4B-80861CC0B71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184695-A7C9-424B-A0A7-C7955C56508D}">
      <dgm:prSet/>
      <dgm:spPr/>
      <dgm:t>
        <a:bodyPr/>
        <a:lstStyle/>
        <a:p>
          <a:r>
            <a:rPr lang="en-US" b="0" i="0" dirty="0"/>
            <a:t>Whether The Housing Market Would Survive During </a:t>
          </a:r>
          <a:r>
            <a:rPr lang="en-US" b="0" i="0" dirty="0" err="1"/>
            <a:t>Covid</a:t>
          </a:r>
          <a:r>
            <a:rPr lang="en-US" b="0" i="0" dirty="0"/>
            <a:t>?</a:t>
          </a:r>
          <a:endParaRPr lang="en-US" dirty="0"/>
        </a:p>
      </dgm:t>
    </dgm:pt>
    <dgm:pt modelId="{68999635-B735-4154-BCF9-7C242AED53D0}" type="parTrans" cxnId="{0BFDD4B3-E5EB-4D5F-8DE0-C42E90EEF2B6}">
      <dgm:prSet/>
      <dgm:spPr/>
      <dgm:t>
        <a:bodyPr/>
        <a:lstStyle/>
        <a:p>
          <a:endParaRPr lang="en-US"/>
        </a:p>
      </dgm:t>
    </dgm:pt>
    <dgm:pt modelId="{064DD3D3-D571-46D6-9883-09E8D3F8C5E5}" type="sibTrans" cxnId="{0BFDD4B3-E5EB-4D5F-8DE0-C42E90EEF2B6}">
      <dgm:prSet/>
      <dgm:spPr/>
      <dgm:t>
        <a:bodyPr/>
        <a:lstStyle/>
        <a:p>
          <a:endParaRPr lang="en-US"/>
        </a:p>
      </dgm:t>
    </dgm:pt>
    <dgm:pt modelId="{1787519D-E93F-4D9B-98E7-2BF7C0B0799F}">
      <dgm:prSet/>
      <dgm:spPr/>
      <dgm:t>
        <a:bodyPr/>
        <a:lstStyle/>
        <a:p>
          <a:r>
            <a:rPr lang="en-US" b="0" i="0" dirty="0"/>
            <a:t>Would Prices Increase/Decrease During </a:t>
          </a:r>
          <a:r>
            <a:rPr lang="en-US" b="0" i="0" dirty="0" err="1"/>
            <a:t>Covid</a:t>
          </a:r>
          <a:r>
            <a:rPr lang="en-US" b="0" i="0" dirty="0"/>
            <a:t>?</a:t>
          </a:r>
          <a:endParaRPr lang="en-US" dirty="0"/>
        </a:p>
      </dgm:t>
    </dgm:pt>
    <dgm:pt modelId="{E947F419-1986-4734-871B-A1920C43C458}" type="parTrans" cxnId="{2151857F-4AE1-4847-8EF9-CD24AB0B2B47}">
      <dgm:prSet/>
      <dgm:spPr/>
      <dgm:t>
        <a:bodyPr/>
        <a:lstStyle/>
        <a:p>
          <a:endParaRPr lang="en-US"/>
        </a:p>
      </dgm:t>
    </dgm:pt>
    <dgm:pt modelId="{48D5BA27-C617-465B-A4E6-55C6CE8479D0}" type="sibTrans" cxnId="{2151857F-4AE1-4847-8EF9-CD24AB0B2B47}">
      <dgm:prSet/>
      <dgm:spPr/>
      <dgm:t>
        <a:bodyPr/>
        <a:lstStyle/>
        <a:p>
          <a:endParaRPr lang="en-US"/>
        </a:p>
      </dgm:t>
    </dgm:pt>
    <dgm:pt modelId="{6692CF69-8CFD-421F-A5B5-6630BC4D2932}">
      <dgm:prSet/>
      <dgm:spPr/>
      <dgm:t>
        <a:bodyPr/>
        <a:lstStyle/>
        <a:p>
          <a:r>
            <a:rPr lang="en-US" b="0" i="0" dirty="0"/>
            <a:t>Predicted Sales Pricing vs Actual Sales Data?</a:t>
          </a:r>
          <a:endParaRPr lang="en-US" dirty="0"/>
        </a:p>
      </dgm:t>
    </dgm:pt>
    <dgm:pt modelId="{EF16461D-AF73-4E1F-A657-04C4F90D18D5}" type="parTrans" cxnId="{ECB7E8E4-94FF-41A6-8C06-0605161B7DEE}">
      <dgm:prSet/>
      <dgm:spPr/>
      <dgm:t>
        <a:bodyPr/>
        <a:lstStyle/>
        <a:p>
          <a:endParaRPr lang="en-US"/>
        </a:p>
      </dgm:t>
    </dgm:pt>
    <dgm:pt modelId="{3835D505-739F-4AB1-99C7-CFA0C85C359B}" type="sibTrans" cxnId="{ECB7E8E4-94FF-41A6-8C06-0605161B7DEE}">
      <dgm:prSet/>
      <dgm:spPr/>
      <dgm:t>
        <a:bodyPr/>
        <a:lstStyle/>
        <a:p>
          <a:endParaRPr lang="en-US"/>
        </a:p>
      </dgm:t>
    </dgm:pt>
    <dgm:pt modelId="{C7217A38-F31E-4378-92F6-8C022D089B75}" type="pres">
      <dgm:prSet presAssocID="{184C6295-ED58-46FD-8E4B-80861CC0B712}" presName="Name0" presStyleCnt="0">
        <dgm:presLayoutVars>
          <dgm:dir/>
          <dgm:animOne val="branch"/>
          <dgm:animLvl val="lvl"/>
        </dgm:presLayoutVars>
      </dgm:prSet>
      <dgm:spPr/>
    </dgm:pt>
    <dgm:pt modelId="{54760E13-D691-4EB5-BD87-04B11D9EB033}" type="pres">
      <dgm:prSet presAssocID="{14184695-A7C9-424B-A0A7-C7955C56508D}" presName="chaos" presStyleCnt="0"/>
      <dgm:spPr/>
    </dgm:pt>
    <dgm:pt modelId="{47CCB5BF-101E-4F37-99F0-3CD159CA4EA5}" type="pres">
      <dgm:prSet presAssocID="{14184695-A7C9-424B-A0A7-C7955C56508D}" presName="parTx1" presStyleLbl="revTx" presStyleIdx="0" presStyleCnt="2"/>
      <dgm:spPr/>
    </dgm:pt>
    <dgm:pt modelId="{FAD973A8-72E8-4360-967E-694B57C9875E}" type="pres">
      <dgm:prSet presAssocID="{14184695-A7C9-424B-A0A7-C7955C56508D}" presName="c1" presStyleLbl="node1" presStyleIdx="0" presStyleCnt="19"/>
      <dgm:spPr/>
    </dgm:pt>
    <dgm:pt modelId="{65E1D339-036D-4FA3-B3C0-46646A4C24AC}" type="pres">
      <dgm:prSet presAssocID="{14184695-A7C9-424B-A0A7-C7955C56508D}" presName="c2" presStyleLbl="node1" presStyleIdx="1" presStyleCnt="19"/>
      <dgm:spPr/>
    </dgm:pt>
    <dgm:pt modelId="{093DBA72-A44B-4A1D-AB2B-F670C8ECCB69}" type="pres">
      <dgm:prSet presAssocID="{14184695-A7C9-424B-A0A7-C7955C56508D}" presName="c3" presStyleLbl="node1" presStyleIdx="2" presStyleCnt="19"/>
      <dgm:spPr/>
    </dgm:pt>
    <dgm:pt modelId="{FE8C2FA9-D951-4575-BA61-874435A19EED}" type="pres">
      <dgm:prSet presAssocID="{14184695-A7C9-424B-A0A7-C7955C56508D}" presName="c4" presStyleLbl="node1" presStyleIdx="3" presStyleCnt="19"/>
      <dgm:spPr/>
    </dgm:pt>
    <dgm:pt modelId="{A134D079-FB0C-4E9B-ADF8-269CBE5B3AC5}" type="pres">
      <dgm:prSet presAssocID="{14184695-A7C9-424B-A0A7-C7955C56508D}" presName="c5" presStyleLbl="node1" presStyleIdx="4" presStyleCnt="19"/>
      <dgm:spPr/>
    </dgm:pt>
    <dgm:pt modelId="{401621C4-17BA-4FD3-9818-94A087EA9FDD}" type="pres">
      <dgm:prSet presAssocID="{14184695-A7C9-424B-A0A7-C7955C56508D}" presName="c6" presStyleLbl="node1" presStyleIdx="5" presStyleCnt="19"/>
      <dgm:spPr/>
    </dgm:pt>
    <dgm:pt modelId="{E8330D5C-26B4-422D-A4C5-1FFCDA15D9C4}" type="pres">
      <dgm:prSet presAssocID="{14184695-A7C9-424B-A0A7-C7955C56508D}" presName="c7" presStyleLbl="node1" presStyleIdx="6" presStyleCnt="19"/>
      <dgm:spPr/>
    </dgm:pt>
    <dgm:pt modelId="{D54412F9-0102-4CEF-B719-695879580D59}" type="pres">
      <dgm:prSet presAssocID="{14184695-A7C9-424B-A0A7-C7955C56508D}" presName="c8" presStyleLbl="node1" presStyleIdx="7" presStyleCnt="19"/>
      <dgm:spPr/>
    </dgm:pt>
    <dgm:pt modelId="{0732647C-70F6-44FF-A13A-D53E320018A8}" type="pres">
      <dgm:prSet presAssocID="{14184695-A7C9-424B-A0A7-C7955C56508D}" presName="c9" presStyleLbl="node1" presStyleIdx="8" presStyleCnt="19"/>
      <dgm:spPr/>
    </dgm:pt>
    <dgm:pt modelId="{9BF93812-2885-4B86-83F3-07E0EFAA04E0}" type="pres">
      <dgm:prSet presAssocID="{14184695-A7C9-424B-A0A7-C7955C56508D}" presName="c10" presStyleLbl="node1" presStyleIdx="9" presStyleCnt="19"/>
      <dgm:spPr/>
    </dgm:pt>
    <dgm:pt modelId="{4C69EDAB-67A9-4687-83C1-DB903E2D3D4B}" type="pres">
      <dgm:prSet presAssocID="{14184695-A7C9-424B-A0A7-C7955C56508D}" presName="c11" presStyleLbl="node1" presStyleIdx="10" presStyleCnt="19"/>
      <dgm:spPr/>
    </dgm:pt>
    <dgm:pt modelId="{FF7ACB01-0D2D-4E7E-AD3E-029FF7A5B3E0}" type="pres">
      <dgm:prSet presAssocID="{14184695-A7C9-424B-A0A7-C7955C56508D}" presName="c12" presStyleLbl="node1" presStyleIdx="11" presStyleCnt="19"/>
      <dgm:spPr/>
    </dgm:pt>
    <dgm:pt modelId="{006F3646-575C-4E41-B9E7-5E2FDF2BA790}" type="pres">
      <dgm:prSet presAssocID="{14184695-A7C9-424B-A0A7-C7955C56508D}" presName="c13" presStyleLbl="node1" presStyleIdx="12" presStyleCnt="19"/>
      <dgm:spPr/>
    </dgm:pt>
    <dgm:pt modelId="{479F9959-1178-49D6-8613-F93C2A99F6BA}" type="pres">
      <dgm:prSet presAssocID="{14184695-A7C9-424B-A0A7-C7955C56508D}" presName="c14" presStyleLbl="node1" presStyleIdx="13" presStyleCnt="19"/>
      <dgm:spPr/>
    </dgm:pt>
    <dgm:pt modelId="{AE90EF30-E88E-422F-B50C-41E30DF92E76}" type="pres">
      <dgm:prSet presAssocID="{14184695-A7C9-424B-A0A7-C7955C56508D}" presName="c15" presStyleLbl="node1" presStyleIdx="14" presStyleCnt="19"/>
      <dgm:spPr/>
    </dgm:pt>
    <dgm:pt modelId="{99501A81-03B1-441B-AEB1-E5E4461866DB}" type="pres">
      <dgm:prSet presAssocID="{14184695-A7C9-424B-A0A7-C7955C56508D}" presName="c16" presStyleLbl="node1" presStyleIdx="15" presStyleCnt="19"/>
      <dgm:spPr/>
    </dgm:pt>
    <dgm:pt modelId="{3B34CAC6-5AC3-4F9B-964C-0FAB83DA73A9}" type="pres">
      <dgm:prSet presAssocID="{14184695-A7C9-424B-A0A7-C7955C56508D}" presName="c17" presStyleLbl="node1" presStyleIdx="16" presStyleCnt="19"/>
      <dgm:spPr/>
    </dgm:pt>
    <dgm:pt modelId="{1C19F7FF-AB5B-4620-93FF-77F2C50785DB}" type="pres">
      <dgm:prSet presAssocID="{14184695-A7C9-424B-A0A7-C7955C56508D}" presName="c18" presStyleLbl="node1" presStyleIdx="17" presStyleCnt="19"/>
      <dgm:spPr/>
    </dgm:pt>
    <dgm:pt modelId="{DB09A55E-392F-46DC-889A-3D531F0D6E12}" type="pres">
      <dgm:prSet presAssocID="{064DD3D3-D571-46D6-9883-09E8D3F8C5E5}" presName="chevronComposite1" presStyleCnt="0"/>
      <dgm:spPr/>
    </dgm:pt>
    <dgm:pt modelId="{544F9BBF-C753-40CC-87D3-666306AD6EED}" type="pres">
      <dgm:prSet presAssocID="{064DD3D3-D571-46D6-9883-09E8D3F8C5E5}" presName="chevron1" presStyleLbl="sibTrans2D1" presStyleIdx="0" presStyleCnt="2"/>
      <dgm:spPr/>
    </dgm:pt>
    <dgm:pt modelId="{E78FF0E8-1B90-4DC8-A539-DF13F831787E}" type="pres">
      <dgm:prSet presAssocID="{064DD3D3-D571-46D6-9883-09E8D3F8C5E5}" presName="spChevron1" presStyleCnt="0"/>
      <dgm:spPr/>
    </dgm:pt>
    <dgm:pt modelId="{9173AB23-81BF-4C5F-9BF2-0803E9BA6A2B}" type="pres">
      <dgm:prSet presAssocID="{1787519D-E93F-4D9B-98E7-2BF7C0B0799F}" presName="middle" presStyleCnt="0"/>
      <dgm:spPr/>
    </dgm:pt>
    <dgm:pt modelId="{7877C34C-4E8E-4910-AC34-AE5A4BCAFA14}" type="pres">
      <dgm:prSet presAssocID="{1787519D-E93F-4D9B-98E7-2BF7C0B0799F}" presName="parTxMid" presStyleLbl="revTx" presStyleIdx="1" presStyleCnt="2"/>
      <dgm:spPr/>
    </dgm:pt>
    <dgm:pt modelId="{DD2D68CB-7683-40BE-88EA-A8D1870A31E7}" type="pres">
      <dgm:prSet presAssocID="{1787519D-E93F-4D9B-98E7-2BF7C0B0799F}" presName="spMid" presStyleCnt="0"/>
      <dgm:spPr/>
    </dgm:pt>
    <dgm:pt modelId="{FB12D0BA-2E16-4A3E-BDD8-ED406A2F33C0}" type="pres">
      <dgm:prSet presAssocID="{48D5BA27-C617-465B-A4E6-55C6CE8479D0}" presName="chevronComposite1" presStyleCnt="0"/>
      <dgm:spPr/>
    </dgm:pt>
    <dgm:pt modelId="{31523DA6-C834-4DDC-83E1-310B70DDD3BA}" type="pres">
      <dgm:prSet presAssocID="{48D5BA27-C617-465B-A4E6-55C6CE8479D0}" presName="chevron1" presStyleLbl="sibTrans2D1" presStyleIdx="1" presStyleCnt="2"/>
      <dgm:spPr/>
    </dgm:pt>
    <dgm:pt modelId="{3448D1F9-379C-42FF-8942-8FC6F06EF2A4}" type="pres">
      <dgm:prSet presAssocID="{48D5BA27-C617-465B-A4E6-55C6CE8479D0}" presName="spChevron1" presStyleCnt="0"/>
      <dgm:spPr/>
    </dgm:pt>
    <dgm:pt modelId="{8FBA55F0-A6C2-48C8-B965-012CE78AC70F}" type="pres">
      <dgm:prSet presAssocID="{6692CF69-8CFD-421F-A5B5-6630BC4D2932}" presName="last" presStyleCnt="0"/>
      <dgm:spPr/>
    </dgm:pt>
    <dgm:pt modelId="{D991DA0F-49C5-48DE-A8A8-AD73C49E7B29}" type="pres">
      <dgm:prSet presAssocID="{6692CF69-8CFD-421F-A5B5-6630BC4D2932}" presName="circleTx" presStyleLbl="node1" presStyleIdx="18" presStyleCnt="19"/>
      <dgm:spPr/>
    </dgm:pt>
    <dgm:pt modelId="{2EFA45DA-92B8-45B1-9725-BA6668157EFF}" type="pres">
      <dgm:prSet presAssocID="{6692CF69-8CFD-421F-A5B5-6630BC4D2932}" presName="spN" presStyleCnt="0"/>
      <dgm:spPr/>
    </dgm:pt>
  </dgm:ptLst>
  <dgm:cxnLst>
    <dgm:cxn modelId="{03011E3C-5633-4C67-B54F-F22A5DED9BFC}" type="presOf" srcId="{1787519D-E93F-4D9B-98E7-2BF7C0B0799F}" destId="{7877C34C-4E8E-4910-AC34-AE5A4BCAFA14}" srcOrd="0" destOrd="0" presId="urn:microsoft.com/office/officeart/2009/3/layout/RandomtoResultProcess"/>
    <dgm:cxn modelId="{9A242E5B-5E7C-45A0-BAB2-5469498A5530}" type="presOf" srcId="{184C6295-ED58-46FD-8E4B-80861CC0B712}" destId="{C7217A38-F31E-4378-92F6-8C022D089B75}" srcOrd="0" destOrd="0" presId="urn:microsoft.com/office/officeart/2009/3/layout/RandomtoResultProcess"/>
    <dgm:cxn modelId="{2151857F-4AE1-4847-8EF9-CD24AB0B2B47}" srcId="{184C6295-ED58-46FD-8E4B-80861CC0B712}" destId="{1787519D-E93F-4D9B-98E7-2BF7C0B0799F}" srcOrd="1" destOrd="0" parTransId="{E947F419-1986-4734-871B-A1920C43C458}" sibTransId="{48D5BA27-C617-465B-A4E6-55C6CE8479D0}"/>
    <dgm:cxn modelId="{0BFDD4B3-E5EB-4D5F-8DE0-C42E90EEF2B6}" srcId="{184C6295-ED58-46FD-8E4B-80861CC0B712}" destId="{14184695-A7C9-424B-A0A7-C7955C56508D}" srcOrd="0" destOrd="0" parTransId="{68999635-B735-4154-BCF9-7C242AED53D0}" sibTransId="{064DD3D3-D571-46D6-9883-09E8D3F8C5E5}"/>
    <dgm:cxn modelId="{61634ED9-75F9-4D03-AD0F-D27CC23F9502}" type="presOf" srcId="{6692CF69-8CFD-421F-A5B5-6630BC4D2932}" destId="{D991DA0F-49C5-48DE-A8A8-AD73C49E7B29}" srcOrd="0" destOrd="0" presId="urn:microsoft.com/office/officeart/2009/3/layout/RandomtoResultProcess"/>
    <dgm:cxn modelId="{ECB7E8E4-94FF-41A6-8C06-0605161B7DEE}" srcId="{184C6295-ED58-46FD-8E4B-80861CC0B712}" destId="{6692CF69-8CFD-421F-A5B5-6630BC4D2932}" srcOrd="2" destOrd="0" parTransId="{EF16461D-AF73-4E1F-A657-04C4F90D18D5}" sibTransId="{3835D505-739F-4AB1-99C7-CFA0C85C359B}"/>
    <dgm:cxn modelId="{FA0399F1-3227-4A71-AD30-925B72E528E5}" type="presOf" srcId="{14184695-A7C9-424B-A0A7-C7955C56508D}" destId="{47CCB5BF-101E-4F37-99F0-3CD159CA4EA5}" srcOrd="0" destOrd="0" presId="urn:microsoft.com/office/officeart/2009/3/layout/RandomtoResultProcess"/>
    <dgm:cxn modelId="{E3F35996-B6FE-421B-B49A-4E9B6D64E8C3}" type="presParOf" srcId="{C7217A38-F31E-4378-92F6-8C022D089B75}" destId="{54760E13-D691-4EB5-BD87-04B11D9EB033}" srcOrd="0" destOrd="0" presId="urn:microsoft.com/office/officeart/2009/3/layout/RandomtoResultProcess"/>
    <dgm:cxn modelId="{465A7D00-7C83-45D3-8C13-5F2C05DF720D}" type="presParOf" srcId="{54760E13-D691-4EB5-BD87-04B11D9EB033}" destId="{47CCB5BF-101E-4F37-99F0-3CD159CA4EA5}" srcOrd="0" destOrd="0" presId="urn:microsoft.com/office/officeart/2009/3/layout/RandomtoResultProcess"/>
    <dgm:cxn modelId="{2CBAECD4-E3FD-4872-9401-B104741F641C}" type="presParOf" srcId="{54760E13-D691-4EB5-BD87-04B11D9EB033}" destId="{FAD973A8-72E8-4360-967E-694B57C9875E}" srcOrd="1" destOrd="0" presId="urn:microsoft.com/office/officeart/2009/3/layout/RandomtoResultProcess"/>
    <dgm:cxn modelId="{A03AB075-BB03-438D-A8EB-06921DC93C56}" type="presParOf" srcId="{54760E13-D691-4EB5-BD87-04B11D9EB033}" destId="{65E1D339-036D-4FA3-B3C0-46646A4C24AC}" srcOrd="2" destOrd="0" presId="urn:microsoft.com/office/officeart/2009/3/layout/RandomtoResultProcess"/>
    <dgm:cxn modelId="{CFAC3391-231B-4A10-A611-524BF6E3C249}" type="presParOf" srcId="{54760E13-D691-4EB5-BD87-04B11D9EB033}" destId="{093DBA72-A44B-4A1D-AB2B-F670C8ECCB69}" srcOrd="3" destOrd="0" presId="urn:microsoft.com/office/officeart/2009/3/layout/RandomtoResultProcess"/>
    <dgm:cxn modelId="{86866B65-8337-493D-83F9-D3B8B3E521A5}" type="presParOf" srcId="{54760E13-D691-4EB5-BD87-04B11D9EB033}" destId="{FE8C2FA9-D951-4575-BA61-874435A19EED}" srcOrd="4" destOrd="0" presId="urn:microsoft.com/office/officeart/2009/3/layout/RandomtoResultProcess"/>
    <dgm:cxn modelId="{E6EF8FEA-E351-473F-A42F-F9BBF4DC6CEA}" type="presParOf" srcId="{54760E13-D691-4EB5-BD87-04B11D9EB033}" destId="{A134D079-FB0C-4E9B-ADF8-269CBE5B3AC5}" srcOrd="5" destOrd="0" presId="urn:microsoft.com/office/officeart/2009/3/layout/RandomtoResultProcess"/>
    <dgm:cxn modelId="{7D7F1A2B-306F-4460-8B0A-46B40758E8C1}" type="presParOf" srcId="{54760E13-D691-4EB5-BD87-04B11D9EB033}" destId="{401621C4-17BA-4FD3-9818-94A087EA9FDD}" srcOrd="6" destOrd="0" presId="urn:microsoft.com/office/officeart/2009/3/layout/RandomtoResultProcess"/>
    <dgm:cxn modelId="{D523B2C2-255F-4435-BB50-59805B39ECE9}" type="presParOf" srcId="{54760E13-D691-4EB5-BD87-04B11D9EB033}" destId="{E8330D5C-26B4-422D-A4C5-1FFCDA15D9C4}" srcOrd="7" destOrd="0" presId="urn:microsoft.com/office/officeart/2009/3/layout/RandomtoResultProcess"/>
    <dgm:cxn modelId="{D2E8D616-51E2-45A1-ADD8-8DCE59C2D7D2}" type="presParOf" srcId="{54760E13-D691-4EB5-BD87-04B11D9EB033}" destId="{D54412F9-0102-4CEF-B719-695879580D59}" srcOrd="8" destOrd="0" presId="urn:microsoft.com/office/officeart/2009/3/layout/RandomtoResultProcess"/>
    <dgm:cxn modelId="{96DD1A4C-6D36-4B4E-B371-D0DE727A92D7}" type="presParOf" srcId="{54760E13-D691-4EB5-BD87-04B11D9EB033}" destId="{0732647C-70F6-44FF-A13A-D53E320018A8}" srcOrd="9" destOrd="0" presId="urn:microsoft.com/office/officeart/2009/3/layout/RandomtoResultProcess"/>
    <dgm:cxn modelId="{7889B979-9393-4897-A475-239D9C439D43}" type="presParOf" srcId="{54760E13-D691-4EB5-BD87-04B11D9EB033}" destId="{9BF93812-2885-4B86-83F3-07E0EFAA04E0}" srcOrd="10" destOrd="0" presId="urn:microsoft.com/office/officeart/2009/3/layout/RandomtoResultProcess"/>
    <dgm:cxn modelId="{C636BC24-74E8-4535-924F-9A1AD7337C0F}" type="presParOf" srcId="{54760E13-D691-4EB5-BD87-04B11D9EB033}" destId="{4C69EDAB-67A9-4687-83C1-DB903E2D3D4B}" srcOrd="11" destOrd="0" presId="urn:microsoft.com/office/officeart/2009/3/layout/RandomtoResultProcess"/>
    <dgm:cxn modelId="{86B87FE9-BACB-4B83-B9A8-AB81E0E764CB}" type="presParOf" srcId="{54760E13-D691-4EB5-BD87-04B11D9EB033}" destId="{FF7ACB01-0D2D-4E7E-AD3E-029FF7A5B3E0}" srcOrd="12" destOrd="0" presId="urn:microsoft.com/office/officeart/2009/3/layout/RandomtoResultProcess"/>
    <dgm:cxn modelId="{F845A536-8F4A-4EBC-8D61-577E7013DE39}" type="presParOf" srcId="{54760E13-D691-4EB5-BD87-04B11D9EB033}" destId="{006F3646-575C-4E41-B9E7-5E2FDF2BA790}" srcOrd="13" destOrd="0" presId="urn:microsoft.com/office/officeart/2009/3/layout/RandomtoResultProcess"/>
    <dgm:cxn modelId="{7DAE8E49-CBF2-458C-A633-8E443DBB12C9}" type="presParOf" srcId="{54760E13-D691-4EB5-BD87-04B11D9EB033}" destId="{479F9959-1178-49D6-8613-F93C2A99F6BA}" srcOrd="14" destOrd="0" presId="urn:microsoft.com/office/officeart/2009/3/layout/RandomtoResultProcess"/>
    <dgm:cxn modelId="{25D72644-DBDB-45F6-9B93-1A9410952591}" type="presParOf" srcId="{54760E13-D691-4EB5-BD87-04B11D9EB033}" destId="{AE90EF30-E88E-422F-B50C-41E30DF92E76}" srcOrd="15" destOrd="0" presId="urn:microsoft.com/office/officeart/2009/3/layout/RandomtoResultProcess"/>
    <dgm:cxn modelId="{9551ADF7-9F18-4793-9B91-EBDEEE5C7179}" type="presParOf" srcId="{54760E13-D691-4EB5-BD87-04B11D9EB033}" destId="{99501A81-03B1-441B-AEB1-E5E4461866DB}" srcOrd="16" destOrd="0" presId="urn:microsoft.com/office/officeart/2009/3/layout/RandomtoResultProcess"/>
    <dgm:cxn modelId="{0B703D66-1D9C-453D-97AE-E87B91C0B128}" type="presParOf" srcId="{54760E13-D691-4EB5-BD87-04B11D9EB033}" destId="{3B34CAC6-5AC3-4F9B-964C-0FAB83DA73A9}" srcOrd="17" destOrd="0" presId="urn:microsoft.com/office/officeart/2009/3/layout/RandomtoResultProcess"/>
    <dgm:cxn modelId="{CA113905-B4F3-419F-A9DB-93A90D39494A}" type="presParOf" srcId="{54760E13-D691-4EB5-BD87-04B11D9EB033}" destId="{1C19F7FF-AB5B-4620-93FF-77F2C50785DB}" srcOrd="18" destOrd="0" presId="urn:microsoft.com/office/officeart/2009/3/layout/RandomtoResultProcess"/>
    <dgm:cxn modelId="{9996C45F-37C5-42A4-A06C-8E41AD548A20}" type="presParOf" srcId="{C7217A38-F31E-4378-92F6-8C022D089B75}" destId="{DB09A55E-392F-46DC-889A-3D531F0D6E12}" srcOrd="1" destOrd="0" presId="urn:microsoft.com/office/officeart/2009/3/layout/RandomtoResultProcess"/>
    <dgm:cxn modelId="{2BB71686-AA9E-47C0-BE05-9CEBD40DDB1E}" type="presParOf" srcId="{DB09A55E-392F-46DC-889A-3D531F0D6E12}" destId="{544F9BBF-C753-40CC-87D3-666306AD6EED}" srcOrd="0" destOrd="0" presId="urn:microsoft.com/office/officeart/2009/3/layout/RandomtoResultProcess"/>
    <dgm:cxn modelId="{E59F96A3-A70B-4E2A-82FF-3318397F0551}" type="presParOf" srcId="{DB09A55E-392F-46DC-889A-3D531F0D6E12}" destId="{E78FF0E8-1B90-4DC8-A539-DF13F831787E}" srcOrd="1" destOrd="0" presId="urn:microsoft.com/office/officeart/2009/3/layout/RandomtoResultProcess"/>
    <dgm:cxn modelId="{721933DF-74E6-4AE0-8D43-CCDC43B8CD82}" type="presParOf" srcId="{C7217A38-F31E-4378-92F6-8C022D089B75}" destId="{9173AB23-81BF-4C5F-9BF2-0803E9BA6A2B}" srcOrd="2" destOrd="0" presId="urn:microsoft.com/office/officeart/2009/3/layout/RandomtoResultProcess"/>
    <dgm:cxn modelId="{ED242F62-CFA8-400C-85E2-B6F56A532640}" type="presParOf" srcId="{9173AB23-81BF-4C5F-9BF2-0803E9BA6A2B}" destId="{7877C34C-4E8E-4910-AC34-AE5A4BCAFA14}" srcOrd="0" destOrd="0" presId="urn:microsoft.com/office/officeart/2009/3/layout/RandomtoResultProcess"/>
    <dgm:cxn modelId="{510FC78F-6FD1-4E58-A868-99A3CDECF626}" type="presParOf" srcId="{9173AB23-81BF-4C5F-9BF2-0803E9BA6A2B}" destId="{DD2D68CB-7683-40BE-88EA-A8D1870A31E7}" srcOrd="1" destOrd="0" presId="urn:microsoft.com/office/officeart/2009/3/layout/RandomtoResultProcess"/>
    <dgm:cxn modelId="{86AB6EC0-AA97-4D9B-A8CC-1536D8D6F466}" type="presParOf" srcId="{C7217A38-F31E-4378-92F6-8C022D089B75}" destId="{FB12D0BA-2E16-4A3E-BDD8-ED406A2F33C0}" srcOrd="3" destOrd="0" presId="urn:microsoft.com/office/officeart/2009/3/layout/RandomtoResultProcess"/>
    <dgm:cxn modelId="{854EC676-4722-4710-8F62-513A909687BB}" type="presParOf" srcId="{FB12D0BA-2E16-4A3E-BDD8-ED406A2F33C0}" destId="{31523DA6-C834-4DDC-83E1-310B70DDD3BA}" srcOrd="0" destOrd="0" presId="urn:microsoft.com/office/officeart/2009/3/layout/RandomtoResultProcess"/>
    <dgm:cxn modelId="{B7C7BC00-675A-4832-B758-4502E73C91C7}" type="presParOf" srcId="{FB12D0BA-2E16-4A3E-BDD8-ED406A2F33C0}" destId="{3448D1F9-379C-42FF-8942-8FC6F06EF2A4}" srcOrd="1" destOrd="0" presId="urn:microsoft.com/office/officeart/2009/3/layout/RandomtoResultProcess"/>
    <dgm:cxn modelId="{F0D9C009-EDD3-48F0-8DA4-C4DFCB3A754A}" type="presParOf" srcId="{C7217A38-F31E-4378-92F6-8C022D089B75}" destId="{8FBA55F0-A6C2-48C8-B965-012CE78AC70F}" srcOrd="4" destOrd="0" presId="urn:microsoft.com/office/officeart/2009/3/layout/RandomtoResultProcess"/>
    <dgm:cxn modelId="{41198D7C-4E87-4681-B377-25D31DC900BB}" type="presParOf" srcId="{8FBA55F0-A6C2-48C8-B965-012CE78AC70F}" destId="{D991DA0F-49C5-48DE-A8A8-AD73C49E7B29}" srcOrd="0" destOrd="0" presId="urn:microsoft.com/office/officeart/2009/3/layout/RandomtoResultProcess"/>
    <dgm:cxn modelId="{3F42B5A3-4D40-4991-8EFC-BDEA174C5910}" type="presParOf" srcId="{8FBA55F0-A6C2-48C8-B965-012CE78AC70F}" destId="{2EFA45DA-92B8-45B1-9725-BA6668157EF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CB5BF-101E-4F37-99F0-3CD159CA4EA5}">
      <dsp:nvSpPr>
        <dsp:cNvPr id="0" name=""/>
        <dsp:cNvSpPr/>
      </dsp:nvSpPr>
      <dsp:spPr>
        <a:xfrm>
          <a:off x="155290" y="1393015"/>
          <a:ext cx="2251318" cy="74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Whether The Housing Market Would Survive During </a:t>
          </a:r>
          <a:r>
            <a:rPr lang="en-US" sz="1700" b="0" i="0" kern="1200" dirty="0" err="1"/>
            <a:t>Covid</a:t>
          </a:r>
          <a:r>
            <a:rPr lang="en-US" sz="1700" b="0" i="0" kern="1200" dirty="0"/>
            <a:t>?</a:t>
          </a:r>
          <a:endParaRPr lang="en-US" sz="1700" kern="1200" dirty="0"/>
        </a:p>
      </dsp:txBody>
      <dsp:txXfrm>
        <a:off x="155290" y="1393015"/>
        <a:ext cx="2251318" cy="741911"/>
      </dsp:txXfrm>
    </dsp:sp>
    <dsp:sp modelId="{FAD973A8-72E8-4360-967E-694B57C9875E}">
      <dsp:nvSpPr>
        <dsp:cNvPr id="0" name=""/>
        <dsp:cNvSpPr/>
      </dsp:nvSpPr>
      <dsp:spPr>
        <a:xfrm>
          <a:off x="152732" y="1167371"/>
          <a:ext cx="179082" cy="1790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D339-036D-4FA3-B3C0-46646A4C24AC}">
      <dsp:nvSpPr>
        <dsp:cNvPr id="0" name=""/>
        <dsp:cNvSpPr/>
      </dsp:nvSpPr>
      <dsp:spPr>
        <a:xfrm>
          <a:off x="278089" y="916656"/>
          <a:ext cx="179082" cy="179082"/>
        </a:xfrm>
        <a:prstGeom prst="ellipse">
          <a:avLst/>
        </a:prstGeom>
        <a:solidFill>
          <a:schemeClr val="accent5">
            <a:hueOff val="-150326"/>
            <a:satOff val="-5556"/>
            <a:lumOff val="1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DBA72-A44B-4A1D-AB2B-F670C8ECCB69}">
      <dsp:nvSpPr>
        <dsp:cNvPr id="0" name=""/>
        <dsp:cNvSpPr/>
      </dsp:nvSpPr>
      <dsp:spPr>
        <a:xfrm>
          <a:off x="578947" y="966799"/>
          <a:ext cx="281414" cy="281414"/>
        </a:xfrm>
        <a:prstGeom prst="ellipse">
          <a:avLst/>
        </a:prstGeom>
        <a:solidFill>
          <a:schemeClr val="accent5">
            <a:hueOff val="-300653"/>
            <a:satOff val="-11111"/>
            <a:lumOff val="28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C2FA9-D951-4575-BA61-874435A19EED}">
      <dsp:nvSpPr>
        <dsp:cNvPr id="0" name=""/>
        <dsp:cNvSpPr/>
      </dsp:nvSpPr>
      <dsp:spPr>
        <a:xfrm>
          <a:off x="829662" y="691013"/>
          <a:ext cx="179082" cy="179082"/>
        </a:xfrm>
        <a:prstGeom prst="ellipse">
          <a:avLst/>
        </a:prstGeom>
        <a:solidFill>
          <a:schemeClr val="accent5">
            <a:hueOff val="-450979"/>
            <a:satOff val="-16667"/>
            <a:lumOff val="43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4D079-FB0C-4E9B-ADF8-269CBE5B3AC5}">
      <dsp:nvSpPr>
        <dsp:cNvPr id="0" name=""/>
        <dsp:cNvSpPr/>
      </dsp:nvSpPr>
      <dsp:spPr>
        <a:xfrm>
          <a:off x="1155592" y="590727"/>
          <a:ext cx="179082" cy="179082"/>
        </a:xfrm>
        <a:prstGeom prst="ellipse">
          <a:avLst/>
        </a:prstGeom>
        <a:solidFill>
          <a:schemeClr val="accent5">
            <a:hueOff val="-601305"/>
            <a:satOff val="-22222"/>
            <a:lumOff val="5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621C4-17BA-4FD3-9818-94A087EA9FDD}">
      <dsp:nvSpPr>
        <dsp:cNvPr id="0" name=""/>
        <dsp:cNvSpPr/>
      </dsp:nvSpPr>
      <dsp:spPr>
        <a:xfrm>
          <a:off x="1556736" y="766227"/>
          <a:ext cx="179082" cy="179082"/>
        </a:xfrm>
        <a:prstGeom prst="ellipse">
          <a:avLst/>
        </a:prstGeom>
        <a:solidFill>
          <a:schemeClr val="accent5">
            <a:hueOff val="-751631"/>
            <a:satOff val="-27778"/>
            <a:lumOff val="72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30D5C-26B4-422D-A4C5-1FFCDA15D9C4}">
      <dsp:nvSpPr>
        <dsp:cNvPr id="0" name=""/>
        <dsp:cNvSpPr/>
      </dsp:nvSpPr>
      <dsp:spPr>
        <a:xfrm>
          <a:off x="1807451" y="891585"/>
          <a:ext cx="281414" cy="281414"/>
        </a:xfrm>
        <a:prstGeom prst="ellipse">
          <a:avLst/>
        </a:prstGeom>
        <a:solidFill>
          <a:schemeClr val="accent5">
            <a:hueOff val="-901958"/>
            <a:satOff val="-33333"/>
            <a:lumOff val="86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12F9-0102-4CEF-B719-695879580D59}">
      <dsp:nvSpPr>
        <dsp:cNvPr id="0" name=""/>
        <dsp:cNvSpPr/>
      </dsp:nvSpPr>
      <dsp:spPr>
        <a:xfrm>
          <a:off x="2158452" y="1167371"/>
          <a:ext cx="179082" cy="179082"/>
        </a:xfrm>
        <a:prstGeom prst="ellipse">
          <a:avLst/>
        </a:prstGeom>
        <a:solidFill>
          <a:schemeClr val="accent5">
            <a:hueOff val="-1052284"/>
            <a:satOff val="-38889"/>
            <a:lumOff val="10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2647C-70F6-44FF-A13A-D53E320018A8}">
      <dsp:nvSpPr>
        <dsp:cNvPr id="0" name=""/>
        <dsp:cNvSpPr/>
      </dsp:nvSpPr>
      <dsp:spPr>
        <a:xfrm>
          <a:off x="2308881" y="1443158"/>
          <a:ext cx="179082" cy="179082"/>
        </a:xfrm>
        <a:prstGeom prst="ellipse">
          <a:avLst/>
        </a:prstGeom>
        <a:solidFill>
          <a:schemeClr val="accent5">
            <a:hueOff val="-1202610"/>
            <a:satOff val="-44444"/>
            <a:lumOff val="11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93812-2885-4B86-83F3-07E0EFAA04E0}">
      <dsp:nvSpPr>
        <dsp:cNvPr id="0" name=""/>
        <dsp:cNvSpPr/>
      </dsp:nvSpPr>
      <dsp:spPr>
        <a:xfrm>
          <a:off x="1005163" y="916656"/>
          <a:ext cx="460496" cy="460496"/>
        </a:xfrm>
        <a:prstGeom prst="ellipse">
          <a:avLst/>
        </a:prstGeom>
        <a:solidFill>
          <a:schemeClr val="accent5">
            <a:hueOff val="-1352937"/>
            <a:satOff val="-50000"/>
            <a:lumOff val="13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9EDAB-67A9-4687-83C1-DB903E2D3D4B}">
      <dsp:nvSpPr>
        <dsp:cNvPr id="0" name=""/>
        <dsp:cNvSpPr/>
      </dsp:nvSpPr>
      <dsp:spPr>
        <a:xfrm>
          <a:off x="27374" y="1869373"/>
          <a:ext cx="179082" cy="179082"/>
        </a:xfrm>
        <a:prstGeom prst="ellipse">
          <a:avLst/>
        </a:prstGeom>
        <a:solidFill>
          <a:schemeClr val="accent5">
            <a:hueOff val="-1503263"/>
            <a:satOff val="-55556"/>
            <a:lumOff val="144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ACB01-0D2D-4E7E-AD3E-029FF7A5B3E0}">
      <dsp:nvSpPr>
        <dsp:cNvPr id="0" name=""/>
        <dsp:cNvSpPr/>
      </dsp:nvSpPr>
      <dsp:spPr>
        <a:xfrm>
          <a:off x="177803" y="2095017"/>
          <a:ext cx="281414" cy="281414"/>
        </a:xfrm>
        <a:prstGeom prst="ellipse">
          <a:avLst/>
        </a:prstGeom>
        <a:solidFill>
          <a:schemeClr val="accent5">
            <a:hueOff val="-1653589"/>
            <a:satOff val="-61111"/>
            <a:lumOff val="159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F3646-575C-4E41-B9E7-5E2FDF2BA790}">
      <dsp:nvSpPr>
        <dsp:cNvPr id="0" name=""/>
        <dsp:cNvSpPr/>
      </dsp:nvSpPr>
      <dsp:spPr>
        <a:xfrm>
          <a:off x="553876" y="2295589"/>
          <a:ext cx="409330" cy="409330"/>
        </a:xfrm>
        <a:prstGeom prst="ellipse">
          <a:avLst/>
        </a:prstGeom>
        <a:solidFill>
          <a:schemeClr val="accent5">
            <a:hueOff val="-1803915"/>
            <a:satOff val="-66667"/>
            <a:lumOff val="17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F9959-1178-49D6-8613-F93C2A99F6BA}">
      <dsp:nvSpPr>
        <dsp:cNvPr id="0" name=""/>
        <dsp:cNvSpPr/>
      </dsp:nvSpPr>
      <dsp:spPr>
        <a:xfrm>
          <a:off x="1080377" y="2621518"/>
          <a:ext cx="179082" cy="179082"/>
        </a:xfrm>
        <a:prstGeom prst="ellipse">
          <a:avLst/>
        </a:prstGeom>
        <a:solidFill>
          <a:schemeClr val="accent5">
            <a:hueOff val="-1954242"/>
            <a:satOff val="-72222"/>
            <a:lumOff val="18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F30-E88E-422F-B50C-41E30DF92E76}">
      <dsp:nvSpPr>
        <dsp:cNvPr id="0" name=""/>
        <dsp:cNvSpPr/>
      </dsp:nvSpPr>
      <dsp:spPr>
        <a:xfrm>
          <a:off x="1180663" y="2295589"/>
          <a:ext cx="281414" cy="281414"/>
        </a:xfrm>
        <a:prstGeom prst="ellipse">
          <a:avLst/>
        </a:prstGeom>
        <a:solidFill>
          <a:schemeClr val="accent5">
            <a:hueOff val="-2104568"/>
            <a:satOff val="-77778"/>
            <a:lumOff val="202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01A81-03B1-441B-AEB1-E5E4461866DB}">
      <dsp:nvSpPr>
        <dsp:cNvPr id="0" name=""/>
        <dsp:cNvSpPr/>
      </dsp:nvSpPr>
      <dsp:spPr>
        <a:xfrm>
          <a:off x="1431378" y="2646590"/>
          <a:ext cx="179082" cy="179082"/>
        </a:xfrm>
        <a:prstGeom prst="ellipse">
          <a:avLst/>
        </a:prstGeom>
        <a:solidFill>
          <a:schemeClr val="accent5">
            <a:hueOff val="-2254894"/>
            <a:satOff val="-83333"/>
            <a:lumOff val="217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CAC6-5AC3-4F9B-964C-0FAB83DA73A9}">
      <dsp:nvSpPr>
        <dsp:cNvPr id="0" name=""/>
        <dsp:cNvSpPr/>
      </dsp:nvSpPr>
      <dsp:spPr>
        <a:xfrm>
          <a:off x="1657022" y="2245446"/>
          <a:ext cx="409330" cy="409330"/>
        </a:xfrm>
        <a:prstGeom prst="ellipse">
          <a:avLst/>
        </a:prstGeom>
        <a:solidFill>
          <a:schemeClr val="accent5">
            <a:hueOff val="-2405221"/>
            <a:satOff val="-88889"/>
            <a:lumOff val="23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9F7FF-AB5B-4620-93FF-77F2C50785DB}">
      <dsp:nvSpPr>
        <dsp:cNvPr id="0" name=""/>
        <dsp:cNvSpPr/>
      </dsp:nvSpPr>
      <dsp:spPr>
        <a:xfrm>
          <a:off x="2208595" y="2145160"/>
          <a:ext cx="281414" cy="281414"/>
        </a:xfrm>
        <a:prstGeom prst="ellipse">
          <a:avLst/>
        </a:prstGeom>
        <a:solidFill>
          <a:schemeClr val="accent5">
            <a:hueOff val="-2555547"/>
            <a:satOff val="-94444"/>
            <a:lumOff val="246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F9BBF-C753-40CC-87D3-666306AD6EED}">
      <dsp:nvSpPr>
        <dsp:cNvPr id="0" name=""/>
        <dsp:cNvSpPr/>
      </dsp:nvSpPr>
      <dsp:spPr>
        <a:xfrm>
          <a:off x="2490010" y="966382"/>
          <a:ext cx="826475" cy="1577831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7C34C-4E8E-4910-AC34-AE5A4BCAFA14}">
      <dsp:nvSpPr>
        <dsp:cNvPr id="0" name=""/>
        <dsp:cNvSpPr/>
      </dsp:nvSpPr>
      <dsp:spPr>
        <a:xfrm>
          <a:off x="3316485" y="967149"/>
          <a:ext cx="2254023" cy="1577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Would Prices Increase/Decrease During </a:t>
          </a:r>
          <a:r>
            <a:rPr lang="en-US" sz="1700" b="0" i="0" kern="1200" dirty="0" err="1"/>
            <a:t>Covid</a:t>
          </a:r>
          <a:r>
            <a:rPr lang="en-US" sz="1700" b="0" i="0" kern="1200" dirty="0"/>
            <a:t>?</a:t>
          </a:r>
          <a:endParaRPr lang="en-US" sz="1700" kern="1200" dirty="0"/>
        </a:p>
      </dsp:txBody>
      <dsp:txXfrm>
        <a:off x="3316485" y="967149"/>
        <a:ext cx="2254023" cy="1577816"/>
      </dsp:txXfrm>
    </dsp:sp>
    <dsp:sp modelId="{31523DA6-C834-4DDC-83E1-310B70DDD3BA}">
      <dsp:nvSpPr>
        <dsp:cNvPr id="0" name=""/>
        <dsp:cNvSpPr/>
      </dsp:nvSpPr>
      <dsp:spPr>
        <a:xfrm>
          <a:off x="5570508" y="966382"/>
          <a:ext cx="826475" cy="1577831"/>
        </a:xfrm>
        <a:prstGeom prst="chevron">
          <a:avLst>
            <a:gd name="adj" fmla="val 62310"/>
          </a:avLst>
        </a:prstGeom>
        <a:solidFill>
          <a:schemeClr val="accent5">
            <a:hueOff val="-2705873"/>
            <a:satOff val="-100000"/>
            <a:lumOff val="2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1DA0F-49C5-48DE-A8A8-AD73C49E7B29}">
      <dsp:nvSpPr>
        <dsp:cNvPr id="0" name=""/>
        <dsp:cNvSpPr/>
      </dsp:nvSpPr>
      <dsp:spPr>
        <a:xfrm>
          <a:off x="6487144" y="835987"/>
          <a:ext cx="1915919" cy="1915919"/>
        </a:xfrm>
        <a:prstGeom prst="ellipse">
          <a:avLst/>
        </a:prstGeom>
        <a:solidFill>
          <a:schemeClr val="accent5">
            <a:hueOff val="-2705873"/>
            <a:satOff val="-100000"/>
            <a:lumOff val="2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Predicted Sales Pricing vs Actual Sales Data?</a:t>
          </a:r>
          <a:endParaRPr lang="en-US" sz="1700" kern="1200" dirty="0"/>
        </a:p>
      </dsp:txBody>
      <dsp:txXfrm>
        <a:off x="6767724" y="1116567"/>
        <a:ext cx="1354759" cy="1354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 How have surges in COVID-19 cases in the US impacted real estate sale price trends in/around urban cities in 2020?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Property Pandemic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Avengers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2020 ML model vs. 2020 actual (box &amp; whisker)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COVID-19 cases (heatmap) with real estate (heatmap)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424825" y="125397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4825" y="2127339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24825" y="387410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7" name="Google Shape;67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762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-3048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Duane Conley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673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1322375"/>
            <a:ext cx="16440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Johnathon Pinson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4384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5814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Shawn </a:t>
            </a:r>
            <a:r>
              <a:rPr lang="en" sz="1700" dirty="0" err="1">
                <a:solidFill>
                  <a:schemeClr val="dk1"/>
                </a:solidFill>
              </a:rPr>
              <a:t>Ramrup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4958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5486400" y="2897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Nitu</a:t>
            </a:r>
            <a:r>
              <a:rPr lang="en" sz="1700" dirty="0">
                <a:solidFill>
                  <a:schemeClr val="dk1"/>
                </a:solidFill>
              </a:rPr>
              <a:t> Singh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4770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71;p14" descr="User outline">
            <a:extLst>
              <a:ext uri="{FF2B5EF4-FFF2-40B4-BE49-F238E27FC236}">
                <a16:creationId xmlns:a16="http://schemas.microsoft.com/office/drawing/2014/main" id="{0B6EB247-4181-384C-A079-3D5E0BF49B8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6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71;p14" descr="User outline">
            <a:extLst>
              <a:ext uri="{FF2B5EF4-FFF2-40B4-BE49-F238E27FC236}">
                <a16:creationId xmlns:a16="http://schemas.microsoft.com/office/drawing/2014/main" id="{46477090-B4D0-354D-BFFF-B903864FA9C9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7400" y="1316958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71;p14" descr="User outline">
            <a:extLst>
              <a:ext uri="{FF2B5EF4-FFF2-40B4-BE49-F238E27FC236}">
                <a16:creationId xmlns:a16="http://schemas.microsoft.com/office/drawing/2014/main" id="{CE5F5982-9633-8E4E-95E7-700AD41943F8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0828ABE5-42CB-8A4F-986A-092016DA1525}"/>
              </a:ext>
            </a:extLst>
          </p:cNvPr>
          <p:cNvCxnSpPr/>
          <p:nvPr/>
        </p:nvCxnSpPr>
        <p:spPr>
          <a:xfrm>
            <a:off x="8224650" y="3312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80;p14">
            <a:extLst>
              <a:ext uri="{FF2B5EF4-FFF2-40B4-BE49-F238E27FC236}">
                <a16:creationId xmlns:a16="http://schemas.microsoft.com/office/drawing/2014/main" id="{2C2D6FDA-F477-5D4A-87A2-081E9EB359CE}"/>
              </a:ext>
            </a:extLst>
          </p:cNvPr>
          <p:cNvSpPr txBox="1">
            <a:spLocks/>
          </p:cNvSpPr>
          <p:nvPr/>
        </p:nvSpPr>
        <p:spPr>
          <a:xfrm>
            <a:off x="7271400" y="289755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dirty="0">
                <a:solidFill>
                  <a:schemeClr val="dk1"/>
                </a:solidFill>
              </a:rPr>
              <a:t>Angela Silveira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128D0-DC0C-714C-9B22-F82DDFE74C1C}"/>
              </a:ext>
            </a:extLst>
          </p:cNvPr>
          <p:cNvSpPr txBox="1"/>
          <p:nvPr/>
        </p:nvSpPr>
        <p:spPr>
          <a:xfrm>
            <a:off x="228600" y="3922299"/>
            <a:ext cx="868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we chose approached this project:</a:t>
            </a:r>
          </a:p>
          <a:p>
            <a:pPr marL="171450" lvl="0" indent="-171450">
              <a:buFontTx/>
              <a:buChar char="-"/>
            </a:pPr>
            <a:r>
              <a:rPr lang="en-US">
                <a:solidFill>
                  <a:schemeClr val="bg1">
                    <a:lumMod val="40000"/>
                    <a:lumOff val="60000"/>
                  </a:schemeClr>
                </a:solidFill>
              </a:rPr>
              <a:t>Multiple ideas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identified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Reviewed data available for each idea - some were ruled out as not being viable options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Two datasets emerged as being robust &amp; relevant – COVID-19 and home sales</a:t>
            </a: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&amp; Overview</a:t>
            </a: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79950" y="-3"/>
            <a:ext cx="2364050" cy="1182000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(SARS-CoV-2) is a novel coronavirus first reported in China in December 2019.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confirmed case in the United States was reported January 21,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issues Global Health Emergency on January 31, 2020 &amp; declares COVID-19 a pandemic on March 11,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in March, preventive measures in the US included stay-at-home orders and non-essential business restrictions.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larger urban cities experienced surging COVID-19 cases.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060250" y="3590913"/>
            <a:ext cx="6012000" cy="132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analysis will look to determine how surges in COVID-19 cases in the US have impacted real estate sale price trends in/around urban cities in 2020.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3590913"/>
            <a:ext cx="2952750" cy="15525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7851-2535-4D00-A7AF-5F895CC8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Chose Our Topic?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63CBB-C130-492A-A1FF-09AB78D4D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784528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5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C447-508D-4D45-B4B9-DCE00B5A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5940D-22C6-442B-8673-3CF9B024A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</a:t>
            </a:r>
            <a:endParaRPr dirty="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977750" y="1304875"/>
            <a:ext cx="3441850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3716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Real Estate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051675" y="1850300"/>
            <a:ext cx="3291725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Zillow dataset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City/State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Sale Price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Month/Year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2018-2020</a:t>
            </a:r>
            <a:endParaRPr sz="1600" dirty="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953000" y="1304875"/>
            <a:ext cx="3441817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COVID-19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021216" y="1850300"/>
            <a:ext cx="336078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John Hopkins University </a:t>
            </a:r>
            <a:r>
              <a:rPr lang="en" sz="1600" dirty="0"/>
              <a:t>dataset (available on </a:t>
            </a:r>
            <a:r>
              <a:rPr lang="en" sz="1600" dirty="0" err="1"/>
              <a:t>Kaggle.com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3,000+ datapoints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County/State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Daily confirmed cases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1/22/20-12/7/20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 - ETL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Database(s) - 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Regression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Tableau - visualizations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533400" y="1223012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1295400" y="1736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Predictive Modeling – 2020 “should have been” vs. 2020 actual</a:t>
            </a:r>
          </a:p>
        </p:txBody>
      </p:sp>
    </p:spTree>
    <p:extLst>
      <p:ext uri="{BB962C8B-B14F-4D97-AF65-F5344CB8AC3E}">
        <p14:creationId xmlns:p14="http://schemas.microsoft.com/office/powerpoint/2010/main" val="417960763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343</Words>
  <Application>Microsoft Office PowerPoint</Application>
  <PresentationFormat>On-screen Show (16:9)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Average</vt:lpstr>
      <vt:lpstr>Arial</vt:lpstr>
      <vt:lpstr>Oswald</vt:lpstr>
      <vt:lpstr>Slate</vt:lpstr>
      <vt:lpstr>COVID-19 Property Pandemic</vt:lpstr>
      <vt:lpstr>The Team</vt:lpstr>
      <vt:lpstr>Background &amp; Overview</vt:lpstr>
      <vt:lpstr>Why We Chose Our Topic?</vt:lpstr>
      <vt:lpstr>PowerPoint Presentation</vt:lpstr>
      <vt:lpstr>Understanding the data</vt:lpstr>
      <vt:lpstr>Tools</vt:lpstr>
      <vt:lpstr>Data Preparation</vt:lpstr>
      <vt:lpstr>Machine Learning</vt:lpstr>
      <vt:lpstr>Visualizations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Property Pandemic</dc:title>
  <cp:lastModifiedBy> </cp:lastModifiedBy>
  <cp:revision>12</cp:revision>
  <dcterms:modified xsi:type="dcterms:W3CDTF">2021-01-20T00:17:09Z</dcterms:modified>
</cp:coreProperties>
</file>