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hsZpTk1w13Am5XDgZbwuB+CVti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Research question: How have surges in COVID-19 cases in the US impacted real estate sale price trends in/around urban cities in 2020?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4c4ba5fb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b4c4ba5fb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6"/>
          <p:cNvGrpSpPr/>
          <p:nvPr/>
        </p:nvGrpSpPr>
        <p:grpSpPr>
          <a:xfrm>
            <a:off x="4350279" y="2855377"/>
            <a:ext cx="443589" cy="105632"/>
            <a:chOff x="4137525" y="2915950"/>
            <a:chExt cx="869100" cy="207000"/>
          </a:xfrm>
        </p:grpSpPr>
        <p:sp>
          <p:nvSpPr>
            <p:cNvPr id="11" name="Google Shape;11;p16"/>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6"/>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6"/>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6"/>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5"/>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2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9" name="Google Shape;29;p20"/>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20"/>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31" name="Google Shape;31;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32" name="Google Shape;32;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1"/>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23"/>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2" name="Google Shape;42;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5" name="Google Shape;45;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macrotrends.net/" TargetMode="External"/><Relationship Id="rId4" Type="http://schemas.openxmlformats.org/officeDocument/2006/relationships/hyperlink" Target="https://www.zillow.com/" TargetMode="External"/><Relationship Id="rId5" Type="http://schemas.openxmlformats.org/officeDocument/2006/relationships/hyperlink" Target="https://www.kag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COVID-19 Property Pandemic</a:t>
            </a:r>
            <a:endParaRPr/>
          </a:p>
        </p:txBody>
      </p:sp>
      <p:sp>
        <p:nvSpPr>
          <p:cNvPr id="55" name="Google Shape;55;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The Avengers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Preparation</a:t>
            </a:r>
            <a:endParaRPr/>
          </a:p>
        </p:txBody>
      </p:sp>
      <p:sp>
        <p:nvSpPr>
          <p:cNvPr id="155" name="Google Shape;155;p9"/>
          <p:cNvSpPr txBox="1"/>
          <p:nvPr>
            <p:ph idx="4294967295" type="body"/>
          </p:nvPr>
        </p:nvSpPr>
        <p:spPr>
          <a:xfrm>
            <a:off x="3632950" y="1736200"/>
            <a:ext cx="4474500" cy="4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In-production services</a:t>
            </a:r>
            <a:endParaRPr>
              <a:solidFill>
                <a:schemeClr val="lt1"/>
              </a:solidFill>
            </a:endParaRPr>
          </a:p>
        </p:txBody>
      </p:sp>
      <p:sp>
        <p:nvSpPr>
          <p:cNvPr id="156" name="Google Shape;156;p9"/>
          <p:cNvSpPr txBox="1"/>
          <p:nvPr>
            <p:ph idx="4294967295" type="body"/>
          </p:nvPr>
        </p:nvSpPr>
        <p:spPr>
          <a:xfrm>
            <a:off x="4573325" y="2912300"/>
            <a:ext cx="2568600" cy="4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Advanced projects</a:t>
            </a:r>
            <a:endParaRPr>
              <a:solidFill>
                <a:schemeClr val="lt1"/>
              </a:solidFill>
            </a:endParaRPr>
          </a:p>
        </p:txBody>
      </p:sp>
      <p:sp>
        <p:nvSpPr>
          <p:cNvPr id="157" name="Google Shape;157;p9"/>
          <p:cNvSpPr txBox="1"/>
          <p:nvPr/>
        </p:nvSpPr>
        <p:spPr>
          <a:xfrm>
            <a:off x="533400" y="1223012"/>
            <a:ext cx="4267200" cy="10156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 sz="2000" u="none" cap="none" strike="noStrike">
                <a:solidFill>
                  <a:schemeClr val="dk1"/>
                </a:solidFill>
                <a:latin typeface="Arial"/>
                <a:ea typeface="Arial"/>
                <a:cs typeface="Arial"/>
                <a:sym typeface="Arial"/>
              </a:rPr>
              <a:t>Selection</a:t>
            </a:r>
            <a:endParaRPr/>
          </a:p>
          <a:p>
            <a:pPr indent="-285750" lvl="0" marL="285750" marR="0" rtl="0" algn="l">
              <a:lnSpc>
                <a:spcPct val="100000"/>
              </a:lnSpc>
              <a:spcBef>
                <a:spcPts val="0"/>
              </a:spcBef>
              <a:spcAft>
                <a:spcPts val="0"/>
              </a:spcAft>
              <a:buClr>
                <a:srgbClr val="000000"/>
              </a:buClr>
              <a:buSzPts val="2000"/>
              <a:buFont typeface="Arial"/>
              <a:buChar char="•"/>
            </a:pPr>
            <a:r>
              <a:rPr b="0" i="0" lang="en" sz="2000" u="none" cap="none" strike="noStrike">
                <a:solidFill>
                  <a:schemeClr val="dk1"/>
                </a:solidFill>
                <a:latin typeface="Arial"/>
                <a:ea typeface="Arial"/>
                <a:cs typeface="Arial"/>
                <a:sym typeface="Arial"/>
              </a:rPr>
              <a:t>Transformation</a:t>
            </a:r>
            <a:endParaRPr/>
          </a:p>
          <a:p>
            <a:pPr indent="-285750" lvl="0" marL="285750" marR="0" rtl="0" algn="l">
              <a:lnSpc>
                <a:spcPct val="100000"/>
              </a:lnSpc>
              <a:spcBef>
                <a:spcPts val="0"/>
              </a:spcBef>
              <a:spcAft>
                <a:spcPts val="0"/>
              </a:spcAft>
              <a:buClr>
                <a:srgbClr val="000000"/>
              </a:buClr>
              <a:buSzPts val="2000"/>
              <a:buFont typeface="Arial"/>
              <a:buChar char="•"/>
            </a:pPr>
            <a:r>
              <a:rPr b="0" i="0" lang="en" sz="2000" u="none" cap="none" strike="noStrike">
                <a:solidFill>
                  <a:schemeClr val="dk1"/>
                </a:solidFill>
                <a:latin typeface="Arial"/>
                <a:ea typeface="Arial"/>
                <a:cs typeface="Arial"/>
                <a:sym typeface="Arial"/>
              </a:rPr>
              <a:t>Database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Machine Learning</a:t>
            </a:r>
            <a:endParaRPr/>
          </a:p>
        </p:txBody>
      </p:sp>
      <p:sp>
        <p:nvSpPr>
          <p:cNvPr id="163" name="Google Shape;163;p10"/>
          <p:cNvSpPr txBox="1"/>
          <p:nvPr>
            <p:ph idx="4294967295" type="body"/>
          </p:nvPr>
        </p:nvSpPr>
        <p:spPr>
          <a:xfrm>
            <a:off x="3632950" y="1736200"/>
            <a:ext cx="4474500" cy="4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In-production services</a:t>
            </a:r>
            <a:endParaRPr>
              <a:solidFill>
                <a:schemeClr val="lt1"/>
              </a:solidFill>
            </a:endParaRPr>
          </a:p>
        </p:txBody>
      </p:sp>
      <p:sp>
        <p:nvSpPr>
          <p:cNvPr id="164" name="Google Shape;164;p10"/>
          <p:cNvSpPr txBox="1"/>
          <p:nvPr>
            <p:ph idx="4294967295" type="body"/>
          </p:nvPr>
        </p:nvSpPr>
        <p:spPr>
          <a:xfrm>
            <a:off x="4573325" y="2912300"/>
            <a:ext cx="2568600" cy="4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Advanced projects</a:t>
            </a:r>
            <a:endParaRPr>
              <a:solidFill>
                <a:schemeClr val="lt1"/>
              </a:solidFill>
            </a:endParaRPr>
          </a:p>
        </p:txBody>
      </p:sp>
      <p:sp>
        <p:nvSpPr>
          <p:cNvPr id="165" name="Google Shape;165;p10"/>
          <p:cNvSpPr txBox="1"/>
          <p:nvPr/>
        </p:nvSpPr>
        <p:spPr>
          <a:xfrm>
            <a:off x="1295400" y="1736200"/>
            <a:ext cx="426720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Predictive Modeling – 2020 “should have been” vs. 2020 actual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Visualizations</a:t>
            </a:r>
            <a:endParaRPr/>
          </a:p>
        </p:txBody>
      </p:sp>
      <p:sp>
        <p:nvSpPr>
          <p:cNvPr id="171" name="Google Shape;171;p11"/>
          <p:cNvSpPr txBox="1"/>
          <p:nvPr>
            <p:ph idx="4294967295"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100">
                <a:solidFill>
                  <a:schemeClr val="dk1"/>
                </a:solidFill>
              </a:rPr>
              <a:t>2020 ML model vs. 2020 actual (box &amp; whisker)</a:t>
            </a:r>
            <a:endParaRPr/>
          </a:p>
          <a:p>
            <a:pPr indent="0" lvl="0" marL="0" rtl="0" algn="l">
              <a:lnSpc>
                <a:spcPct val="115000"/>
              </a:lnSpc>
              <a:spcBef>
                <a:spcPts val="0"/>
              </a:spcBef>
              <a:spcAft>
                <a:spcPts val="0"/>
              </a:spcAft>
              <a:buSzPts val="1800"/>
              <a:buNone/>
            </a:pPr>
            <a:r>
              <a:rPr b="1" lang="en" sz="2100">
                <a:solidFill>
                  <a:schemeClr val="dk1"/>
                </a:solidFill>
              </a:rPr>
              <a:t>COVID-19 cases (heatmap) with real estate (heatmap)</a:t>
            </a:r>
            <a:endParaRPr/>
          </a:p>
          <a:p>
            <a:pPr indent="0" lvl="0" marL="0" rtl="0" algn="l">
              <a:lnSpc>
                <a:spcPct val="115000"/>
              </a:lnSpc>
              <a:spcBef>
                <a:spcPts val="0"/>
              </a:spcBef>
              <a:spcAft>
                <a:spcPts val="0"/>
              </a:spcAft>
              <a:buSzPts val="1800"/>
              <a:buNone/>
            </a:pPr>
            <a:r>
              <a:t/>
            </a:r>
            <a:endParaRPr b="1" sz="2100">
              <a:solidFill>
                <a:schemeClr val="dk1"/>
              </a:solidFill>
            </a:endParaRPr>
          </a:p>
          <a:p>
            <a:pPr indent="0" lvl="0" marL="0" rtl="0" algn="l">
              <a:lnSpc>
                <a:spcPct val="115000"/>
              </a:lnSpc>
              <a:spcBef>
                <a:spcPts val="0"/>
              </a:spcBef>
              <a:spcAft>
                <a:spcPts val="0"/>
              </a:spcAft>
              <a:buSzPts val="1800"/>
              <a:buNone/>
            </a:pPr>
            <a:r>
              <a:t/>
            </a:r>
            <a:endParaRPr b="1" sz="2100">
              <a:solidFill>
                <a:schemeClr val="dk1"/>
              </a:solidFill>
            </a:endParaRPr>
          </a:p>
        </p:txBody>
      </p:sp>
      <p:sp>
        <p:nvSpPr>
          <p:cNvPr id="172" name="Google Shape;172;p11"/>
          <p:cNvSpPr txBox="1"/>
          <p:nvPr>
            <p:ph idx="4294967295" type="body"/>
          </p:nvPr>
        </p:nvSpPr>
        <p:spPr>
          <a:xfrm>
            <a:off x="5689050" y="3814038"/>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15</a:t>
            </a:r>
            <a:endParaRPr sz="1400">
              <a:solidFill>
                <a:schemeClr val="lt1"/>
              </a:solidFill>
            </a:endParaRPr>
          </a:p>
        </p:txBody>
      </p:sp>
      <p:sp>
        <p:nvSpPr>
          <p:cNvPr id="173" name="Google Shape;173;p11"/>
          <p:cNvSpPr txBox="1"/>
          <p:nvPr>
            <p:ph idx="4294967295" type="body"/>
          </p:nvPr>
        </p:nvSpPr>
        <p:spPr>
          <a:xfrm>
            <a:off x="6534875" y="2380513"/>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4</a:t>
            </a:r>
            <a:endParaRPr sz="1400">
              <a:solidFill>
                <a:schemeClr val="lt1"/>
              </a:solidFill>
            </a:endParaRPr>
          </a:p>
        </p:txBody>
      </p:sp>
      <p:sp>
        <p:nvSpPr>
          <p:cNvPr id="174" name="Google Shape;174;p11"/>
          <p:cNvSpPr txBox="1"/>
          <p:nvPr>
            <p:ph idx="4294967295" type="body"/>
          </p:nvPr>
        </p:nvSpPr>
        <p:spPr>
          <a:xfrm>
            <a:off x="6534850" y="3383350"/>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25</a:t>
            </a:r>
            <a:endParaRPr sz="1400">
              <a:solidFill>
                <a:schemeClr val="lt1"/>
              </a:solidFill>
            </a:endParaRPr>
          </a:p>
        </p:txBody>
      </p:sp>
      <p:sp>
        <p:nvSpPr>
          <p:cNvPr id="175" name="Google Shape;175;p11"/>
          <p:cNvSpPr txBox="1"/>
          <p:nvPr>
            <p:ph idx="4294967295" type="body"/>
          </p:nvPr>
        </p:nvSpPr>
        <p:spPr>
          <a:xfrm>
            <a:off x="7374938" y="1641288"/>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4</a:t>
            </a:r>
            <a:endParaRPr sz="1400">
              <a:solidFill>
                <a:schemeClr val="lt1"/>
              </a:solidFill>
            </a:endParaRPr>
          </a:p>
        </p:txBody>
      </p:sp>
      <p:sp>
        <p:nvSpPr>
          <p:cNvPr id="176" name="Google Shape;176;p11"/>
          <p:cNvSpPr txBox="1"/>
          <p:nvPr>
            <p:ph idx="4294967295" type="body"/>
          </p:nvPr>
        </p:nvSpPr>
        <p:spPr>
          <a:xfrm>
            <a:off x="7374913" y="2935800"/>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35</a:t>
            </a:r>
            <a:endParaRPr sz="1400">
              <a:solidFill>
                <a:schemeClr val="lt1"/>
              </a:solidFill>
            </a:endParaRPr>
          </a:p>
        </p:txBody>
      </p:sp>
      <p:sp>
        <p:nvSpPr>
          <p:cNvPr id="177" name="Google Shape;177;p11"/>
          <p:cNvSpPr txBox="1"/>
          <p:nvPr>
            <p:ph idx="4294967295" type="body"/>
          </p:nvPr>
        </p:nvSpPr>
        <p:spPr>
          <a:xfrm>
            <a:off x="8226525" y="2564038"/>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5</a:t>
            </a:r>
            <a:endParaRPr sz="1400">
              <a:solidFill>
                <a:schemeClr val="lt1"/>
              </a:solidFill>
            </a:endParaRPr>
          </a:p>
        </p:txBody>
      </p:sp>
      <p:sp>
        <p:nvSpPr>
          <p:cNvPr id="178" name="Google Shape;178;p11"/>
          <p:cNvSpPr txBox="1"/>
          <p:nvPr>
            <p:ph idx="4294967295" type="body"/>
          </p:nvPr>
        </p:nvSpPr>
        <p:spPr>
          <a:xfrm>
            <a:off x="8226525" y="3383000"/>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22</a:t>
            </a:r>
            <a:endParaRPr sz="14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Limitations</a:t>
            </a:r>
            <a:endParaRPr/>
          </a:p>
        </p:txBody>
      </p:sp>
      <p:sp>
        <p:nvSpPr>
          <p:cNvPr id="184" name="Google Shape;184;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As we are currently still living thru this pandemic, our Covid-19 and housing data only go to 11/31/2020.</a:t>
            </a:r>
            <a:endParaRPr/>
          </a:p>
          <a:p>
            <a:pPr indent="-342900" lvl="0" marL="457200" rtl="0" algn="l">
              <a:lnSpc>
                <a:spcPct val="115000"/>
              </a:lnSpc>
              <a:spcBef>
                <a:spcPts val="0"/>
              </a:spcBef>
              <a:spcAft>
                <a:spcPts val="0"/>
              </a:spcAft>
              <a:buSzPts val="1800"/>
              <a:buChar char="●"/>
            </a:pPr>
            <a:r>
              <a:rPr lang="en"/>
              <a:t>Our data did not include the number of homes sold.</a:t>
            </a:r>
            <a:endParaRPr/>
          </a:p>
          <a:p>
            <a:pPr indent="-342900" lvl="0" marL="457200" rtl="0" algn="l">
              <a:lnSpc>
                <a:spcPct val="115000"/>
              </a:lnSpc>
              <a:spcBef>
                <a:spcPts val="0"/>
              </a:spcBef>
              <a:spcAft>
                <a:spcPts val="0"/>
              </a:spcAft>
              <a:buSzPts val="1800"/>
              <a:buChar char="●"/>
            </a:pPr>
            <a:r>
              <a:rPr lang="en"/>
              <a:t>We only had the resources to look at four cities.</a:t>
            </a:r>
            <a:endParaRPr/>
          </a:p>
          <a:p>
            <a:pPr indent="-342900" lvl="0" marL="457200" rtl="0" algn="l">
              <a:lnSpc>
                <a:spcPct val="115000"/>
              </a:lnSpc>
              <a:spcBef>
                <a:spcPts val="0"/>
              </a:spcBef>
              <a:spcAft>
                <a:spcPts val="0"/>
              </a:spcAft>
              <a:buSzPts val="1800"/>
              <a:buChar char="●"/>
            </a:pPr>
            <a:r>
              <a:rPr lang="en"/>
              <a:t>In the future we would like to be able to add number of homes sold, when they sold, how long they were on the market, crime rates, and school system ratings to further find out what drives the values of homes.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Summary &amp; Recommendations</a:t>
            </a:r>
            <a:endParaRPr/>
          </a:p>
        </p:txBody>
      </p:sp>
      <p:sp>
        <p:nvSpPr>
          <p:cNvPr id="190" name="Google Shape;190;p13"/>
          <p:cNvSpPr/>
          <p:nvPr/>
        </p:nvSpPr>
        <p:spPr>
          <a:xfrm>
            <a:off x="424825" y="1253973"/>
            <a:ext cx="3055800" cy="799416"/>
          </a:xfrm>
          <a:prstGeom prst="homePlate">
            <a:avLst>
              <a:gd fmla="val 26719" name="adj"/>
            </a:avLst>
          </a:prstGeom>
          <a:solidFill>
            <a:srgbClr val="A6B7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3"/>
          <p:cNvSpPr/>
          <p:nvPr/>
        </p:nvSpPr>
        <p:spPr>
          <a:xfrm>
            <a:off x="424825" y="2127339"/>
            <a:ext cx="3055800" cy="799416"/>
          </a:xfrm>
          <a:prstGeom prst="homePlate">
            <a:avLst>
              <a:gd fmla="val 26719" name="adj"/>
            </a:avLst>
          </a:prstGeom>
          <a:solidFill>
            <a:srgbClr val="A6B7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p:nvPr/>
        </p:nvSpPr>
        <p:spPr>
          <a:xfrm>
            <a:off x="424825" y="3000705"/>
            <a:ext cx="3055800" cy="799416"/>
          </a:xfrm>
          <a:prstGeom prst="homePlate">
            <a:avLst>
              <a:gd fmla="val 26719" name="adj"/>
            </a:avLst>
          </a:prstGeom>
          <a:solidFill>
            <a:srgbClr val="A6B7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3"/>
          <p:cNvSpPr/>
          <p:nvPr/>
        </p:nvSpPr>
        <p:spPr>
          <a:xfrm>
            <a:off x="424825" y="3874103"/>
            <a:ext cx="3055800" cy="799416"/>
          </a:xfrm>
          <a:prstGeom prst="homePlate">
            <a:avLst>
              <a:gd fmla="val 26719" name="adj"/>
            </a:avLst>
          </a:prstGeom>
          <a:solidFill>
            <a:srgbClr val="A6B7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Sources</a:t>
            </a:r>
            <a:endParaRPr/>
          </a:p>
        </p:txBody>
      </p:sp>
      <p:sp>
        <p:nvSpPr>
          <p:cNvPr id="199" name="Google Shape;19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https://www.macrotrends.net/</a:t>
            </a:r>
            <a:endParaRPr/>
          </a:p>
          <a:p>
            <a:pPr indent="-342900" lvl="0" marL="457200" rtl="0" algn="l">
              <a:lnSpc>
                <a:spcPct val="115000"/>
              </a:lnSpc>
              <a:spcBef>
                <a:spcPts val="0"/>
              </a:spcBef>
              <a:spcAft>
                <a:spcPts val="0"/>
              </a:spcAft>
              <a:buSzPts val="1800"/>
              <a:buChar char="●"/>
            </a:pPr>
            <a:r>
              <a:rPr lang="en" u="sng">
                <a:solidFill>
                  <a:schemeClr val="hlink"/>
                </a:solidFill>
                <a:hlinkClick r:id="rId4"/>
              </a:rPr>
              <a:t>https://www.Zillow.com</a:t>
            </a:r>
            <a:endParaRPr/>
          </a:p>
          <a:p>
            <a:pPr indent="-342900" lvl="0" marL="457200" rtl="0" algn="l">
              <a:lnSpc>
                <a:spcPct val="115000"/>
              </a:lnSpc>
              <a:spcBef>
                <a:spcPts val="0"/>
              </a:spcBef>
              <a:spcAft>
                <a:spcPts val="0"/>
              </a:spcAft>
              <a:buSzPts val="1800"/>
              <a:buChar char="●"/>
            </a:pPr>
            <a:r>
              <a:rPr lang="en" u="sng">
                <a:solidFill>
                  <a:schemeClr val="hlink"/>
                </a:solidFill>
                <a:hlinkClick r:id="rId5"/>
              </a:rPr>
              <a:t>https://www.Kaggle.com</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txBox="1"/>
          <p:nvPr>
            <p:ph idx="4294967295" type="title"/>
          </p:nvPr>
        </p:nvSpPr>
        <p:spPr>
          <a:xfrm>
            <a:off x="311700" y="372500"/>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The Team</a:t>
            </a:r>
            <a:endParaRPr>
              <a:solidFill>
                <a:schemeClr val="lt1"/>
              </a:solidFill>
            </a:endParaRPr>
          </a:p>
        </p:txBody>
      </p:sp>
      <p:pic>
        <p:nvPicPr>
          <p:cNvPr descr="User outline" id="62" name="Google Shape;62;p2"/>
          <p:cNvPicPr preferRelativeResize="0"/>
          <p:nvPr/>
        </p:nvPicPr>
        <p:blipFill rotWithShape="1">
          <a:blip r:embed="rId3">
            <a:alphaModFix/>
          </a:blip>
          <a:srcRect b="0" l="0" r="0" t="0"/>
          <a:stretch/>
        </p:blipFill>
        <p:spPr>
          <a:xfrm>
            <a:off x="-76200" y="1322225"/>
            <a:ext cx="1644300" cy="1644300"/>
          </a:xfrm>
          <a:prstGeom prst="ellipse">
            <a:avLst/>
          </a:prstGeom>
          <a:noFill/>
          <a:ln>
            <a:noFill/>
          </a:ln>
        </p:spPr>
      </p:pic>
      <p:sp>
        <p:nvSpPr>
          <p:cNvPr id="63" name="Google Shape;63;p2"/>
          <p:cNvSpPr txBox="1"/>
          <p:nvPr>
            <p:ph idx="4294967295" type="body"/>
          </p:nvPr>
        </p:nvSpPr>
        <p:spPr>
          <a:xfrm>
            <a:off x="-304800" y="2876550"/>
            <a:ext cx="2177400" cy="4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700">
                <a:solidFill>
                  <a:schemeClr val="dk1"/>
                </a:solidFill>
              </a:rPr>
              <a:t>Duane Conley</a:t>
            </a:r>
            <a:endParaRPr sz="1700">
              <a:solidFill>
                <a:schemeClr val="dk1"/>
              </a:solidFill>
            </a:endParaRPr>
          </a:p>
        </p:txBody>
      </p:sp>
      <p:cxnSp>
        <p:nvCxnSpPr>
          <p:cNvPr id="64" name="Google Shape;64;p2"/>
          <p:cNvCxnSpPr/>
          <p:nvPr/>
        </p:nvCxnSpPr>
        <p:spPr>
          <a:xfrm>
            <a:off x="567300" y="3333750"/>
            <a:ext cx="270900" cy="0"/>
          </a:xfrm>
          <a:prstGeom prst="straightConnector1">
            <a:avLst/>
          </a:prstGeom>
          <a:noFill/>
          <a:ln cap="flat" cmpd="sng" w="9525">
            <a:solidFill>
              <a:schemeClr val="dk2"/>
            </a:solidFill>
            <a:prstDash val="solid"/>
            <a:round/>
            <a:headEnd len="sm" w="sm" type="none"/>
            <a:tailEnd len="sm" w="sm" type="none"/>
          </a:ln>
        </p:spPr>
      </p:cxnSp>
      <p:pic>
        <p:nvPicPr>
          <p:cNvPr descr="User outline" id="65" name="Google Shape;65;p2"/>
          <p:cNvPicPr preferRelativeResize="0"/>
          <p:nvPr/>
        </p:nvPicPr>
        <p:blipFill rotWithShape="1">
          <a:blip r:embed="rId3">
            <a:alphaModFix/>
          </a:blip>
          <a:srcRect b="0" l="0" r="0" t="0"/>
          <a:stretch/>
        </p:blipFill>
        <p:spPr>
          <a:xfrm>
            <a:off x="1752600" y="1322375"/>
            <a:ext cx="1644000" cy="1644000"/>
          </a:xfrm>
          <a:prstGeom prst="ellipse">
            <a:avLst/>
          </a:prstGeom>
          <a:noFill/>
          <a:ln>
            <a:noFill/>
          </a:ln>
        </p:spPr>
      </p:pic>
      <p:sp>
        <p:nvSpPr>
          <p:cNvPr id="66" name="Google Shape;66;p2"/>
          <p:cNvSpPr txBox="1"/>
          <p:nvPr>
            <p:ph idx="4294967295" type="body"/>
          </p:nvPr>
        </p:nvSpPr>
        <p:spPr>
          <a:xfrm>
            <a:off x="1524000" y="2876550"/>
            <a:ext cx="2177400" cy="4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700">
                <a:solidFill>
                  <a:schemeClr val="dk1"/>
                </a:solidFill>
              </a:rPr>
              <a:t>Johnathon Pinson</a:t>
            </a:r>
            <a:endParaRPr sz="1700">
              <a:solidFill>
                <a:schemeClr val="dk1"/>
              </a:solidFill>
            </a:endParaRPr>
          </a:p>
        </p:txBody>
      </p:sp>
      <p:cxnSp>
        <p:nvCxnSpPr>
          <p:cNvPr id="67" name="Google Shape;67;p2"/>
          <p:cNvCxnSpPr/>
          <p:nvPr/>
        </p:nvCxnSpPr>
        <p:spPr>
          <a:xfrm>
            <a:off x="2438400" y="3333750"/>
            <a:ext cx="270900" cy="0"/>
          </a:xfrm>
          <a:prstGeom prst="straightConnector1">
            <a:avLst/>
          </a:prstGeom>
          <a:noFill/>
          <a:ln cap="flat" cmpd="sng" w="9525">
            <a:solidFill>
              <a:schemeClr val="dk2"/>
            </a:solidFill>
            <a:prstDash val="solid"/>
            <a:round/>
            <a:headEnd len="sm" w="sm" type="none"/>
            <a:tailEnd len="sm" w="sm" type="none"/>
          </a:ln>
        </p:spPr>
      </p:cxnSp>
      <p:sp>
        <p:nvSpPr>
          <p:cNvPr id="68" name="Google Shape;68;p2"/>
          <p:cNvSpPr txBox="1"/>
          <p:nvPr>
            <p:ph idx="4294967295" type="body"/>
          </p:nvPr>
        </p:nvSpPr>
        <p:spPr>
          <a:xfrm>
            <a:off x="3581400" y="2876550"/>
            <a:ext cx="2177400" cy="4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700">
                <a:solidFill>
                  <a:schemeClr val="dk1"/>
                </a:solidFill>
              </a:rPr>
              <a:t>Shawn Ramrup</a:t>
            </a:r>
            <a:endParaRPr sz="1700">
              <a:solidFill>
                <a:schemeClr val="dk1"/>
              </a:solidFill>
            </a:endParaRPr>
          </a:p>
        </p:txBody>
      </p:sp>
      <p:cxnSp>
        <p:nvCxnSpPr>
          <p:cNvPr id="69" name="Google Shape;69;p2"/>
          <p:cNvCxnSpPr/>
          <p:nvPr/>
        </p:nvCxnSpPr>
        <p:spPr>
          <a:xfrm>
            <a:off x="4495800" y="3333750"/>
            <a:ext cx="270900" cy="0"/>
          </a:xfrm>
          <a:prstGeom prst="straightConnector1">
            <a:avLst/>
          </a:prstGeom>
          <a:noFill/>
          <a:ln cap="flat" cmpd="sng" w="9525">
            <a:solidFill>
              <a:schemeClr val="dk2"/>
            </a:solidFill>
            <a:prstDash val="solid"/>
            <a:round/>
            <a:headEnd len="sm" w="sm" type="none"/>
            <a:tailEnd len="sm" w="sm" type="none"/>
          </a:ln>
        </p:spPr>
      </p:cxnSp>
      <p:sp>
        <p:nvSpPr>
          <p:cNvPr id="70" name="Google Shape;70;p2"/>
          <p:cNvSpPr txBox="1"/>
          <p:nvPr>
            <p:ph idx="4294967295" type="body"/>
          </p:nvPr>
        </p:nvSpPr>
        <p:spPr>
          <a:xfrm>
            <a:off x="5486400" y="2897550"/>
            <a:ext cx="2177400" cy="4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700">
                <a:solidFill>
                  <a:schemeClr val="dk1"/>
                </a:solidFill>
              </a:rPr>
              <a:t>Nitu Singh</a:t>
            </a:r>
            <a:endParaRPr sz="1700">
              <a:solidFill>
                <a:schemeClr val="dk1"/>
              </a:solidFill>
            </a:endParaRPr>
          </a:p>
        </p:txBody>
      </p:sp>
      <p:cxnSp>
        <p:nvCxnSpPr>
          <p:cNvPr id="71" name="Google Shape;71;p2"/>
          <p:cNvCxnSpPr/>
          <p:nvPr/>
        </p:nvCxnSpPr>
        <p:spPr>
          <a:xfrm>
            <a:off x="6477000" y="3333750"/>
            <a:ext cx="270900" cy="0"/>
          </a:xfrm>
          <a:prstGeom prst="straightConnector1">
            <a:avLst/>
          </a:prstGeom>
          <a:noFill/>
          <a:ln cap="flat" cmpd="sng" w="9525">
            <a:solidFill>
              <a:schemeClr val="dk2"/>
            </a:solidFill>
            <a:prstDash val="solid"/>
            <a:round/>
            <a:headEnd len="sm" w="sm" type="none"/>
            <a:tailEnd len="sm" w="sm" type="none"/>
          </a:ln>
        </p:spPr>
      </p:cxnSp>
      <p:pic>
        <p:nvPicPr>
          <p:cNvPr descr="User outline" id="72" name="Google Shape;72;p2"/>
          <p:cNvPicPr preferRelativeResize="0"/>
          <p:nvPr/>
        </p:nvPicPr>
        <p:blipFill rotWithShape="1">
          <a:blip r:embed="rId3">
            <a:alphaModFix/>
          </a:blip>
          <a:srcRect b="0" l="0" r="0" t="0"/>
          <a:stretch/>
        </p:blipFill>
        <p:spPr>
          <a:xfrm>
            <a:off x="3766200" y="1308750"/>
            <a:ext cx="1644000" cy="1644000"/>
          </a:xfrm>
          <a:prstGeom prst="ellipse">
            <a:avLst/>
          </a:prstGeom>
          <a:noFill/>
          <a:ln>
            <a:noFill/>
          </a:ln>
        </p:spPr>
      </p:pic>
      <p:pic>
        <p:nvPicPr>
          <p:cNvPr descr="User outline" id="73" name="Google Shape;73;p2"/>
          <p:cNvPicPr preferRelativeResize="0"/>
          <p:nvPr/>
        </p:nvPicPr>
        <p:blipFill rotWithShape="1">
          <a:blip r:embed="rId3">
            <a:alphaModFix/>
          </a:blip>
          <a:srcRect b="0" l="0" r="0" t="0"/>
          <a:stretch/>
        </p:blipFill>
        <p:spPr>
          <a:xfrm>
            <a:off x="5747400" y="1316958"/>
            <a:ext cx="1644000" cy="1644000"/>
          </a:xfrm>
          <a:prstGeom prst="ellipse">
            <a:avLst/>
          </a:prstGeom>
          <a:noFill/>
          <a:ln>
            <a:noFill/>
          </a:ln>
        </p:spPr>
      </p:pic>
      <p:pic>
        <p:nvPicPr>
          <p:cNvPr descr="User outline" id="74" name="Google Shape;74;p2"/>
          <p:cNvPicPr preferRelativeResize="0"/>
          <p:nvPr/>
        </p:nvPicPr>
        <p:blipFill rotWithShape="1">
          <a:blip r:embed="rId3">
            <a:alphaModFix/>
          </a:blip>
          <a:srcRect b="0" l="0" r="0" t="0"/>
          <a:stretch/>
        </p:blipFill>
        <p:spPr>
          <a:xfrm>
            <a:off x="7576200" y="1308750"/>
            <a:ext cx="1644000" cy="1644000"/>
          </a:xfrm>
          <a:prstGeom prst="ellipse">
            <a:avLst/>
          </a:prstGeom>
          <a:noFill/>
          <a:ln>
            <a:noFill/>
          </a:ln>
        </p:spPr>
      </p:pic>
      <p:cxnSp>
        <p:nvCxnSpPr>
          <p:cNvPr id="75" name="Google Shape;75;p2"/>
          <p:cNvCxnSpPr/>
          <p:nvPr/>
        </p:nvCxnSpPr>
        <p:spPr>
          <a:xfrm>
            <a:off x="8224650" y="3312750"/>
            <a:ext cx="270900" cy="0"/>
          </a:xfrm>
          <a:prstGeom prst="straightConnector1">
            <a:avLst/>
          </a:prstGeom>
          <a:noFill/>
          <a:ln cap="flat" cmpd="sng" w="9525">
            <a:solidFill>
              <a:schemeClr val="dk2"/>
            </a:solidFill>
            <a:prstDash val="solid"/>
            <a:round/>
            <a:headEnd len="sm" w="sm" type="none"/>
            <a:tailEnd len="sm" w="sm" type="none"/>
          </a:ln>
        </p:spPr>
      </p:cxnSp>
      <p:sp>
        <p:nvSpPr>
          <p:cNvPr id="76" name="Google Shape;76;p2"/>
          <p:cNvSpPr txBox="1"/>
          <p:nvPr/>
        </p:nvSpPr>
        <p:spPr>
          <a:xfrm>
            <a:off x="7271400" y="2897550"/>
            <a:ext cx="2177400" cy="43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accent3"/>
              </a:buClr>
              <a:buSzPts val="1800"/>
              <a:buFont typeface="Average"/>
              <a:buNone/>
            </a:pPr>
            <a:r>
              <a:rPr b="0" i="0" lang="en" sz="1700" u="none" cap="none" strike="noStrike">
                <a:solidFill>
                  <a:schemeClr val="dk1"/>
                </a:solidFill>
                <a:latin typeface="Average"/>
                <a:ea typeface="Average"/>
                <a:cs typeface="Average"/>
                <a:sym typeface="Average"/>
              </a:rPr>
              <a:t>Angela Silveira</a:t>
            </a:r>
            <a:endParaRPr/>
          </a:p>
        </p:txBody>
      </p:sp>
      <p:sp>
        <p:nvSpPr>
          <p:cNvPr id="77" name="Google Shape;77;p2"/>
          <p:cNvSpPr txBox="1"/>
          <p:nvPr/>
        </p:nvSpPr>
        <p:spPr>
          <a:xfrm>
            <a:off x="228600" y="3922299"/>
            <a:ext cx="86868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A6B7C0"/>
                </a:solidFill>
                <a:latin typeface="Arial"/>
                <a:ea typeface="Arial"/>
                <a:cs typeface="Arial"/>
                <a:sym typeface="Arial"/>
              </a:rPr>
              <a:t>How we chose approached this project:</a:t>
            </a:r>
            <a:endParaRPr/>
          </a:p>
          <a:p>
            <a:pPr indent="-171450" lvl="0" marL="1714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A6B7C0"/>
                </a:solidFill>
                <a:latin typeface="Arial"/>
                <a:ea typeface="Arial"/>
                <a:cs typeface="Arial"/>
                <a:sym typeface="Arial"/>
              </a:rPr>
              <a:t>Multiple ideas identified</a:t>
            </a:r>
            <a:endParaRPr/>
          </a:p>
          <a:p>
            <a:pPr indent="-171450" lvl="0" marL="1714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A6B7C0"/>
                </a:solidFill>
                <a:latin typeface="Arial"/>
                <a:ea typeface="Arial"/>
                <a:cs typeface="Arial"/>
                <a:sym typeface="Arial"/>
              </a:rPr>
              <a:t>Reviewed data available for each idea - some were ruled out as not being viable options</a:t>
            </a:r>
            <a:endParaRPr/>
          </a:p>
          <a:p>
            <a:pPr indent="-171450" lvl="0" marL="1714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A6B7C0"/>
                </a:solidFill>
                <a:latin typeface="Arial"/>
                <a:ea typeface="Arial"/>
                <a:cs typeface="Arial"/>
                <a:sym typeface="Arial"/>
              </a:rPr>
              <a:t>Two datasets emerged as being robust &amp; relevant – COVID-19 and home sales</a:t>
            </a:r>
            <a:endParaRPr/>
          </a:p>
          <a:p>
            <a:pPr indent="0" lvl="0" marL="0" marR="0" rtl="0" algn="l">
              <a:lnSpc>
                <a:spcPct val="100000"/>
              </a:lnSpc>
              <a:spcBef>
                <a:spcPts val="0"/>
              </a:spcBef>
              <a:spcAft>
                <a:spcPts val="0"/>
              </a:spcAft>
              <a:buNone/>
            </a:pPr>
            <a:r>
              <a:t/>
            </a:r>
            <a:endParaRPr b="0" i="0" sz="1400" u="none" cap="none" strike="noStrike">
              <a:solidFill>
                <a:srgbClr val="A6B7C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Mission and Goals</a:t>
            </a:r>
            <a:endParaRPr/>
          </a:p>
        </p:txBody>
      </p:sp>
      <p:sp>
        <p:nvSpPr>
          <p:cNvPr id="83" name="Google Shape;8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The goal of this project is to create a machine learning model to predict housing prices. We also have a secondary goal, we want to see how or if Covid-19 has affected housing prices. </a:t>
            </a:r>
            <a:endParaRPr/>
          </a:p>
          <a:p>
            <a:pPr indent="-342900" lvl="0" marL="457200" rtl="0" algn="l">
              <a:lnSpc>
                <a:spcPct val="115000"/>
              </a:lnSpc>
              <a:spcBef>
                <a:spcPts val="0"/>
              </a:spcBef>
              <a:spcAft>
                <a:spcPts val="0"/>
              </a:spcAft>
              <a:buSzPts val="1800"/>
              <a:buChar char="●"/>
            </a:pPr>
            <a:r>
              <a:rPr lang="en"/>
              <a:t>Questions we hope to answer:</a:t>
            </a:r>
            <a:endParaRPr/>
          </a:p>
          <a:p>
            <a:pPr indent="-342900" lvl="0" marL="457200" rtl="0" algn="l">
              <a:lnSpc>
                <a:spcPct val="115000"/>
              </a:lnSpc>
              <a:spcBef>
                <a:spcPts val="0"/>
              </a:spcBef>
              <a:spcAft>
                <a:spcPts val="0"/>
              </a:spcAft>
              <a:buSzPts val="1800"/>
              <a:buChar char="-"/>
            </a:pPr>
            <a:r>
              <a:rPr lang="en"/>
              <a:t>Did Covid-19 cause prices to go up or down?</a:t>
            </a:r>
            <a:endParaRPr/>
          </a:p>
          <a:p>
            <a:pPr indent="-342900" lvl="0" marL="457200" rtl="0" algn="l">
              <a:lnSpc>
                <a:spcPct val="115000"/>
              </a:lnSpc>
              <a:spcBef>
                <a:spcPts val="0"/>
              </a:spcBef>
              <a:spcAft>
                <a:spcPts val="0"/>
              </a:spcAft>
              <a:buSzPts val="1800"/>
              <a:buChar char="-"/>
            </a:pPr>
            <a:r>
              <a:rPr lang="en"/>
              <a:t>Did the amount of cases in the area affect the prices?</a:t>
            </a:r>
            <a:endParaRPr/>
          </a:p>
          <a:p>
            <a:pPr indent="-342900" lvl="0" marL="457200" rtl="0" algn="l">
              <a:lnSpc>
                <a:spcPct val="115000"/>
              </a:lnSpc>
              <a:spcBef>
                <a:spcPts val="0"/>
              </a:spcBef>
              <a:spcAft>
                <a:spcPts val="0"/>
              </a:spcAft>
              <a:buSzPts val="1800"/>
              <a:buChar char="-"/>
            </a:pPr>
            <a:r>
              <a:rPr lang="en"/>
              <a:t>Were there any unusual trends in the data leading up to 2020?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 &amp; Overview</a:t>
            </a:r>
            <a:endParaRPr/>
          </a:p>
        </p:txBody>
      </p:sp>
      <p:pic>
        <p:nvPicPr>
          <p:cNvPr id="89" name="Google Shape;89;p4"/>
          <p:cNvPicPr preferRelativeResize="0"/>
          <p:nvPr/>
        </p:nvPicPr>
        <p:blipFill rotWithShape="1">
          <a:blip r:embed="rId3">
            <a:alphaModFix amt="50000"/>
          </a:blip>
          <a:srcRect b="0" l="0" r="0" t="0"/>
          <a:stretch/>
        </p:blipFill>
        <p:spPr>
          <a:xfrm>
            <a:off x="6779950" y="-3"/>
            <a:ext cx="2364050" cy="1182000"/>
          </a:xfrm>
          <a:prstGeom prst="rect">
            <a:avLst/>
          </a:prstGeom>
          <a:noFill/>
          <a:ln>
            <a:noFill/>
          </a:ln>
        </p:spPr>
      </p:pic>
      <p:sp>
        <p:nvSpPr>
          <p:cNvPr id="90" name="Google Shape;90;p4"/>
          <p:cNvSpPr txBox="1"/>
          <p:nvPr>
            <p:ph idx="1" type="body"/>
          </p:nvPr>
        </p:nvSpPr>
        <p:spPr>
          <a:xfrm>
            <a:off x="311700" y="1152475"/>
            <a:ext cx="8520600" cy="214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COVID-19 (SARS-CoV-2) is a novel coronavirus first reported in China in December 2019. </a:t>
            </a:r>
            <a:endParaRPr sz="1600"/>
          </a:p>
          <a:p>
            <a:pPr indent="-330200" lvl="0" marL="457200" rtl="0" algn="l">
              <a:lnSpc>
                <a:spcPct val="115000"/>
              </a:lnSpc>
              <a:spcBef>
                <a:spcPts val="0"/>
              </a:spcBef>
              <a:spcAft>
                <a:spcPts val="0"/>
              </a:spcAft>
              <a:buSzPts val="1600"/>
              <a:buChar char="●"/>
            </a:pPr>
            <a:r>
              <a:rPr lang="en" sz="1600"/>
              <a:t>The first confirmed case in the United States was reported January 21, 2020.</a:t>
            </a:r>
            <a:endParaRPr sz="1600"/>
          </a:p>
          <a:p>
            <a:pPr indent="-330200" lvl="0" marL="457200" rtl="0" algn="l">
              <a:lnSpc>
                <a:spcPct val="115000"/>
              </a:lnSpc>
              <a:spcBef>
                <a:spcPts val="0"/>
              </a:spcBef>
              <a:spcAft>
                <a:spcPts val="0"/>
              </a:spcAft>
              <a:buSzPts val="1600"/>
              <a:buChar char="●"/>
            </a:pPr>
            <a:r>
              <a:rPr lang="en" sz="1600"/>
              <a:t>WHO issues Global Health Emergency on January 31, 2020 &amp; declares COVID-19 a pandemic on March 11, 2020.</a:t>
            </a:r>
            <a:endParaRPr sz="1600"/>
          </a:p>
          <a:p>
            <a:pPr indent="-330200" lvl="0" marL="457200" rtl="0" algn="l">
              <a:lnSpc>
                <a:spcPct val="115000"/>
              </a:lnSpc>
              <a:spcBef>
                <a:spcPts val="0"/>
              </a:spcBef>
              <a:spcAft>
                <a:spcPts val="0"/>
              </a:spcAft>
              <a:buSzPts val="1600"/>
              <a:buChar char="●"/>
            </a:pPr>
            <a:r>
              <a:rPr lang="en" sz="1600"/>
              <a:t>Beginning in March, preventive measures in the US included stay-at-home orders and non-essential business restrictions.  </a:t>
            </a:r>
            <a:endParaRPr sz="1600"/>
          </a:p>
          <a:p>
            <a:pPr indent="-330200" lvl="0" marL="457200" rtl="0" algn="l">
              <a:lnSpc>
                <a:spcPct val="115000"/>
              </a:lnSpc>
              <a:spcBef>
                <a:spcPts val="0"/>
              </a:spcBef>
              <a:spcAft>
                <a:spcPts val="0"/>
              </a:spcAft>
              <a:buSzPts val="1600"/>
              <a:buChar char="●"/>
            </a:pPr>
            <a:r>
              <a:rPr lang="en" sz="1600"/>
              <a:t>Many larger urban cities experienced surging COVID-19 cases. </a:t>
            </a:r>
            <a:endParaRPr sz="1600"/>
          </a:p>
          <a:p>
            <a:pPr indent="0" lvl="0" marL="0" rtl="0" algn="l">
              <a:lnSpc>
                <a:spcPct val="115000"/>
              </a:lnSpc>
              <a:spcBef>
                <a:spcPts val="1600"/>
              </a:spcBef>
              <a:spcAft>
                <a:spcPts val="1600"/>
              </a:spcAft>
              <a:buSzPts val="1800"/>
              <a:buNone/>
            </a:pPr>
            <a:r>
              <a:t/>
            </a:r>
            <a:endParaRPr/>
          </a:p>
        </p:txBody>
      </p:sp>
      <p:sp>
        <p:nvSpPr>
          <p:cNvPr id="91" name="Google Shape;91;p4"/>
          <p:cNvSpPr txBox="1"/>
          <p:nvPr/>
        </p:nvSpPr>
        <p:spPr>
          <a:xfrm>
            <a:off x="3060250" y="3590913"/>
            <a:ext cx="6012000" cy="132986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b="0" i="0" lang="en" sz="1800" u="none" cap="none" strike="noStrike">
                <a:solidFill>
                  <a:schemeClr val="accent3"/>
                </a:solidFill>
                <a:latin typeface="Average"/>
                <a:ea typeface="Average"/>
                <a:cs typeface="Average"/>
                <a:sym typeface="Average"/>
              </a:rPr>
              <a:t>This analysis will look to determine how surges in COVID-19 cases in the US have impacted real estate sale price trends in/around urban cities in 2020.</a:t>
            </a:r>
            <a:endParaRPr b="0" i="0" sz="1400" u="none" cap="none" strike="noStrike">
              <a:solidFill>
                <a:srgbClr val="000000"/>
              </a:solidFill>
              <a:latin typeface="Average"/>
              <a:ea typeface="Average"/>
              <a:cs typeface="Average"/>
              <a:sym typeface="Average"/>
            </a:endParaRPr>
          </a:p>
        </p:txBody>
      </p:sp>
      <p:pic>
        <p:nvPicPr>
          <p:cNvPr id="92" name="Google Shape;92;p4"/>
          <p:cNvPicPr preferRelativeResize="0"/>
          <p:nvPr/>
        </p:nvPicPr>
        <p:blipFill rotWithShape="1">
          <a:blip r:embed="rId4">
            <a:alphaModFix amt="70000"/>
          </a:blip>
          <a:srcRect b="0" l="0" r="0" t="0"/>
          <a:stretch/>
        </p:blipFill>
        <p:spPr>
          <a:xfrm>
            <a:off x="0" y="3590913"/>
            <a:ext cx="2952750" cy="155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 &amp; Overview</a:t>
            </a:r>
            <a:endParaRPr/>
          </a:p>
        </p:txBody>
      </p:sp>
      <p:sp>
        <p:nvSpPr>
          <p:cNvPr id="98" name="Google Shape;9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Our data comes directly from Zillow.com. Home values are determined by the Zillow Home Value Index(ZHVI), “a smoothed, seasonally adjusted measure of the typical home value and market changes across a given region and housing type.”</a:t>
            </a:r>
            <a:endParaRPr/>
          </a:p>
          <a:p>
            <a:pPr indent="-342900" lvl="0" marL="457200" rtl="0" algn="l">
              <a:lnSpc>
                <a:spcPct val="115000"/>
              </a:lnSpc>
              <a:spcBef>
                <a:spcPts val="0"/>
              </a:spcBef>
              <a:spcAft>
                <a:spcPts val="0"/>
              </a:spcAft>
              <a:buSzPts val="1800"/>
              <a:buChar char="●"/>
            </a:pPr>
            <a:r>
              <a:rPr lang="en"/>
              <a:t>The Zillow data included all types of homes, condos, rentals and could even be sorted by number of bedrooms. </a:t>
            </a:r>
            <a:endParaRPr/>
          </a:p>
          <a:p>
            <a:pPr indent="-342900" lvl="0" marL="457200" rtl="0" algn="l">
              <a:lnSpc>
                <a:spcPct val="115000"/>
              </a:lnSpc>
              <a:spcBef>
                <a:spcPts val="0"/>
              </a:spcBef>
              <a:spcAft>
                <a:spcPts val="0"/>
              </a:spcAft>
              <a:buSzPts val="1800"/>
              <a:buChar char="●"/>
            </a:pPr>
            <a:r>
              <a:rPr lang="en"/>
              <a:t>The dataset had values from 1996 to 11/31/2020.</a:t>
            </a:r>
            <a:endParaRPr/>
          </a:p>
          <a:p>
            <a:pPr indent="-342900" lvl="0" marL="457200" rtl="0" algn="l">
              <a:lnSpc>
                <a:spcPct val="115000"/>
              </a:lnSpc>
              <a:spcBef>
                <a:spcPts val="0"/>
              </a:spcBef>
              <a:spcAft>
                <a:spcPts val="0"/>
              </a:spcAft>
              <a:buSzPts val="1800"/>
              <a:buChar char="●"/>
            </a:pPr>
            <a:r>
              <a:rPr lang="en"/>
              <a:t>We narrowed that down to 2009-2020, and single family residences(SFR). </a:t>
            </a:r>
            <a:endParaRPr/>
          </a:p>
          <a:p>
            <a:pPr indent="-342900" lvl="0" marL="457200" rtl="0" algn="l">
              <a:lnSpc>
                <a:spcPct val="115000"/>
              </a:lnSpc>
              <a:spcBef>
                <a:spcPts val="0"/>
              </a:spcBef>
              <a:spcAft>
                <a:spcPts val="0"/>
              </a:spcAft>
              <a:buSzPts val="1800"/>
              <a:buChar char="●"/>
            </a:pPr>
            <a:r>
              <a:rPr lang="en"/>
              <a:t>We chose four cities, the ones with the highest and lowest Covid-19 rates in California and Florida. </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 &amp; Overview</a:t>
            </a:r>
            <a:endParaRPr/>
          </a:p>
        </p:txBody>
      </p:sp>
      <p:grpSp>
        <p:nvGrpSpPr>
          <p:cNvPr id="104" name="Google Shape;104;p6"/>
          <p:cNvGrpSpPr/>
          <p:nvPr/>
        </p:nvGrpSpPr>
        <p:grpSpPr>
          <a:xfrm>
            <a:off x="977750" y="1304875"/>
            <a:ext cx="3441850" cy="3416400"/>
            <a:chOff x="431925" y="1304875"/>
            <a:chExt cx="2628925" cy="3416400"/>
          </a:xfrm>
        </p:grpSpPr>
        <p:sp>
          <p:nvSpPr>
            <p:cNvPr id="105" name="Google Shape;105;p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6"/>
          <p:cNvSpPr txBox="1"/>
          <p:nvPr>
            <p:ph idx="4294967295" type="body"/>
          </p:nvPr>
        </p:nvSpPr>
        <p:spPr>
          <a:xfrm>
            <a:off x="1371600"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Los Angeles Metro</a:t>
            </a:r>
            <a:endParaRPr>
              <a:solidFill>
                <a:schemeClr val="lt1"/>
              </a:solidFill>
            </a:endParaRPr>
          </a:p>
        </p:txBody>
      </p:sp>
      <p:sp>
        <p:nvSpPr>
          <p:cNvPr id="108" name="Google Shape;108;p6"/>
          <p:cNvSpPr txBox="1"/>
          <p:nvPr>
            <p:ph idx="4294967295" type="body"/>
          </p:nvPr>
        </p:nvSpPr>
        <p:spPr>
          <a:xfrm>
            <a:off x="1051675" y="1850300"/>
            <a:ext cx="3291725"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Population: 12,447,000 (2020)</a:t>
            </a:r>
            <a:endParaRPr sz="1600"/>
          </a:p>
          <a:p>
            <a:pPr indent="0" lvl="0" marL="0" rtl="0" algn="l">
              <a:lnSpc>
                <a:spcPct val="115000"/>
              </a:lnSpc>
              <a:spcBef>
                <a:spcPts val="1600"/>
              </a:spcBef>
              <a:spcAft>
                <a:spcPts val="0"/>
              </a:spcAft>
              <a:buSzPts val="1800"/>
              <a:buNone/>
            </a:pPr>
            <a:r>
              <a:rPr lang="en" sz="1600"/>
              <a:t>33,954 sq miles</a:t>
            </a:r>
            <a:endParaRPr/>
          </a:p>
          <a:p>
            <a:pPr indent="0" lvl="0" marL="0" rtl="0" algn="l">
              <a:lnSpc>
                <a:spcPct val="115000"/>
              </a:lnSpc>
              <a:spcBef>
                <a:spcPts val="1600"/>
              </a:spcBef>
              <a:spcAft>
                <a:spcPts val="0"/>
              </a:spcAft>
              <a:buSzPts val="1800"/>
              <a:buNone/>
            </a:pPr>
            <a:r>
              <a:rPr lang="en" sz="1600"/>
              <a:t>Second largest urban region in the US</a:t>
            </a:r>
            <a:endParaRPr/>
          </a:p>
          <a:p>
            <a:pPr indent="0" lvl="0" marL="0" rtl="0" algn="l">
              <a:lnSpc>
                <a:spcPct val="115000"/>
              </a:lnSpc>
              <a:spcBef>
                <a:spcPts val="1600"/>
              </a:spcBef>
              <a:spcAft>
                <a:spcPts val="0"/>
              </a:spcAft>
              <a:buSzPts val="1800"/>
              <a:buNone/>
            </a:pPr>
            <a:r>
              <a:rPr lang="en" sz="1600"/>
              <a:t>Closest Ocean: Pacific</a:t>
            </a:r>
            <a:endParaRPr sz="1600"/>
          </a:p>
        </p:txBody>
      </p:sp>
      <p:grpSp>
        <p:nvGrpSpPr>
          <p:cNvPr id="109" name="Google Shape;109;p6"/>
          <p:cNvGrpSpPr/>
          <p:nvPr/>
        </p:nvGrpSpPr>
        <p:grpSpPr>
          <a:xfrm>
            <a:off x="4953000" y="1304875"/>
            <a:ext cx="3441817" cy="3416400"/>
            <a:chOff x="3320450" y="1304875"/>
            <a:chExt cx="2632500" cy="3416400"/>
          </a:xfrm>
        </p:grpSpPr>
        <p:sp>
          <p:nvSpPr>
            <p:cNvPr id="110" name="Google Shape;110;p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6"/>
          <p:cNvSpPr txBox="1"/>
          <p:nvPr>
            <p:ph idx="4294967295" type="body"/>
          </p:nvPr>
        </p:nvSpPr>
        <p:spPr>
          <a:xfrm>
            <a:off x="5370025"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Miami Metro</a:t>
            </a:r>
            <a:endParaRPr>
              <a:solidFill>
                <a:schemeClr val="lt1"/>
              </a:solidFill>
            </a:endParaRPr>
          </a:p>
        </p:txBody>
      </p:sp>
      <p:sp>
        <p:nvSpPr>
          <p:cNvPr id="113" name="Google Shape;113;p6"/>
          <p:cNvSpPr txBox="1"/>
          <p:nvPr>
            <p:ph idx="4294967295" type="body"/>
          </p:nvPr>
        </p:nvSpPr>
        <p:spPr>
          <a:xfrm>
            <a:off x="5021216" y="1850300"/>
            <a:ext cx="3360784"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Population: 6,122,000 (2020)</a:t>
            </a:r>
            <a:endParaRPr/>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rPr lang="en" sz="1600"/>
              <a:t>6,137 sq miles</a:t>
            </a:r>
            <a:endParaRPr/>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rPr lang="en" sz="1600"/>
              <a:t>Seventh largest urban region in the US</a:t>
            </a:r>
            <a:endParaRPr/>
          </a:p>
          <a:p>
            <a:pPr indent="0" lvl="0" marL="0" rtl="0" algn="l">
              <a:lnSpc>
                <a:spcPct val="115000"/>
              </a:lnSpc>
              <a:spcBef>
                <a:spcPts val="0"/>
              </a:spcBef>
              <a:spcAft>
                <a:spcPts val="0"/>
              </a:spcAft>
              <a:buSzPts val="1800"/>
              <a:buNone/>
            </a:pPr>
            <a:br>
              <a:rPr lang="en" sz="1600"/>
            </a:br>
            <a:r>
              <a:rPr lang="en" sz="1600"/>
              <a:t>Closest Ocean: Atlantic</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b4c4ba5fb0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 &amp; Overview</a:t>
            </a:r>
            <a:endParaRPr/>
          </a:p>
        </p:txBody>
      </p:sp>
      <p:grpSp>
        <p:nvGrpSpPr>
          <p:cNvPr id="119" name="Google Shape;119;gb4c4ba5fb0_0_7"/>
          <p:cNvGrpSpPr/>
          <p:nvPr/>
        </p:nvGrpSpPr>
        <p:grpSpPr>
          <a:xfrm>
            <a:off x="977740" y="1304875"/>
            <a:ext cx="3441789" cy="3416400"/>
            <a:chOff x="431925" y="1304875"/>
            <a:chExt cx="2628925" cy="3416400"/>
          </a:xfrm>
        </p:grpSpPr>
        <p:sp>
          <p:nvSpPr>
            <p:cNvPr id="120" name="Google Shape;120;gb4c4ba5fb0_0_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b4c4ba5fb0_0_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b4c4ba5fb0_0_7"/>
          <p:cNvSpPr txBox="1"/>
          <p:nvPr>
            <p:ph idx="4294967295" type="body"/>
          </p:nvPr>
        </p:nvSpPr>
        <p:spPr>
          <a:xfrm>
            <a:off x="1371600"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Other City</a:t>
            </a:r>
            <a:endParaRPr>
              <a:solidFill>
                <a:schemeClr val="lt1"/>
              </a:solidFill>
            </a:endParaRPr>
          </a:p>
        </p:txBody>
      </p:sp>
      <p:sp>
        <p:nvSpPr>
          <p:cNvPr id="123" name="Google Shape;123;gb4c4ba5fb0_0_7"/>
          <p:cNvSpPr txBox="1"/>
          <p:nvPr>
            <p:ph idx="4294967295" type="body"/>
          </p:nvPr>
        </p:nvSpPr>
        <p:spPr>
          <a:xfrm>
            <a:off x="1051675" y="1850300"/>
            <a:ext cx="3291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Population: 12,447,000 (2020)</a:t>
            </a:r>
            <a:endParaRPr sz="1600"/>
          </a:p>
          <a:p>
            <a:pPr indent="0" lvl="0" marL="0" rtl="0" algn="l">
              <a:lnSpc>
                <a:spcPct val="115000"/>
              </a:lnSpc>
              <a:spcBef>
                <a:spcPts val="1600"/>
              </a:spcBef>
              <a:spcAft>
                <a:spcPts val="0"/>
              </a:spcAft>
              <a:buSzPts val="1800"/>
              <a:buNone/>
            </a:pPr>
            <a:r>
              <a:rPr lang="en" sz="1600"/>
              <a:t>33,954 sq miles</a:t>
            </a:r>
            <a:endParaRPr/>
          </a:p>
          <a:p>
            <a:pPr indent="0" lvl="0" marL="0" rtl="0" algn="l">
              <a:lnSpc>
                <a:spcPct val="115000"/>
              </a:lnSpc>
              <a:spcBef>
                <a:spcPts val="1600"/>
              </a:spcBef>
              <a:spcAft>
                <a:spcPts val="0"/>
              </a:spcAft>
              <a:buSzPts val="1800"/>
              <a:buNone/>
            </a:pPr>
            <a:r>
              <a:rPr lang="en" sz="1600"/>
              <a:t>Second largest urban region in the US</a:t>
            </a:r>
            <a:endParaRPr/>
          </a:p>
          <a:p>
            <a:pPr indent="0" lvl="0" marL="0" rtl="0" algn="l">
              <a:lnSpc>
                <a:spcPct val="115000"/>
              </a:lnSpc>
              <a:spcBef>
                <a:spcPts val="1600"/>
              </a:spcBef>
              <a:spcAft>
                <a:spcPts val="0"/>
              </a:spcAft>
              <a:buSzPts val="1800"/>
              <a:buNone/>
            </a:pPr>
            <a:r>
              <a:rPr lang="en" sz="1600"/>
              <a:t>Closest Ocean: Pacific</a:t>
            </a:r>
            <a:endParaRPr sz="1600"/>
          </a:p>
        </p:txBody>
      </p:sp>
      <p:grpSp>
        <p:nvGrpSpPr>
          <p:cNvPr id="124" name="Google Shape;124;gb4c4ba5fb0_0_7"/>
          <p:cNvGrpSpPr/>
          <p:nvPr/>
        </p:nvGrpSpPr>
        <p:grpSpPr>
          <a:xfrm>
            <a:off x="4952891" y="1304875"/>
            <a:ext cx="3441731" cy="3416400"/>
            <a:chOff x="3320450" y="1304875"/>
            <a:chExt cx="2632500" cy="3416400"/>
          </a:xfrm>
        </p:grpSpPr>
        <p:sp>
          <p:nvSpPr>
            <p:cNvPr id="125" name="Google Shape;125;gb4c4ba5fb0_0_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b4c4ba5fb0_0_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gb4c4ba5fb0_0_7"/>
          <p:cNvSpPr txBox="1"/>
          <p:nvPr>
            <p:ph idx="4294967295" type="body"/>
          </p:nvPr>
        </p:nvSpPr>
        <p:spPr>
          <a:xfrm>
            <a:off x="5370025"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Other City</a:t>
            </a:r>
            <a:endParaRPr>
              <a:solidFill>
                <a:schemeClr val="lt1"/>
              </a:solidFill>
            </a:endParaRPr>
          </a:p>
        </p:txBody>
      </p:sp>
      <p:sp>
        <p:nvSpPr>
          <p:cNvPr id="128" name="Google Shape;128;gb4c4ba5fb0_0_7"/>
          <p:cNvSpPr txBox="1"/>
          <p:nvPr>
            <p:ph idx="4294967295" type="body"/>
          </p:nvPr>
        </p:nvSpPr>
        <p:spPr>
          <a:xfrm>
            <a:off x="5021216" y="1850300"/>
            <a:ext cx="33609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Population: 6,122,000 (2020)</a:t>
            </a:r>
            <a:endParaRPr/>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rPr lang="en" sz="1600"/>
              <a:t>6,137 sq miles</a:t>
            </a:r>
            <a:endParaRPr/>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rPr lang="en" sz="1600"/>
              <a:t>Seventh largest urban region in the US</a:t>
            </a:r>
            <a:endParaRPr/>
          </a:p>
          <a:p>
            <a:pPr indent="0" lvl="0" marL="0" rtl="0" algn="l">
              <a:lnSpc>
                <a:spcPct val="115000"/>
              </a:lnSpc>
              <a:spcBef>
                <a:spcPts val="0"/>
              </a:spcBef>
              <a:spcAft>
                <a:spcPts val="0"/>
              </a:spcAft>
              <a:buSzPts val="1800"/>
              <a:buNone/>
            </a:pPr>
            <a:br>
              <a:rPr lang="en" sz="1600"/>
            </a:br>
            <a:r>
              <a:rPr lang="en" sz="1600"/>
              <a:t>Closest Ocean: Atlantic</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Understanding the data</a:t>
            </a:r>
            <a:endParaRPr/>
          </a:p>
        </p:txBody>
      </p:sp>
      <p:grpSp>
        <p:nvGrpSpPr>
          <p:cNvPr id="134" name="Google Shape;134;p7"/>
          <p:cNvGrpSpPr/>
          <p:nvPr/>
        </p:nvGrpSpPr>
        <p:grpSpPr>
          <a:xfrm>
            <a:off x="977750" y="1304875"/>
            <a:ext cx="3441850" cy="3416400"/>
            <a:chOff x="431925" y="1304875"/>
            <a:chExt cx="2628925" cy="3416400"/>
          </a:xfrm>
        </p:grpSpPr>
        <p:sp>
          <p:nvSpPr>
            <p:cNvPr id="135" name="Google Shape;135;p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7"/>
          <p:cNvSpPr txBox="1"/>
          <p:nvPr>
            <p:ph idx="4294967295" type="body"/>
          </p:nvPr>
        </p:nvSpPr>
        <p:spPr>
          <a:xfrm>
            <a:off x="1371600"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Real Estate</a:t>
            </a:r>
            <a:endParaRPr>
              <a:solidFill>
                <a:schemeClr val="lt1"/>
              </a:solidFill>
            </a:endParaRPr>
          </a:p>
        </p:txBody>
      </p:sp>
      <p:sp>
        <p:nvSpPr>
          <p:cNvPr id="138" name="Google Shape;138;p7"/>
          <p:cNvSpPr txBox="1"/>
          <p:nvPr>
            <p:ph idx="4294967295" type="body"/>
          </p:nvPr>
        </p:nvSpPr>
        <p:spPr>
          <a:xfrm>
            <a:off x="1051675" y="1850300"/>
            <a:ext cx="3291725"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Zillow dataset</a:t>
            </a:r>
            <a:endParaRPr sz="1600"/>
          </a:p>
          <a:p>
            <a:pPr indent="0" lvl="0" marL="0" rtl="0" algn="l">
              <a:lnSpc>
                <a:spcPct val="115000"/>
              </a:lnSpc>
              <a:spcBef>
                <a:spcPts val="1600"/>
              </a:spcBef>
              <a:spcAft>
                <a:spcPts val="0"/>
              </a:spcAft>
              <a:buSzPts val="1800"/>
              <a:buNone/>
            </a:pPr>
            <a:r>
              <a:rPr lang="en" sz="1600"/>
              <a:t>3,000+ datapoints</a:t>
            </a:r>
            <a:endParaRPr sz="1600"/>
          </a:p>
          <a:p>
            <a:pPr indent="-330200" lvl="0" marL="457200" rtl="0" algn="l">
              <a:lnSpc>
                <a:spcPct val="115000"/>
              </a:lnSpc>
              <a:spcBef>
                <a:spcPts val="1600"/>
              </a:spcBef>
              <a:spcAft>
                <a:spcPts val="0"/>
              </a:spcAft>
              <a:buSzPts val="1600"/>
              <a:buChar char="●"/>
            </a:pPr>
            <a:r>
              <a:rPr lang="en" sz="1600"/>
              <a:t>City/State</a:t>
            </a:r>
            <a:endParaRPr sz="1600"/>
          </a:p>
          <a:p>
            <a:pPr indent="-330200" lvl="0" marL="457200" rtl="0" algn="l">
              <a:lnSpc>
                <a:spcPct val="115000"/>
              </a:lnSpc>
              <a:spcBef>
                <a:spcPts val="0"/>
              </a:spcBef>
              <a:spcAft>
                <a:spcPts val="0"/>
              </a:spcAft>
              <a:buSzPts val="1600"/>
              <a:buChar char="●"/>
            </a:pPr>
            <a:r>
              <a:rPr lang="en" sz="1600"/>
              <a:t>Sale Price</a:t>
            </a:r>
            <a:endParaRPr sz="1600"/>
          </a:p>
          <a:p>
            <a:pPr indent="-330200" lvl="0" marL="457200" rtl="0" algn="l">
              <a:lnSpc>
                <a:spcPct val="115000"/>
              </a:lnSpc>
              <a:spcBef>
                <a:spcPts val="0"/>
              </a:spcBef>
              <a:spcAft>
                <a:spcPts val="0"/>
              </a:spcAft>
              <a:buSzPts val="1600"/>
              <a:buChar char="●"/>
            </a:pPr>
            <a:r>
              <a:rPr lang="en" sz="1600"/>
              <a:t>Month/Year</a:t>
            </a:r>
            <a:endParaRPr sz="1600"/>
          </a:p>
          <a:p>
            <a:pPr indent="-330200" lvl="1" marL="914400" rtl="0" algn="l">
              <a:lnSpc>
                <a:spcPct val="115000"/>
              </a:lnSpc>
              <a:spcBef>
                <a:spcPts val="0"/>
              </a:spcBef>
              <a:spcAft>
                <a:spcPts val="0"/>
              </a:spcAft>
              <a:buSzPts val="1600"/>
              <a:buChar char="○"/>
            </a:pPr>
            <a:r>
              <a:rPr lang="en" sz="1600"/>
              <a:t>2009-2020</a:t>
            </a:r>
            <a:endParaRPr sz="1600"/>
          </a:p>
        </p:txBody>
      </p:sp>
      <p:grpSp>
        <p:nvGrpSpPr>
          <p:cNvPr id="139" name="Google Shape;139;p7"/>
          <p:cNvGrpSpPr/>
          <p:nvPr/>
        </p:nvGrpSpPr>
        <p:grpSpPr>
          <a:xfrm>
            <a:off x="4953000" y="1304875"/>
            <a:ext cx="3441817" cy="3416400"/>
            <a:chOff x="3320450" y="1304875"/>
            <a:chExt cx="2632500" cy="3416400"/>
          </a:xfrm>
        </p:grpSpPr>
        <p:sp>
          <p:nvSpPr>
            <p:cNvPr id="140" name="Google Shape;140;p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7"/>
          <p:cNvSpPr txBox="1"/>
          <p:nvPr>
            <p:ph idx="4294967295" type="body"/>
          </p:nvPr>
        </p:nvSpPr>
        <p:spPr>
          <a:xfrm>
            <a:off x="5370025"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COVID-19</a:t>
            </a:r>
            <a:endParaRPr>
              <a:solidFill>
                <a:schemeClr val="lt1"/>
              </a:solidFill>
            </a:endParaRPr>
          </a:p>
        </p:txBody>
      </p:sp>
      <p:sp>
        <p:nvSpPr>
          <p:cNvPr id="143" name="Google Shape;143;p7"/>
          <p:cNvSpPr txBox="1"/>
          <p:nvPr>
            <p:ph idx="4294967295" type="body"/>
          </p:nvPr>
        </p:nvSpPr>
        <p:spPr>
          <a:xfrm>
            <a:off x="5021216" y="1850300"/>
            <a:ext cx="3360784"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John Hopkins University dataset (available on Kaggle.com)</a:t>
            </a:r>
            <a:endParaRPr sz="1600"/>
          </a:p>
          <a:p>
            <a:pPr indent="0" lvl="0" marL="0" rtl="0" algn="l">
              <a:lnSpc>
                <a:spcPct val="115000"/>
              </a:lnSpc>
              <a:spcBef>
                <a:spcPts val="1600"/>
              </a:spcBef>
              <a:spcAft>
                <a:spcPts val="0"/>
              </a:spcAft>
              <a:buSzPts val="1800"/>
              <a:buNone/>
            </a:pPr>
            <a:r>
              <a:rPr lang="en" sz="1600"/>
              <a:t>3,000+ datapoints</a:t>
            </a:r>
            <a:endParaRPr sz="1600"/>
          </a:p>
          <a:p>
            <a:pPr indent="-330200" lvl="0" marL="457200" rtl="0" algn="l">
              <a:lnSpc>
                <a:spcPct val="115000"/>
              </a:lnSpc>
              <a:spcBef>
                <a:spcPts val="1600"/>
              </a:spcBef>
              <a:spcAft>
                <a:spcPts val="0"/>
              </a:spcAft>
              <a:buSzPts val="1600"/>
              <a:buChar char="●"/>
            </a:pPr>
            <a:r>
              <a:rPr lang="en" sz="1600"/>
              <a:t>County/State</a:t>
            </a:r>
            <a:endParaRPr sz="1600"/>
          </a:p>
          <a:p>
            <a:pPr indent="-330200" lvl="0" marL="457200" rtl="0" algn="l">
              <a:lnSpc>
                <a:spcPct val="115000"/>
              </a:lnSpc>
              <a:spcBef>
                <a:spcPts val="0"/>
              </a:spcBef>
              <a:spcAft>
                <a:spcPts val="0"/>
              </a:spcAft>
              <a:buSzPts val="1600"/>
              <a:buChar char="●"/>
            </a:pPr>
            <a:r>
              <a:rPr lang="en" sz="1600"/>
              <a:t>Daily confirmed cases</a:t>
            </a:r>
            <a:endParaRPr sz="1600"/>
          </a:p>
          <a:p>
            <a:pPr indent="-330200" lvl="0" marL="457200" rtl="0" algn="l">
              <a:lnSpc>
                <a:spcPct val="115000"/>
              </a:lnSpc>
              <a:spcBef>
                <a:spcPts val="0"/>
              </a:spcBef>
              <a:spcAft>
                <a:spcPts val="0"/>
              </a:spcAft>
              <a:buSzPts val="1600"/>
              <a:buChar char="●"/>
            </a:pPr>
            <a:r>
              <a:rPr lang="en" sz="1600"/>
              <a:t>1/22/20-12/7/20</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265500" y="1733850"/>
            <a:ext cx="4045200" cy="167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Tools</a:t>
            </a:r>
            <a:endParaRPr/>
          </a:p>
        </p:txBody>
      </p:sp>
      <p:sp>
        <p:nvSpPr>
          <p:cNvPr id="149" name="Google Shape;149;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Pandas - ETL</a:t>
            </a:r>
            <a:endParaRPr/>
          </a:p>
          <a:p>
            <a:pPr indent="-342900" lvl="0" marL="457200" rtl="0" algn="l">
              <a:lnSpc>
                <a:spcPct val="115000"/>
              </a:lnSpc>
              <a:spcBef>
                <a:spcPts val="0"/>
              </a:spcBef>
              <a:spcAft>
                <a:spcPts val="0"/>
              </a:spcAft>
              <a:buSzPts val="1800"/>
              <a:buChar char="●"/>
            </a:pPr>
            <a:r>
              <a:rPr lang="en"/>
              <a:t>Database(s) - SQL</a:t>
            </a:r>
            <a:endParaRPr/>
          </a:p>
          <a:p>
            <a:pPr indent="-342900" lvl="0" marL="457200" rtl="0" algn="l">
              <a:lnSpc>
                <a:spcPct val="115000"/>
              </a:lnSpc>
              <a:spcBef>
                <a:spcPts val="0"/>
              </a:spcBef>
              <a:spcAft>
                <a:spcPts val="0"/>
              </a:spcAft>
              <a:buSzPts val="1800"/>
              <a:buChar char="●"/>
            </a:pPr>
            <a:r>
              <a:rPr lang="en"/>
              <a:t>Machine Learning</a:t>
            </a:r>
            <a:endParaRPr/>
          </a:p>
          <a:p>
            <a:pPr indent="-342900" lvl="0" marL="457200" rtl="0" algn="l">
              <a:lnSpc>
                <a:spcPct val="115000"/>
              </a:lnSpc>
              <a:spcBef>
                <a:spcPts val="0"/>
              </a:spcBef>
              <a:spcAft>
                <a:spcPts val="0"/>
              </a:spcAft>
              <a:buSzPts val="1800"/>
              <a:buChar char="●"/>
            </a:pPr>
            <a:r>
              <a:rPr lang="en"/>
              <a:t>Linear Regression</a:t>
            </a:r>
            <a:endParaRPr/>
          </a:p>
          <a:p>
            <a:pPr indent="-342900" lvl="0" marL="457200" rtl="0" algn="l">
              <a:lnSpc>
                <a:spcPct val="115000"/>
              </a:lnSpc>
              <a:spcBef>
                <a:spcPts val="0"/>
              </a:spcBef>
              <a:spcAft>
                <a:spcPts val="0"/>
              </a:spcAft>
              <a:buSzPts val="1800"/>
              <a:buChar char="●"/>
            </a:pPr>
            <a:r>
              <a:rPr lang="en"/>
              <a:t>Tableau/Google Slides - visualizations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