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5143500" type="screen16x9"/>
  <p:notesSz cx="6858000" cy="9144000"/>
  <p:embeddedFontLst>
    <p:embeddedFont>
      <p:font typeface="Average" panose="02000503040000020003" pitchFamily="2" charset="77"/>
      <p:regular r:id="rId11"/>
    </p:embeddedFont>
    <p:embeddedFont>
      <p:font typeface="Oswald" pitchFamily="2" charset="77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77AE"/>
    <a:srgbClr val="7BA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4A9E94-B6F6-46C8-BFED-0E7AD2762940}">
  <a:tblStyle styleId="{954A9E94-B6F6-46C8-BFED-0E7AD27629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>
      <p:cViewPr varScale="1">
        <p:scale>
          <a:sx n="133" d="100"/>
          <a:sy n="133" d="100"/>
        </p:scale>
        <p:origin x="50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question: “How have surges in COVID-19 cases in the US impacted real estate sale price trends in/around urban cities in 2020 compared to the comparable monthly trends from 2019?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80f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80f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80f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80f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6f980f91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6f980f91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6f980f9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6f980f9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Property Pandemic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Avengers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Team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7" name="Google Shape;67;p14" descr="User outline"/>
          <p:cNvPicPr preferRelativeResize="0"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-76200" y="1322225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>
            <a:spLocks noGrp="1"/>
          </p:cNvSpPr>
          <p:nvPr>
            <p:ph type="body" idx="4294967295"/>
          </p:nvPr>
        </p:nvSpPr>
        <p:spPr>
          <a:xfrm>
            <a:off x="-304800" y="2876550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 dirty="0">
                <a:solidFill>
                  <a:schemeClr val="dk1"/>
                </a:solidFill>
              </a:rPr>
              <a:t>Duane Conley</a:t>
            </a:r>
            <a:endParaRPr sz="1700" dirty="0">
              <a:solidFill>
                <a:schemeClr val="dk1"/>
              </a:solidFill>
            </a:endParaRPr>
          </a:p>
        </p:txBody>
      </p:sp>
      <p:cxnSp>
        <p:nvCxnSpPr>
          <p:cNvPr id="69" name="Google Shape;69;p14"/>
          <p:cNvCxnSpPr/>
          <p:nvPr/>
        </p:nvCxnSpPr>
        <p:spPr>
          <a:xfrm>
            <a:off x="567300" y="3333750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1" name="Google Shape;71;p14" descr="User outline"/>
          <p:cNvPicPr preferRelativeResize="0"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752600" y="1322375"/>
            <a:ext cx="1644000" cy="164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>
            <a:spLocks noGrp="1"/>
          </p:cNvSpPr>
          <p:nvPr>
            <p:ph type="body" idx="4294967295"/>
          </p:nvPr>
        </p:nvSpPr>
        <p:spPr>
          <a:xfrm>
            <a:off x="1524000" y="2876550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 dirty="0">
                <a:solidFill>
                  <a:schemeClr val="dk1"/>
                </a:solidFill>
              </a:rPr>
              <a:t>Johnathon Pinson</a:t>
            </a:r>
            <a:endParaRPr sz="1700" dirty="0">
              <a:solidFill>
                <a:schemeClr val="dk1"/>
              </a:solidFill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2438400" y="3333750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" name="Google Shape;76;p14"/>
          <p:cNvSpPr txBox="1">
            <a:spLocks noGrp="1"/>
          </p:cNvSpPr>
          <p:nvPr>
            <p:ph type="body" idx="4294967295"/>
          </p:nvPr>
        </p:nvSpPr>
        <p:spPr>
          <a:xfrm>
            <a:off x="3581400" y="2876550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 dirty="0" err="1">
                <a:solidFill>
                  <a:schemeClr val="dk1"/>
                </a:solidFill>
              </a:rPr>
              <a:t>Harishawn</a:t>
            </a:r>
            <a:r>
              <a:rPr lang="en" sz="1700" dirty="0">
                <a:solidFill>
                  <a:schemeClr val="dk1"/>
                </a:solidFill>
              </a:rPr>
              <a:t> </a:t>
            </a:r>
            <a:r>
              <a:rPr lang="en" sz="1700" dirty="0" err="1">
                <a:solidFill>
                  <a:schemeClr val="dk1"/>
                </a:solidFill>
              </a:rPr>
              <a:t>Ramrup</a:t>
            </a:r>
            <a:endParaRPr sz="1700" dirty="0">
              <a:solidFill>
                <a:schemeClr val="dk1"/>
              </a:solidFill>
            </a:endParaRPr>
          </a:p>
        </p:txBody>
      </p:sp>
      <p:cxnSp>
        <p:nvCxnSpPr>
          <p:cNvPr id="77" name="Google Shape;77;p14"/>
          <p:cNvCxnSpPr/>
          <p:nvPr/>
        </p:nvCxnSpPr>
        <p:spPr>
          <a:xfrm>
            <a:off x="4495800" y="3333750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" name="Google Shape;80;p14"/>
          <p:cNvSpPr txBox="1">
            <a:spLocks noGrp="1"/>
          </p:cNvSpPr>
          <p:nvPr>
            <p:ph type="body" idx="4294967295"/>
          </p:nvPr>
        </p:nvSpPr>
        <p:spPr>
          <a:xfrm>
            <a:off x="5486400" y="2897550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 dirty="0" err="1">
                <a:solidFill>
                  <a:schemeClr val="dk1"/>
                </a:solidFill>
              </a:rPr>
              <a:t>Nitu</a:t>
            </a:r>
            <a:r>
              <a:rPr lang="en" sz="1700" dirty="0">
                <a:solidFill>
                  <a:schemeClr val="dk1"/>
                </a:solidFill>
              </a:rPr>
              <a:t> Singh</a:t>
            </a:r>
            <a:endParaRPr sz="1700" dirty="0">
              <a:solidFill>
                <a:schemeClr val="dk1"/>
              </a:solidFill>
            </a:endParaRPr>
          </a:p>
        </p:txBody>
      </p:sp>
      <p:cxnSp>
        <p:nvCxnSpPr>
          <p:cNvPr id="81" name="Google Shape;81;p14"/>
          <p:cNvCxnSpPr/>
          <p:nvPr/>
        </p:nvCxnSpPr>
        <p:spPr>
          <a:xfrm>
            <a:off x="6477000" y="3333750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" name="Google Shape;71;p14" descr="User outline">
            <a:extLst>
              <a:ext uri="{FF2B5EF4-FFF2-40B4-BE49-F238E27FC236}">
                <a16:creationId xmlns:a16="http://schemas.microsoft.com/office/drawing/2014/main" id="{0B6EB247-4181-384C-A079-3D5E0BF49B8F}"/>
              </a:ext>
            </a:extLst>
          </p:cNvPr>
          <p:cNvPicPr preferRelativeResize="0"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766200" y="1308750"/>
            <a:ext cx="1644000" cy="1644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1" name="Google Shape;71;p14" descr="User outline">
            <a:extLst>
              <a:ext uri="{FF2B5EF4-FFF2-40B4-BE49-F238E27FC236}">
                <a16:creationId xmlns:a16="http://schemas.microsoft.com/office/drawing/2014/main" id="{46477090-B4D0-354D-BFFF-B903864FA9C9}"/>
              </a:ext>
            </a:extLst>
          </p:cNvPr>
          <p:cNvPicPr preferRelativeResize="0"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47400" y="1316958"/>
            <a:ext cx="1644000" cy="1644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2" name="Google Shape;71;p14" descr="User outline">
            <a:extLst>
              <a:ext uri="{FF2B5EF4-FFF2-40B4-BE49-F238E27FC236}">
                <a16:creationId xmlns:a16="http://schemas.microsoft.com/office/drawing/2014/main" id="{CE5F5982-9633-8E4E-95E7-700AD41943F8}"/>
              </a:ext>
            </a:extLst>
          </p:cNvPr>
          <p:cNvPicPr preferRelativeResize="0"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576200" y="1308750"/>
            <a:ext cx="1644000" cy="16440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23" name="Google Shape;81;p14">
            <a:extLst>
              <a:ext uri="{FF2B5EF4-FFF2-40B4-BE49-F238E27FC236}">
                <a16:creationId xmlns:a16="http://schemas.microsoft.com/office/drawing/2014/main" id="{0828ABE5-42CB-8A4F-986A-092016DA1525}"/>
              </a:ext>
            </a:extLst>
          </p:cNvPr>
          <p:cNvCxnSpPr/>
          <p:nvPr/>
        </p:nvCxnSpPr>
        <p:spPr>
          <a:xfrm>
            <a:off x="8224650" y="3312750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80;p14">
            <a:extLst>
              <a:ext uri="{FF2B5EF4-FFF2-40B4-BE49-F238E27FC236}">
                <a16:creationId xmlns:a16="http://schemas.microsoft.com/office/drawing/2014/main" id="{2C2D6FDA-F477-5D4A-87A2-081E9EB359CE}"/>
              </a:ext>
            </a:extLst>
          </p:cNvPr>
          <p:cNvSpPr txBox="1">
            <a:spLocks/>
          </p:cNvSpPr>
          <p:nvPr/>
        </p:nvSpPr>
        <p:spPr>
          <a:xfrm>
            <a:off x="7271400" y="2897550"/>
            <a:ext cx="2177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spcAft>
                <a:spcPts val="1600"/>
              </a:spcAft>
              <a:buFont typeface="Average"/>
              <a:buNone/>
            </a:pPr>
            <a:r>
              <a:rPr lang="en-US" sz="1700" dirty="0">
                <a:solidFill>
                  <a:schemeClr val="dk1"/>
                </a:solidFill>
              </a:rPr>
              <a:t>Angela Silveira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6779950" y="-3"/>
            <a:ext cx="2364050" cy="1182000"/>
          </a:xfrm>
          <a:prstGeom prst="rect">
            <a:avLst/>
          </a:prstGeom>
          <a:noFill/>
          <a:ln>
            <a:noFill/>
          </a:ln>
          <a:effectLst>
            <a:softEdge rad="114300"/>
          </a:effectLst>
        </p:spPr>
      </p:pic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1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COVID-19 (SARS-CoV-2) is a novel coronavirus first reported in China in December 2019.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first confirmed case in the United States was reported January 21, 2020.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WHO issues Global Health Emergency on January 31, 2020 &amp; declares COVID-19 a pandemic on March 11, 2020.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Beginning in March, preventive measures in the US included stay-at-home orders and non-essential business restrictions. 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Many larger urban cities experienced surging COVID-19 cases. 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3060250" y="3299575"/>
            <a:ext cx="6012000" cy="16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This analysis will look to determine how surges in COVID-19 cases in the US have impacted real estate sale price trends in/around urban cities in 2020 compared to the comparable data from 2019. 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0" y="3590913"/>
            <a:ext cx="2952750" cy="1552575"/>
          </a:xfrm>
          <a:prstGeom prst="rect">
            <a:avLst/>
          </a:prstGeom>
          <a:noFill/>
          <a:ln>
            <a:noFill/>
          </a:ln>
          <a:effectLst>
            <a:softEdge rad="381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data</a:t>
            </a:r>
            <a:endParaRPr/>
          </a:p>
        </p:txBody>
      </p:sp>
      <p:grpSp>
        <p:nvGrpSpPr>
          <p:cNvPr id="97" name="Google Shape;97;p16"/>
          <p:cNvGrpSpPr/>
          <p:nvPr/>
        </p:nvGrpSpPr>
        <p:grpSpPr>
          <a:xfrm>
            <a:off x="1422525" y="1304875"/>
            <a:ext cx="2628925" cy="3416400"/>
            <a:chOff x="431925" y="1304875"/>
            <a:chExt cx="2628925" cy="3416400"/>
          </a:xfrm>
        </p:grpSpPr>
        <p:sp>
          <p:nvSpPr>
            <p:cNvPr id="98" name="Google Shape;98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16"/>
          <p:cNvSpPr txBox="1">
            <a:spLocks noGrp="1"/>
          </p:cNvSpPr>
          <p:nvPr>
            <p:ph type="body" idx="4294967295"/>
          </p:nvPr>
        </p:nvSpPr>
        <p:spPr>
          <a:xfrm>
            <a:off x="14970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Real Estate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body" idx="4294967295"/>
          </p:nvPr>
        </p:nvSpPr>
        <p:spPr>
          <a:xfrm>
            <a:off x="149892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Zillow dataset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# datapoints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County/State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Sale Price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Month/Year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2019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2020</a:t>
            </a:r>
            <a:endParaRPr sz="1600"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5301650" y="1304875"/>
            <a:ext cx="2632500" cy="3416400"/>
            <a:chOff x="3320450" y="1304875"/>
            <a:chExt cx="2632500" cy="3416400"/>
          </a:xfrm>
        </p:grpSpPr>
        <p:sp>
          <p:nvSpPr>
            <p:cNvPr id="103" name="Google Shape;103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6"/>
          <p:cNvSpPr txBox="1">
            <a:spLocks noGrp="1"/>
          </p:cNvSpPr>
          <p:nvPr>
            <p:ph type="body" idx="4294967295"/>
          </p:nvPr>
        </p:nvSpPr>
        <p:spPr>
          <a:xfrm>
            <a:off x="53700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COVID-19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4294967295"/>
          </p:nvPr>
        </p:nvSpPr>
        <p:spPr>
          <a:xfrm>
            <a:off x="537797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Source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# datapoints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County/State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Daily confirmed cases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1/22/20-12/7/20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Pandas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Database(s)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Tableau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</a:t>
            </a:r>
            <a:endParaRPr dirty="0"/>
          </a:p>
        </p:txBody>
      </p:sp>
      <p:sp>
        <p:nvSpPr>
          <p:cNvPr id="181" name="Google Shape;181;p20"/>
          <p:cNvSpPr txBox="1">
            <a:spLocks noGrp="1"/>
          </p:cNvSpPr>
          <p:nvPr>
            <p:ph type="body" idx="4294967295"/>
          </p:nvPr>
        </p:nvSpPr>
        <p:spPr>
          <a:xfrm>
            <a:off x="3632950" y="1736200"/>
            <a:ext cx="4474500" cy="4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In-production services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88" name="Google Shape;188;p20"/>
          <p:cNvSpPr txBox="1">
            <a:spLocks noGrp="1"/>
          </p:cNvSpPr>
          <p:nvPr>
            <p:ph type="body" idx="4294967295"/>
          </p:nvPr>
        </p:nvSpPr>
        <p:spPr>
          <a:xfrm>
            <a:off x="4573325" y="2912300"/>
            <a:ext cx="2568600" cy="4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Advanced projects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76AB00-38EB-0A41-9B7A-3B83A347CF74}"/>
              </a:ext>
            </a:extLst>
          </p:cNvPr>
          <p:cNvSpPr txBox="1"/>
          <p:nvPr/>
        </p:nvSpPr>
        <p:spPr>
          <a:xfrm>
            <a:off x="1295400" y="1736200"/>
            <a:ext cx="426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Predictive Modeling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Visualizations</a:t>
            </a:r>
            <a:endParaRPr dirty="0"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Findings</a:t>
            </a:r>
            <a:endParaRPr sz="2100" b="1" dirty="0">
              <a:solidFill>
                <a:schemeClr val="dk1"/>
              </a:solidFill>
            </a:endParaRPr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4294967295"/>
          </p:nvPr>
        </p:nvSpPr>
        <p:spPr>
          <a:xfrm>
            <a:off x="5689050" y="3814038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15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4294967295"/>
          </p:nvPr>
        </p:nvSpPr>
        <p:spPr>
          <a:xfrm>
            <a:off x="6534875" y="23805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4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34" name="Google Shape;134;p18"/>
          <p:cNvSpPr txBox="1">
            <a:spLocks noGrp="1"/>
          </p:cNvSpPr>
          <p:nvPr>
            <p:ph type="body" idx="4294967295"/>
          </p:nvPr>
        </p:nvSpPr>
        <p:spPr>
          <a:xfrm>
            <a:off x="6534850" y="338335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25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38" name="Google Shape;138;p18"/>
          <p:cNvSpPr txBox="1">
            <a:spLocks noGrp="1"/>
          </p:cNvSpPr>
          <p:nvPr>
            <p:ph type="body" idx="4294967295"/>
          </p:nvPr>
        </p:nvSpPr>
        <p:spPr>
          <a:xfrm>
            <a:off x="7374938" y="1641288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4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40" name="Google Shape;140;p18"/>
          <p:cNvSpPr txBox="1">
            <a:spLocks noGrp="1"/>
          </p:cNvSpPr>
          <p:nvPr>
            <p:ph type="body" idx="4294967295"/>
          </p:nvPr>
        </p:nvSpPr>
        <p:spPr>
          <a:xfrm>
            <a:off x="7374913" y="293580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35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44" name="Google Shape;144;p18"/>
          <p:cNvSpPr txBox="1">
            <a:spLocks noGrp="1"/>
          </p:cNvSpPr>
          <p:nvPr>
            <p:ph type="body" idx="4294967295"/>
          </p:nvPr>
        </p:nvSpPr>
        <p:spPr>
          <a:xfrm>
            <a:off x="8226525" y="2564038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46" name="Google Shape;146;p18"/>
          <p:cNvSpPr txBox="1">
            <a:spLocks noGrp="1"/>
          </p:cNvSpPr>
          <p:nvPr>
            <p:ph type="body" idx="4294967295"/>
          </p:nvPr>
        </p:nvSpPr>
        <p:spPr>
          <a:xfrm>
            <a:off x="8226525" y="338300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22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 &amp; Recommendations</a:t>
            </a:r>
            <a:endParaRPr dirty="0"/>
          </a:p>
        </p:txBody>
      </p:sp>
      <p:sp>
        <p:nvSpPr>
          <p:cNvPr id="154" name="Google Shape;154;p19"/>
          <p:cNvSpPr/>
          <p:nvPr/>
        </p:nvSpPr>
        <p:spPr>
          <a:xfrm>
            <a:off x="424825" y="1253973"/>
            <a:ext cx="3055800" cy="799416"/>
          </a:xfrm>
          <a:prstGeom prst="homePlate">
            <a:avLst>
              <a:gd name="adj" fmla="val 26719"/>
            </a:avLst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424825" y="2127339"/>
            <a:ext cx="3055800" cy="799416"/>
          </a:xfrm>
          <a:prstGeom prst="homePlate">
            <a:avLst>
              <a:gd name="adj" fmla="val 26719"/>
            </a:avLst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424825" y="3000705"/>
            <a:ext cx="3055800" cy="799416"/>
          </a:xfrm>
          <a:prstGeom prst="homePlate">
            <a:avLst>
              <a:gd name="adj" fmla="val 26719"/>
            </a:avLst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9"/>
          <p:cNvSpPr/>
          <p:nvPr/>
        </p:nvSpPr>
        <p:spPr>
          <a:xfrm>
            <a:off x="424825" y="3874103"/>
            <a:ext cx="3055800" cy="799416"/>
          </a:xfrm>
          <a:prstGeom prst="homePlate">
            <a:avLst>
              <a:gd name="adj" fmla="val 26719"/>
            </a:avLst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226</Words>
  <Application>Microsoft Macintosh PowerPoint</Application>
  <PresentationFormat>On-screen Show (16:9)</PresentationFormat>
  <Paragraphs>50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Oswald</vt:lpstr>
      <vt:lpstr>Average</vt:lpstr>
      <vt:lpstr>Slate</vt:lpstr>
      <vt:lpstr>COVID-19 Property Pandemic</vt:lpstr>
      <vt:lpstr>The Team</vt:lpstr>
      <vt:lpstr>Overview</vt:lpstr>
      <vt:lpstr>Understanding the data</vt:lpstr>
      <vt:lpstr>Tools</vt:lpstr>
      <vt:lpstr>Machine Learning</vt:lpstr>
      <vt:lpstr>Visualizations</vt:lpstr>
      <vt:lpstr>Summary &amp;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Property Pandemic</dc:title>
  <cp:lastModifiedBy>Angela Silveira</cp:lastModifiedBy>
  <cp:revision>3</cp:revision>
  <dcterms:modified xsi:type="dcterms:W3CDTF">2020-12-09T21:11:31Z</dcterms:modified>
</cp:coreProperties>
</file>