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5" r:id="rId6"/>
    <p:sldId id="259" r:id="rId7"/>
    <p:sldId id="269" r:id="rId8"/>
    <p:sldId id="260" r:id="rId9"/>
    <p:sldId id="263" r:id="rId10"/>
    <p:sldId id="264" r:id="rId11"/>
    <p:sldId id="261" r:id="rId12"/>
    <p:sldId id="268" r:id="rId13"/>
    <p:sldId id="262" r:id="rId14"/>
    <p:sldId id="270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7AE"/>
    <a:srgbClr val="7B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A9E94-B6F6-46C8-BFED-0E7AD2762940}">
  <a:tblStyle styleId="{954A9E94-B6F6-46C8-BFED-0E7AD2762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395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question: How have surges in COVID-19 cases in the US impacted real estate sale price trends in/around urban cities in 2020?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89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5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" TargetMode="External"/><Relationship Id="rId2" Type="http://schemas.openxmlformats.org/officeDocument/2006/relationships/hyperlink" Target="https://www.macrotrends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Property Pandemic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Avengers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1295400" y="1736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Predictive Modeling – 2020 “should have been” vs. 2020 actual</a:t>
            </a:r>
          </a:p>
        </p:txBody>
      </p:sp>
    </p:spTree>
    <p:extLst>
      <p:ext uri="{BB962C8B-B14F-4D97-AF65-F5344CB8AC3E}">
        <p14:creationId xmlns:p14="http://schemas.microsoft.com/office/powerpoint/2010/main" val="417960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2020 ML model vs. 2020 actual (box &amp; whisker)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COVID-19 cases (heatmap) with real estate (heatmap)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EB1E-0A1A-40A7-84DC-00C68140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5902-5822-496F-8085-78C969FBD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are currently still living thru this pandemic, our Covid-19 and housing data only go to 10/31/2020.</a:t>
            </a:r>
          </a:p>
          <a:p>
            <a:r>
              <a:rPr lang="en-US" dirty="0"/>
              <a:t>Our data did not include the number of homes sold.</a:t>
            </a:r>
          </a:p>
          <a:p>
            <a:r>
              <a:rPr lang="en-US" dirty="0"/>
              <a:t>We only had the resources to look at two areas.</a:t>
            </a:r>
          </a:p>
        </p:txBody>
      </p:sp>
    </p:spTree>
    <p:extLst>
      <p:ext uri="{BB962C8B-B14F-4D97-AF65-F5344CB8AC3E}">
        <p14:creationId xmlns:p14="http://schemas.microsoft.com/office/powerpoint/2010/main" val="339979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Recommendations</a:t>
            </a:r>
            <a:endParaRPr dirty="0"/>
          </a:p>
        </p:txBody>
      </p:sp>
      <p:sp>
        <p:nvSpPr>
          <p:cNvPr id="154" name="Google Shape;154;p19"/>
          <p:cNvSpPr/>
          <p:nvPr/>
        </p:nvSpPr>
        <p:spPr>
          <a:xfrm>
            <a:off x="424825" y="125397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24825" y="2127339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24825" y="3000705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24825" y="387410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A958-C640-4FCC-A0E7-0E9431F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D6B18-A8BD-47E4-B88A-94A8C1127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https://www.macrotrends.net/</a:t>
            </a:r>
            <a:endParaRPr lang="en-US" dirty="0"/>
          </a:p>
          <a:p>
            <a:r>
              <a:rPr lang="en-US" dirty="0">
                <a:hlinkClick r:id="rId3"/>
              </a:rPr>
              <a:t>https://www.Zillow.com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6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The Team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7" name="Google Shape;67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76200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-3048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Duane Conley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673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" name="Google Shape;71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1322375"/>
            <a:ext cx="16440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15240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Johnathon Pinson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4384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35814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Shawn </a:t>
            </a:r>
            <a:r>
              <a:rPr lang="en" sz="1700" dirty="0" err="1">
                <a:solidFill>
                  <a:schemeClr val="dk1"/>
                </a:solidFill>
              </a:rPr>
              <a:t>Ramrup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44958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5486400" y="2897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Nitu</a:t>
            </a:r>
            <a:r>
              <a:rPr lang="en" sz="1700" dirty="0">
                <a:solidFill>
                  <a:schemeClr val="dk1"/>
                </a:solidFill>
              </a:rPr>
              <a:t> Singh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64770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71;p14" descr="User outline">
            <a:extLst>
              <a:ext uri="{FF2B5EF4-FFF2-40B4-BE49-F238E27FC236}">
                <a16:creationId xmlns:a16="http://schemas.microsoft.com/office/drawing/2014/main" id="{0B6EB247-4181-384C-A079-3D5E0BF49B8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6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Google Shape;71;p14" descr="User outline">
            <a:extLst>
              <a:ext uri="{FF2B5EF4-FFF2-40B4-BE49-F238E27FC236}">
                <a16:creationId xmlns:a16="http://schemas.microsoft.com/office/drawing/2014/main" id="{46477090-B4D0-354D-BFFF-B903864FA9C9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47400" y="1316958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71;p14" descr="User outline">
            <a:extLst>
              <a:ext uri="{FF2B5EF4-FFF2-40B4-BE49-F238E27FC236}">
                <a16:creationId xmlns:a16="http://schemas.microsoft.com/office/drawing/2014/main" id="{CE5F5982-9633-8E4E-95E7-700AD41943F8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0828ABE5-42CB-8A4F-986A-092016DA1525}"/>
              </a:ext>
            </a:extLst>
          </p:cNvPr>
          <p:cNvCxnSpPr/>
          <p:nvPr/>
        </p:nvCxnSpPr>
        <p:spPr>
          <a:xfrm>
            <a:off x="8224650" y="3312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80;p14">
            <a:extLst>
              <a:ext uri="{FF2B5EF4-FFF2-40B4-BE49-F238E27FC236}">
                <a16:creationId xmlns:a16="http://schemas.microsoft.com/office/drawing/2014/main" id="{2C2D6FDA-F477-5D4A-87A2-081E9EB359CE}"/>
              </a:ext>
            </a:extLst>
          </p:cNvPr>
          <p:cNvSpPr txBox="1">
            <a:spLocks/>
          </p:cNvSpPr>
          <p:nvPr/>
        </p:nvSpPr>
        <p:spPr>
          <a:xfrm>
            <a:off x="7271400" y="289755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dirty="0">
                <a:solidFill>
                  <a:schemeClr val="dk1"/>
                </a:solidFill>
              </a:rPr>
              <a:t>Angela Silveira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128D0-DC0C-714C-9B22-F82DDFE74C1C}"/>
              </a:ext>
            </a:extLst>
          </p:cNvPr>
          <p:cNvSpPr txBox="1"/>
          <p:nvPr/>
        </p:nvSpPr>
        <p:spPr>
          <a:xfrm>
            <a:off x="228600" y="3922299"/>
            <a:ext cx="868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How we chose approached this project:</a:t>
            </a:r>
          </a:p>
          <a:p>
            <a:pPr marL="171450" lvl="0" indent="-171450">
              <a:buFontTx/>
              <a:buChar char="-"/>
            </a:pPr>
            <a:r>
              <a:rPr lang="en-US">
                <a:solidFill>
                  <a:schemeClr val="bg1">
                    <a:lumMod val="40000"/>
                    <a:lumOff val="60000"/>
                  </a:schemeClr>
                </a:solidFill>
              </a:rPr>
              <a:t>Multiple ideas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identified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Reviewed data available for each idea - some were ruled out as not being viable options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Two datasets emerged as being robust &amp; relevant – COVID-19 and home sales</a:t>
            </a: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E348-E550-4EB7-AA57-F99013BE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and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F1B8-852E-484A-BE2D-778455947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project is to create a machine learning model to predict housing prices. We also want to see how or if Covid-19 has affected housing prices. Our model uses the average house price per month from the years 2010-2019 to try and predict housing prices. </a:t>
            </a:r>
          </a:p>
          <a:p>
            <a:r>
              <a:rPr lang="en-US" dirty="0"/>
              <a:t>Did Covid-19 cause prices to go up or down?</a:t>
            </a:r>
          </a:p>
          <a:p>
            <a:r>
              <a:rPr lang="en-US" dirty="0"/>
              <a:t>Did the amount of cases in the area affect the prices?</a:t>
            </a:r>
          </a:p>
        </p:txBody>
      </p:sp>
    </p:spTree>
    <p:extLst>
      <p:ext uri="{BB962C8B-B14F-4D97-AF65-F5344CB8AC3E}">
        <p14:creationId xmlns:p14="http://schemas.microsoft.com/office/powerpoint/2010/main" val="381466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Overview</a:t>
            </a:r>
            <a:endParaRPr dirty="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779950" y="-3"/>
            <a:ext cx="2364050" cy="1182000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</p:spPr>
      </p:pic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 (SARS-CoV-2) is a novel coronavirus first reported in China in December 2019.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confirmed case in the United States was reported January 21,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WHO issues Global Health Emergency on January 31, 2020 &amp; declares COVID-19 a pandemic on March 11,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Beginning in March, preventive measures in the US included stay-at-home orders and non-essential business restrictions.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larger urban cities experienced surging COVID-19 cases.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060250" y="3590913"/>
            <a:ext cx="6012000" cy="132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analysis will look to determine how surges in COVID-19 cases in the US have impacted real estate sale price trends in/around urban cities in 2020.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3590913"/>
            <a:ext cx="2952750" cy="15525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DA86-8025-4E2D-B20C-70290F0D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EF91-5A84-4E0F-9555-835D10303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sample was narrowed down to two metro areas, Miami  FL and Los Angeles CA. 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0005552-BD1F-4898-A354-CD781401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39" y="1885950"/>
            <a:ext cx="3701761" cy="325755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68AF3AF-F9C3-4896-B70F-BD58BCEF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85950"/>
            <a:ext cx="5442239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0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Overview</a:t>
            </a:r>
            <a:endParaRPr dirty="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977750" y="1304875"/>
            <a:ext cx="3441850" cy="3416400"/>
            <a:chOff x="431925" y="1304875"/>
            <a:chExt cx="2628925" cy="34164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13716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Los Angeles Metro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1051675" y="1850300"/>
            <a:ext cx="3291725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Population: 12,447,000 (2020)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33,954 sq miles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Second largest urban region in the US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Closest Ocean</a:t>
            </a:r>
            <a:r>
              <a:rPr lang="en-US" sz="1600"/>
              <a:t>: Pacific</a:t>
            </a:r>
            <a:endParaRPr lang="en-US" sz="1600" dirty="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953000" y="1304875"/>
            <a:ext cx="3441817" cy="3416400"/>
            <a:chOff x="3320450" y="1304875"/>
            <a:chExt cx="2632500" cy="3416400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3700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Miami Metro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5021216" y="1850300"/>
            <a:ext cx="3360784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Population: 6,122,000 (2020)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6,137 sq miles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Seventh largest urban region in the 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/>
            </a:br>
            <a:r>
              <a:rPr lang="en-US" sz="1600" dirty="0"/>
              <a:t>Closest Ocean: Atlantic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</a:t>
            </a:r>
            <a:endParaRPr dirty="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977750" y="1304875"/>
            <a:ext cx="3441850" cy="3416400"/>
            <a:chOff x="431925" y="1304875"/>
            <a:chExt cx="2628925" cy="34164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13716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Real Estate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1051675" y="1850300"/>
            <a:ext cx="3291725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Zillow dataset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City/State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Sale Price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Month/Year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2018-2020</a:t>
            </a:r>
            <a:endParaRPr sz="1600" dirty="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953000" y="1304875"/>
            <a:ext cx="3441817" cy="3416400"/>
            <a:chOff x="3320450" y="1304875"/>
            <a:chExt cx="2632500" cy="3416400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3700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COVID-19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5021216" y="1850300"/>
            <a:ext cx="3360784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John Hopkins University </a:t>
            </a:r>
            <a:r>
              <a:rPr lang="en" sz="1600" dirty="0"/>
              <a:t>dataset (available on </a:t>
            </a:r>
            <a:r>
              <a:rPr lang="en" sz="1600" dirty="0" err="1"/>
              <a:t>Kaggle.com</a:t>
            </a:r>
            <a:r>
              <a:rPr lang="en" sz="1600" dirty="0"/>
              <a:t>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County/State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Daily confirmed cases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1/22/20-12/7/20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13221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Pandas - ETL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Database(s) - 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Tableau - visualizations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533400" y="1223012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12591</TotalTime>
  <Words>523</Words>
  <Application>Microsoft Office PowerPoint</Application>
  <PresentationFormat>On-screen Show (16:9)</PresentationFormat>
  <Paragraphs>88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Arial</vt:lpstr>
      <vt:lpstr>Average</vt:lpstr>
      <vt:lpstr>Slate</vt:lpstr>
      <vt:lpstr>COVID-19 Property Pandemic</vt:lpstr>
      <vt:lpstr>The Team</vt:lpstr>
      <vt:lpstr>Mission and Goals</vt:lpstr>
      <vt:lpstr>Background &amp; Overview</vt:lpstr>
      <vt:lpstr>Background &amp; Overview</vt:lpstr>
      <vt:lpstr>Background &amp; Overview</vt:lpstr>
      <vt:lpstr>Understanding the data</vt:lpstr>
      <vt:lpstr>Tools</vt:lpstr>
      <vt:lpstr>Data Preparation</vt:lpstr>
      <vt:lpstr>Machine Learning</vt:lpstr>
      <vt:lpstr>Visualizations</vt:lpstr>
      <vt:lpstr>Limitations</vt:lpstr>
      <vt:lpstr>Summary &amp; Recommendations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Property Pandemic</dc:title>
  <cp:lastModifiedBy>Johnny Pinson</cp:lastModifiedBy>
  <cp:revision>14</cp:revision>
  <dcterms:modified xsi:type="dcterms:W3CDTF">2020-12-26T21:03:20Z</dcterms:modified>
</cp:coreProperties>
</file>