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3" r:id="rId3"/>
    <p:sldId id="310" r:id="rId4"/>
    <p:sldId id="368" r:id="rId5"/>
    <p:sldId id="369" r:id="rId6"/>
    <p:sldId id="370" r:id="rId7"/>
    <p:sldId id="371" r:id="rId8"/>
    <p:sldId id="376" r:id="rId9"/>
    <p:sldId id="372" r:id="rId10"/>
    <p:sldId id="374" r:id="rId11"/>
    <p:sldId id="377" r:id="rId12"/>
    <p:sldId id="375" r:id="rId13"/>
    <p:sldId id="378" r:id="rId14"/>
    <p:sldId id="379" r:id="rId15"/>
    <p:sldId id="380" r:id="rId16"/>
    <p:sldId id="381" r:id="rId17"/>
    <p:sldId id="382" r:id="rId18"/>
    <p:sldId id="384" r:id="rId19"/>
    <p:sldId id="386" r:id="rId20"/>
    <p:sldId id="38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97" autoAdjust="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5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A45DB-822A-41BA-A5FF-5B1873D59FC6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B00B7-7869-46B7-BC82-E4A078B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4881-E67C-114F-BE24-C97CD3F0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85352-6313-0EA4-78EF-48A7A07A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D0FA-5EDA-7622-8D2F-BA21C67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2B5B-04E5-7379-1BDC-B189077A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4E0C-986B-6BD4-4559-273F32A3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AD79-7892-FC27-BAAD-9FBDDBD8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568A3-9428-68BD-D061-8C5C1E00A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BA61-F3C5-FA6A-9FEA-038CD6B4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E565-3C02-BA91-3A6E-3EF066AB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AFE5-3AA1-E0FE-3263-C6537FA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663A0-9316-5732-B15B-136F00C9C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CB51-C8CC-A941-0201-2F05F40F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B74D-61E5-1C4B-E1B7-1DC69F3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EA1C-9347-E63E-F3F1-616C549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9178-3DD9-DD36-83EB-2D16657D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58F3-72EE-EB90-527E-FA2D0DEE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4E5F-2370-4199-14B9-65F5E1C1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79C8-4FDD-E699-FCDF-B24EFF19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50A7-B33B-0C98-7019-81D8BCEE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65EA-6BE7-9892-63C7-2E8ACBE0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BD3D-3D69-EE48-CF1E-37FF96CA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EAA5-4BC6-971C-6A99-8CBA3724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CA51-BBA8-0C03-D96C-482E8B98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5532-1469-8149-B447-E3C2EBE3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CC93-40B0-7818-342A-BDD573E8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895-AD21-F7C7-6587-58CF4C73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1EF-A664-01D6-BB8E-B65367F3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DFD17-89BA-03A5-72F6-80429078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B0915-EBBB-77D3-E335-CDB74E29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A228-66B7-B879-3878-9CE54E92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62DC-E7F7-1EE6-E268-5B4F2EE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29C8-8D8B-9461-0F34-1507446F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2A218-4A80-71EC-299E-9EAB8F1A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551B-589F-8BA1-DC50-7E9FC574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9B269-A2FC-3E9A-A112-0F124211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1088B-2C21-5724-F0D2-8D735D189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C6C11-62AF-B867-476E-93DAA4D3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A28E9-3584-E6D1-11B9-7041CE9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BCF0D-708C-04FD-26B6-04AAFD68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B262-D692-7DEC-A761-07A94A3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47CF-85E0-A374-10E9-D6B2D62E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EEDB-7FCA-DF9B-BDD6-1040414B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C5D8-A4D3-D313-569A-FDB3A30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9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438FC-D370-844D-7054-F3931C9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98A88-A87A-B252-9C88-80DF8D2A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940A-0FA0-4DF4-04B8-9D8CBE4E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A8FD-21F4-8EDF-0E23-E205B91F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C613-603E-BE18-ED87-8840E9B1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F15B-97EF-7303-966D-03736C6E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BB3-CEB6-BB29-6CDE-7E3FA6BD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A985-9B47-1A53-903D-08BF1F4C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70DA-F31C-50D1-A775-45BBE8F5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3D44-9CC9-D189-6E32-0916C8F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19101-6A13-7B5A-3CBD-2552F7D56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0F35-4ABE-BF45-0B96-32B2DA6CC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D80E-7B13-2CE3-5379-8A1D8B9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1C29-F2EC-FE52-9DEA-66179744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E244-70E1-D1FE-6302-1E124C39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0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249F8-DD3C-5712-2B9B-22A19EAA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07975-CDFA-370B-2C77-256267AA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D7A9-583B-B77B-E770-6C5207FF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B6E6-C5C7-48D4-A4C5-24BC9FA22335}" type="datetimeFigureOut">
              <a:rPr lang="en-US" smtClean="0"/>
              <a:t>13-Nov-23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68A4-86C7-9772-09FE-09C01915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0BF6-3C5F-6100-C38C-1F8E1350D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354D-AC7E-4141-8FE1-6EFE317563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8%D1%81%D1%82%D0%B5%D0%BC%D0%B0_%D1%83%D0%BF%D1%80%D0%B0%D0%B2%D0%BB%D0%B5%D0%BD%D0%B8%D1%8F_%D0%B2%D0%B5%D1%80%D1%81%D0%B8%D1%8F%D0%BC%D0%B8#cite_note-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620388-E7FA-FB12-9510-C8CFA96D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81" y="2109521"/>
            <a:ext cx="4876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7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Что такое коммит</a:t>
            </a:r>
            <a:r>
              <a:rPr lang="en-US" sz="4000" b="1" dirty="0">
                <a:latin typeface="+mn-lt"/>
              </a:rPr>
              <a:t> (commit)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1416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b="1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Совершение коммита: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git commit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</a:t>
            </a:r>
            <a:r>
              <a:rPr lang="en-US" sz="1800" kern="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ru-RU" sz="1800" kern="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"Ваше сообщение о коммите“</a:t>
            </a:r>
            <a:endParaRPr lang="en-US" sz="1800" kern="0" dirty="0">
              <a:solidFill>
                <a:srgbClr val="24292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Создаёт новый коммит с внесенными изменениями и прикрепляет к нему сообщение.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85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Что такое коммит</a:t>
            </a:r>
            <a:r>
              <a:rPr lang="en-US" sz="4000" b="1" dirty="0">
                <a:latin typeface="+mn-lt"/>
              </a:rPr>
              <a:t> (commit)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333333"/>
                </a:solidFill>
                <a:effectLst/>
              </a:rPr>
              <a:t>Не стоит после каждого изменения файла делать commit. Чаще всего их создают, когда:</a:t>
            </a:r>
          </a:p>
          <a:p>
            <a:pPr algn="l"/>
            <a:endParaRPr lang="ru-RU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Создан новый функционал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Добавлен новый блок на верстке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Исправлены ошибки по коду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Вы завершили рабочий день и хотите сохранить код</a:t>
            </a:r>
          </a:p>
          <a:p>
            <a:pPr algn="l"/>
            <a:endParaRPr lang="ru-RU" sz="2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ru-RU" sz="2000" b="0" i="0" dirty="0">
                <a:solidFill>
                  <a:srgbClr val="333333"/>
                </a:solidFill>
                <a:effectLst/>
              </a:rPr>
              <a:t>Это поможет держать вашу ветки в чистоте и порядке. Тем самым, вы будете видеть историю изменений по каждому нововведению в вашем проекте, </a:t>
            </a:r>
            <a:r>
              <a:rPr lang="ru-RU" sz="2000" b="0" i="1" dirty="0">
                <a:solidFill>
                  <a:srgbClr val="333333"/>
                </a:solidFill>
                <a:effectLst/>
              </a:rPr>
              <a:t>а не по каждому файлу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endParaRPr lang="ru-RU" sz="2000" dirty="0">
              <a:solidFill>
                <a:srgbClr val="333333"/>
              </a:solidFill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git log             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показывает историю коммитов.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git log --oneline   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для компактного представления истории.</a:t>
            </a:r>
          </a:p>
        </p:txBody>
      </p:sp>
    </p:spTree>
    <p:extLst>
      <p:ext uri="{BB962C8B-B14F-4D97-AF65-F5344CB8AC3E}">
        <p14:creationId xmlns:p14="http://schemas.microsoft.com/office/powerpoint/2010/main" val="2803670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Что такое ветка</a:t>
            </a:r>
            <a:r>
              <a:rPr lang="en-US" sz="4000" b="1" dirty="0">
                <a:latin typeface="+mn-lt"/>
              </a:rPr>
              <a:t> (branch)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18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0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000" b="1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веткой</a:t>
            </a:r>
            <a:r>
              <a:rPr lang="ru-RU" sz="20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принято понимать независимую последовательность коммитов в хронологическом порядке. Однако конкретно в Git реализация ветки выполнена как указатель на последний коммит в рассматриваемой ветке. После создания ветки уже новый указатель ссылается на текущий коммит.</a:t>
            </a:r>
            <a:endParaRPr lang="en-US" sz="2000" kern="0" dirty="0">
              <a:solidFill>
                <a:srgbClr val="24292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000" b="0" i="0" dirty="0">
                <a:solidFill>
                  <a:srgbClr val="092433"/>
                </a:solidFill>
                <a:effectLst/>
              </a:rPr>
              <a:t>Чтобы в Git добавить ветку мы используем: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06B5-6170-760F-8E32-7C64A071F4A8}"/>
              </a:ext>
            </a:extLst>
          </p:cNvPr>
          <p:cNvSpPr txBox="1"/>
          <p:nvPr/>
        </p:nvSpPr>
        <p:spPr>
          <a:xfrm>
            <a:off x="832104" y="3409509"/>
            <a:ext cx="609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92433"/>
                </a:solidFill>
                <a:effectLst/>
                <a:latin typeface="Consolas" panose="020B0609020204030204" pitchFamily="49" charset="0"/>
              </a:rPr>
              <a:t>$ git branch &lt;name of new branch&gt;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57AEF-D70B-1D80-956B-3F77FA6D4224}"/>
              </a:ext>
            </a:extLst>
          </p:cNvPr>
          <p:cNvSpPr txBox="1"/>
          <p:nvPr/>
        </p:nvSpPr>
        <p:spPr>
          <a:xfrm>
            <a:off x="883311" y="4486069"/>
            <a:ext cx="60972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92433"/>
                </a:solidFill>
                <a:effectLst/>
              </a:rPr>
              <a:t>Чтобы переключиться на ветку:</a:t>
            </a:r>
            <a:endParaRPr lang="en-US" sz="2000" b="0" i="0" dirty="0">
              <a:solidFill>
                <a:srgbClr val="092433"/>
              </a:solidFill>
              <a:effectLst/>
            </a:endParaRPr>
          </a:p>
          <a:p>
            <a:endParaRPr lang="en-US" sz="2000" dirty="0">
              <a:solidFill>
                <a:srgbClr val="092433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92433"/>
                </a:solidFill>
                <a:effectLst/>
                <a:latin typeface="Consolas" panose="020B0609020204030204" pitchFamily="49" charset="0"/>
              </a:rPr>
              <a:t>$ git checkout &lt;name of branch&gt;</a:t>
            </a:r>
          </a:p>
        </p:txBody>
      </p:sp>
    </p:spTree>
    <p:extLst>
      <p:ext uri="{BB962C8B-B14F-4D97-AF65-F5344CB8AC3E}">
        <p14:creationId xmlns:p14="http://schemas.microsoft.com/office/powerpoint/2010/main" val="157581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Что такое ветка</a:t>
            </a:r>
            <a:r>
              <a:rPr lang="en-US" sz="4000" b="1" dirty="0">
                <a:latin typeface="+mn-lt"/>
              </a:rPr>
              <a:t> (branch)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18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0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000" b="1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веткой</a:t>
            </a:r>
            <a:r>
              <a:rPr lang="ru-RU" sz="2000" kern="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принято понимать независимую последовательность коммитов в хронологическом порядке. Однако конкретно в Git реализация ветки выполнена как указатель на последний коммит в рассматриваемой ветке. После создания ветки уже новый указатель ссылается на текущий коммит.</a:t>
            </a:r>
            <a:endParaRPr lang="en-US" sz="2000" kern="0" dirty="0">
              <a:solidFill>
                <a:srgbClr val="24292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1524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000" b="0" i="0" dirty="0">
                <a:solidFill>
                  <a:srgbClr val="092433"/>
                </a:solidFill>
                <a:effectLst/>
              </a:rPr>
              <a:t>Чтобы в Git добавить ветку мы используем: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06B5-6170-760F-8E32-7C64A071F4A8}"/>
              </a:ext>
            </a:extLst>
          </p:cNvPr>
          <p:cNvSpPr txBox="1"/>
          <p:nvPr/>
        </p:nvSpPr>
        <p:spPr>
          <a:xfrm>
            <a:off x="832104" y="3409509"/>
            <a:ext cx="609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92433"/>
                </a:solidFill>
                <a:effectLst/>
                <a:latin typeface="Consolas" panose="020B0609020204030204" pitchFamily="49" charset="0"/>
              </a:rPr>
              <a:t>$ git branch &lt;name of new branch&gt;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57AEF-D70B-1D80-956B-3F77FA6D4224}"/>
              </a:ext>
            </a:extLst>
          </p:cNvPr>
          <p:cNvSpPr txBox="1"/>
          <p:nvPr/>
        </p:nvSpPr>
        <p:spPr>
          <a:xfrm>
            <a:off x="883311" y="4486069"/>
            <a:ext cx="60972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92433"/>
                </a:solidFill>
                <a:effectLst/>
              </a:rPr>
              <a:t>Чтобы переключиться на ветку:</a:t>
            </a:r>
            <a:endParaRPr lang="en-US" sz="2000" b="0" i="0" dirty="0">
              <a:solidFill>
                <a:srgbClr val="092433"/>
              </a:solidFill>
              <a:effectLst/>
            </a:endParaRPr>
          </a:p>
          <a:p>
            <a:endParaRPr lang="en-US" sz="2000" dirty="0">
              <a:solidFill>
                <a:srgbClr val="092433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92433"/>
                </a:solidFill>
                <a:effectLst/>
                <a:latin typeface="Consolas" panose="020B0609020204030204" pitchFamily="49" charset="0"/>
              </a:rPr>
              <a:t>$ git checkout &lt;name of branch&gt;</a:t>
            </a:r>
          </a:p>
        </p:txBody>
      </p:sp>
    </p:spTree>
    <p:extLst>
      <p:ext uri="{BB962C8B-B14F-4D97-AF65-F5344CB8AC3E}">
        <p14:creationId xmlns:p14="http://schemas.microsoft.com/office/powerpoint/2010/main" val="276490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Слияние веток (</a:t>
            </a:r>
            <a:r>
              <a:rPr lang="en-US" sz="4000" b="1" dirty="0">
                <a:latin typeface="+mn-lt"/>
              </a:rPr>
              <a:t>Merge)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40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000" b="1" kern="1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Слияние веток </a:t>
            </a:r>
            <a:r>
              <a:rPr lang="en-US" sz="2000" b="1" kern="1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(merge) </a:t>
            </a:r>
            <a:r>
              <a:rPr lang="ru-RU" sz="2000" kern="1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процесс объединения изменений из одной ветки в другую.</a:t>
            </a:r>
            <a:endParaRPr lang="en-US" sz="20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0A1E23-4223-D663-739F-A47A75F7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1" y="2498969"/>
            <a:ext cx="1134038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0" i="0" dirty="0">
                <a:solidFill>
                  <a:srgbClr val="0924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merge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имя_ветки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 -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Эта команда объединяет изменения из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&lt;имя_ветки&gt;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 текущей веткой.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24292F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94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Слияние веток (</a:t>
            </a:r>
            <a:r>
              <a:rPr lang="en-US" sz="4000" b="1" dirty="0">
                <a:latin typeface="+mn-lt"/>
              </a:rPr>
              <a:t>Merge)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</a:rPr>
              <a:t>Понимание конфликтов:</a:t>
            </a:r>
            <a:endParaRPr lang="ru-RU" sz="2000" b="0" i="0" dirty="0">
              <a:effectLst/>
            </a:endParaRPr>
          </a:p>
          <a:p>
            <a:pPr algn="l"/>
            <a:r>
              <a:rPr lang="ru-RU" sz="2000" b="0" i="0" dirty="0">
                <a:effectLst/>
              </a:rPr>
              <a:t>Конфликты возникают, когда изменения в одних и тех же частях файла не могут быть автоматически объединены Git.</a:t>
            </a:r>
            <a:endParaRPr lang="en-US" sz="2000" b="0" i="0" dirty="0">
              <a:effectLst/>
            </a:endParaRPr>
          </a:p>
          <a:p>
            <a:pPr algn="l"/>
            <a:endParaRPr lang="ru-RU" sz="2000" b="0" i="0" dirty="0">
              <a:effectLst/>
            </a:endParaRPr>
          </a:p>
          <a:p>
            <a:pPr algn="l"/>
            <a:r>
              <a:rPr lang="ru-RU" sz="2000" b="0" i="0" dirty="0">
                <a:effectLst/>
              </a:rPr>
              <a:t>Git помечает эти области и останавливает процесс слияния, требуя ручного разрешения.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0A1E23-4223-D663-739F-A47A75F7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6" y="3940601"/>
            <a:ext cx="113403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24292F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6890F-5351-CB9E-87E9-F10A063D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30" y="3301964"/>
            <a:ext cx="11047781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Разрешение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конфликтов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Конфликты отмечены в файле с помощью специальных маркеров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&lt;&lt;&lt;&lt;&lt;&lt;&lt;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=======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&gt;&gt;&gt;&gt;&gt;&gt;&gt;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Разработчик должен решить, какие изменения должны остаться, изменить файл соответственно и удалить маркеры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8352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Слияние веток (</a:t>
            </a:r>
            <a:r>
              <a:rPr lang="en-US" sz="4000" b="1" dirty="0">
                <a:latin typeface="+mn-lt"/>
              </a:rPr>
              <a:t>Merge)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C0A1E23-4223-D663-739F-A47A75F7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6" y="3940601"/>
            <a:ext cx="113403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24292F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6890F-5351-CB9E-87E9-F10A063D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638" y="1284587"/>
            <a:ext cx="5306797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 любезно помечает проблемные области в файле.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Они окружены символами 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&lt;&lt;&lt;&lt;&lt;&lt;&lt;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и 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&gt;&gt;&gt;&gt;&gt;&gt;&gt;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Содержимое после первого маркера происходит из нашей текущей рабочей ветки (HEAD).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Линия с семью знаками равенства (=======) разделяет два конфликтующих изменения.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F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Наконец, отображаются изменения из другой ветки (в нашем примере это ветка develop).</a:t>
            </a:r>
          </a:p>
        </p:txBody>
      </p:sp>
      <p:pic>
        <p:nvPicPr>
          <p:cNvPr id="7170" name="Picture 2" descr="Merge Conflicts: What They Are and How to Deal with Them​ | CSS-Tricks -  CSS-Tricks">
            <a:extLst>
              <a:ext uri="{FF2B5EF4-FFF2-40B4-BE49-F238E27FC236}">
                <a16:creationId xmlns:a16="http://schemas.microsoft.com/office/drawing/2014/main" id="{F43946CF-B6B8-6EEE-6831-0B23055DB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8282"/>
          <a:stretch/>
        </p:blipFill>
        <p:spPr bwMode="auto">
          <a:xfrm>
            <a:off x="235439" y="1777218"/>
            <a:ext cx="6140138" cy="33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4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Удаленные репозитории </a:t>
            </a:r>
            <a:r>
              <a:rPr lang="en-US" sz="4000" b="1" dirty="0">
                <a:latin typeface="+mn-lt"/>
              </a:rPr>
              <a:t>(remote 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E69C9-A430-B33E-BC15-AA547D557179}"/>
              </a:ext>
            </a:extLst>
          </p:cNvPr>
          <p:cNvSpPr txBox="1"/>
          <p:nvPr/>
        </p:nvSpPr>
        <p:spPr>
          <a:xfrm>
            <a:off x="766268" y="1552326"/>
            <a:ext cx="110282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</a:rPr>
              <a:t>Что такое удаленный репозиторий? </a:t>
            </a:r>
            <a:r>
              <a:rPr lang="ru-RU" sz="2000" i="0" dirty="0">
                <a:effectLst/>
              </a:rPr>
              <a:t>Удаленный репозиторий — это версия вашего проекта, которая хранится в интернете или на другом сетевом месте. Это позволяет многим пользователям работать с одним проектом из любого места.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F827B2-E38A-15F4-C1BE-5BF5DD05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59" y="2819954"/>
            <a:ext cx="1139708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Клонирование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существующего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репозитория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clone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Эта команда создает локальную копию удаленного репозитория.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85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Git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F827B2-E38A-15F4-C1BE-5BF5DD05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" y="2431440"/>
            <a:ext cx="11397082" cy="262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kern="100" dirty="0" err="1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Компоненты</a:t>
            </a: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Основная ветка, содержит готовый код релизов.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Ветка разработки, содержит последние изменения для следующего релиза.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разработки новых функций.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Release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подготовки релизов, корректировки ошибок и других задач.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Hotfix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быстрого исправления ошибок в продакшене.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1423A4-C413-D4C1-EBE0-47E55D83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59" y="800224"/>
            <a:ext cx="112699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Flow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— это модель ветвления, предложенная Винсентом Дриессеном. Она предназначена для проектов с регулярными релизами и состоит из двух главных веток 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master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и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develop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) и трех типов вспомогательных веток (фича, релиз, хотфикс).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201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Git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F827B2-E38A-15F4-C1BE-5BF5DD05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" y="2431440"/>
            <a:ext cx="11397082" cy="262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kern="100" dirty="0" err="1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Компоненты</a:t>
            </a: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Основная ветка, содержит готовый код релизов.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Ветка разработки, содержит последние изменения для следующего релиза.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разработки новых функций.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Release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подготовки релизов, корректировки ошибок и других задач.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Hotfix branches</a:t>
            </a:r>
            <a:r>
              <a:rPr lang="ru-RU" sz="2000" b="1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solidFill>
                  <a:srgbClr val="24292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Ветки для быстрого исправления ошибок в продакшене.</a:t>
            </a:r>
            <a:endParaRPr lang="en-US" sz="2000" kern="100" dirty="0">
              <a:solidFill>
                <a:srgbClr val="24292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1423A4-C413-D4C1-EBE0-47E55D83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59" y="800224"/>
            <a:ext cx="112699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Flow</a:t>
            </a:r>
            <a:r>
              <a:rPr kumimoji="0" lang="ru-RU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— это модель ветвления, предложенная Винсентом Дриессеном. Она предназначена для проектов с регулярными релизами и состоит из двух главных веток 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master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и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develop</a:t>
            </a:r>
            <a:r>
              <a:rPr kumimoji="0" lang="ru-RU" altLang="en-US" sz="200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) и трех типов вспомогательных веток (фича, релиз, хотфикс).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673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VCS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7FDD264-71F1-A21E-ED66-AD667A6717E6}"/>
              </a:ext>
            </a:extLst>
          </p:cNvPr>
          <p:cNvSpPr txBox="1">
            <a:spLocks/>
          </p:cNvSpPr>
          <p:nvPr/>
        </p:nvSpPr>
        <p:spPr>
          <a:xfrm>
            <a:off x="555954" y="1312531"/>
            <a:ext cx="11080091" cy="423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Система управления версиями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(также используется определение «система контроля версий</a:t>
            </a:r>
            <a:r>
              <a:rPr lang="ru-RU" sz="2000" b="0" i="0" u="none" strike="noStrike" baseline="30000" dirty="0">
                <a:solidFill>
                  <a:srgbClr val="0645AD"/>
                </a:solidFill>
                <a:effectLst/>
                <a:hlinkClick r:id="rId3"/>
              </a:rPr>
              <a:t>[1]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», от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version control system, VCS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или 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revision control system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) —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Программное обеспечение"/>
              </a:rPr>
              <a:t>программное обеспечение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для облегчения работы с изменяющейся информацией. 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en-US" sz="2000" dirty="0">
              <a:solidFill>
                <a:srgbClr val="202122"/>
              </a:solidFill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b="0" i="0" dirty="0">
                <a:solidFill>
                  <a:srgbClr val="202122"/>
                </a:solidFill>
                <a:effectLst/>
              </a:rPr>
              <a:t>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88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Git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pic>
        <p:nvPicPr>
          <p:cNvPr id="9218" name="Picture 2" descr="A&#10;        screenshot of the GitHub Desktop application showing changes being&#10;        viewed and committed with two attributed co-authors">
            <a:extLst>
              <a:ext uri="{FF2B5EF4-FFF2-40B4-BE49-F238E27FC236}">
                <a16:creationId xmlns:a16="http://schemas.microsoft.com/office/drawing/2014/main" id="{F6FF0FDE-23BB-0747-0E76-043A5087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9" y="1192378"/>
            <a:ext cx="5117782" cy="35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ourcetree branches">
            <a:extLst>
              <a:ext uri="{FF2B5EF4-FFF2-40B4-BE49-F238E27FC236}">
                <a16:creationId xmlns:a16="http://schemas.microsoft.com/office/drawing/2014/main" id="{1190C795-4996-2D33-3E06-0199C507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40" y="1192378"/>
            <a:ext cx="5589245" cy="35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5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pPr marL="0" marR="0" indent="285750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32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Завершение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B3DF147-ED31-EC3B-658D-A3A0446C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59" y="1251283"/>
            <a:ext cx="10351741" cy="2177717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Подведение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</a:t>
            </a:r>
            <a:endParaRPr lang="ru-RU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обратная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4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История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9604-F55A-5D92-F4D9-83BFA479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" y="3115645"/>
            <a:ext cx="10607039" cy="670342"/>
          </a:xfrm>
        </p:spPr>
        <p:txBody>
          <a:bodyPr>
            <a:no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 для управления разработкой ядра Linux, Git быстро стала популярной среди разработчиков за её эффективность и гибкость.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7FDD264-71F1-A21E-ED66-AD667A6717E6}"/>
              </a:ext>
            </a:extLst>
          </p:cNvPr>
          <p:cNvSpPr txBox="1">
            <a:spLocks/>
          </p:cNvSpPr>
          <p:nvPr/>
        </p:nvSpPr>
        <p:spPr>
          <a:xfrm>
            <a:off x="792479" y="1955721"/>
            <a:ext cx="10607039" cy="670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распределенная система контроля версий, созданная Линусом Торвальдсом в 2005 году.</a:t>
            </a:r>
          </a:p>
        </p:txBody>
      </p:sp>
    </p:spTree>
    <p:extLst>
      <p:ext uri="{BB962C8B-B14F-4D97-AF65-F5344CB8AC3E}">
        <p14:creationId xmlns:p14="http://schemas.microsoft.com/office/powerpoint/2010/main" val="382407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История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9604-F55A-5D92-F4D9-83BFA479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" y="2530428"/>
            <a:ext cx="10443668" cy="3126373"/>
          </a:xfrm>
        </p:spPr>
        <p:txBody>
          <a:bodyPr>
            <a:normAutofit/>
          </a:bodyPr>
          <a:lstStyle/>
          <a:p>
            <a:pPr marL="152400" marR="15240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kern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en-US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Быстрый доступ к истории изменений: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мгновенный доступ к истории проекта, что ускоряет процесс разработки.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Локальная работа: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операции выполняются локально, что повышает скорость и позволяет работать вне сети.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7FDD264-71F1-A21E-ED66-AD667A6717E6}"/>
              </a:ext>
            </a:extLst>
          </p:cNvPr>
          <p:cNvSpPr txBox="1">
            <a:spLocks/>
          </p:cNvSpPr>
          <p:nvPr/>
        </p:nvSpPr>
        <p:spPr>
          <a:xfrm>
            <a:off x="792479" y="1955721"/>
            <a:ext cx="10607039" cy="67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 и использование Git в современной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2373217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История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9604-F55A-5D92-F4D9-83BFA479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" y="2530428"/>
            <a:ext cx="10443668" cy="3126373"/>
          </a:xfrm>
        </p:spPr>
        <p:txBody>
          <a:bodyPr>
            <a:normAutofit/>
          </a:bodyPr>
          <a:lstStyle/>
          <a:p>
            <a:pPr marL="152400" marR="15240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kern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en-US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Надёжность данных: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коммит в 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имеет уникальный 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хеш, обеспечивая целостность истории версий.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Отказоустойчивость: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Распределенная структура делает 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устойчивым к сбоям сервера.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7FDD264-71F1-A21E-ED66-AD667A6717E6}"/>
              </a:ext>
            </a:extLst>
          </p:cNvPr>
          <p:cNvSpPr txBox="1">
            <a:spLocks/>
          </p:cNvSpPr>
          <p:nvPr/>
        </p:nvSpPr>
        <p:spPr>
          <a:xfrm>
            <a:off x="792479" y="1955721"/>
            <a:ext cx="10607039" cy="67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 и использование Git в современной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28369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История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9604-F55A-5D92-F4D9-83BFA479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" y="2530428"/>
            <a:ext cx="10443668" cy="3126373"/>
          </a:xfrm>
        </p:spPr>
        <p:txBody>
          <a:bodyPr>
            <a:normAutofit/>
          </a:bodyPr>
          <a:lstStyle/>
          <a:p>
            <a:pPr marL="152400" marR="15240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kern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Гибкость</a:t>
            </a:r>
            <a:r>
              <a:rPr lang="en-US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Ветвление и слияние: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облегчает параллельную работу над разными функциями и легко справляется с слиянием изменений.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Масштабируемость:</a:t>
            </a:r>
            <a:r>
              <a:rPr lang="en-US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Git</a:t>
            </a:r>
            <a:r>
              <a:rPr lang="ru-RU" sz="1800" kern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хорошо масштабируется от маленьких до очень больших проектов.</a:t>
            </a:r>
            <a:endParaRPr lang="en-US" sz="1800" kern="1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7FDD264-71F1-A21E-ED66-AD667A6717E6}"/>
              </a:ext>
            </a:extLst>
          </p:cNvPr>
          <p:cNvSpPr txBox="1">
            <a:spLocks/>
          </p:cNvSpPr>
          <p:nvPr/>
        </p:nvSpPr>
        <p:spPr>
          <a:xfrm>
            <a:off x="792479" y="1955721"/>
            <a:ext cx="10607039" cy="67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 и использование Git в современной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95272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08F579-2600-59F3-102E-0D842506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4" y="1266714"/>
            <a:ext cx="11297231" cy="432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Почему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1BA20-F917-619F-3EF9-1AF6179092C4}"/>
              </a:ext>
            </a:extLst>
          </p:cNvPr>
          <p:cNvSpPr txBox="1"/>
          <p:nvPr/>
        </p:nvSpPr>
        <p:spPr>
          <a:xfrm>
            <a:off x="368197" y="5591286"/>
            <a:ext cx="913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https://survey.stackoverflow.co/2022/#version-control-version-control-system</a:t>
            </a:r>
          </a:p>
        </p:txBody>
      </p:sp>
    </p:spTree>
    <p:extLst>
      <p:ext uri="{BB962C8B-B14F-4D97-AF65-F5344CB8AC3E}">
        <p14:creationId xmlns:p14="http://schemas.microsoft.com/office/powerpoint/2010/main" val="3786498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Почему </a:t>
            </a:r>
            <a:r>
              <a:rPr lang="en-US" sz="4000" b="1" dirty="0">
                <a:latin typeface="+mn-lt"/>
              </a:rPr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pic>
        <p:nvPicPr>
          <p:cNvPr id="3074" name="Picture 2" descr="Хранение данных как набора изменений относительно первоначальной версии каждого из файлов">
            <a:extLst>
              <a:ext uri="{FF2B5EF4-FFF2-40B4-BE49-F238E27FC236}">
                <a16:creationId xmlns:a16="http://schemas.microsoft.com/office/drawing/2014/main" id="{4D0F6136-272B-D7BA-F0AC-E32C2D9B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7" y="670342"/>
            <a:ext cx="6239130" cy="24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59157-9643-F8A5-5084-1575CA45DC76}"/>
              </a:ext>
            </a:extLst>
          </p:cNvPr>
          <p:cNvSpPr txBox="1"/>
          <p:nvPr/>
        </p:nvSpPr>
        <p:spPr>
          <a:xfrm>
            <a:off x="6944809" y="1272008"/>
            <a:ext cx="4624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E443C"/>
                </a:solidFill>
                <a:effectLst/>
                <a:latin typeface="Roboto Slab" panose="020B0604020202020204" pitchFamily="2" charset="0"/>
              </a:rPr>
              <a:t>Хранение данных как набора изменений относительно первоначальной версии каждого из файлов</a:t>
            </a:r>
            <a:endParaRPr lang="en-US" dirty="0"/>
          </a:p>
        </p:txBody>
      </p:sp>
      <p:pic>
        <p:nvPicPr>
          <p:cNvPr id="3076" name="Picture 4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E5253990-E5D9-55F8-D9D5-8384B51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7" y="4105276"/>
            <a:ext cx="6239130" cy="237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F9587-37D1-C4C3-B7A6-7BB74FEBF809}"/>
              </a:ext>
            </a:extLst>
          </p:cNvPr>
          <p:cNvSpPr txBox="1"/>
          <p:nvPr/>
        </p:nvSpPr>
        <p:spPr>
          <a:xfrm>
            <a:off x="6837884" y="4830393"/>
            <a:ext cx="4624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E443C"/>
                </a:solidFill>
                <a:effectLst/>
                <a:latin typeface="Roboto Slab" pitchFamily="2" charset="0"/>
              </a:rPr>
              <a:t>Хранение данных как снимков проекта во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7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AC01-CC8E-B95A-FA81-D7B250B1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626"/>
            <a:ext cx="9144000" cy="67034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Что такое коммит</a:t>
            </a:r>
            <a:r>
              <a:rPr lang="en-US" sz="4000" b="1" dirty="0">
                <a:latin typeface="+mn-lt"/>
              </a:rPr>
              <a:t> (commit)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BFE7-B042-4F7E-64B6-15A4F48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940" y="6242018"/>
            <a:ext cx="2140060" cy="615982"/>
          </a:xfrm>
          <a:prstGeom prst="rect">
            <a:avLst/>
          </a:prstGeom>
        </p:spPr>
      </p:pic>
      <p:pic>
        <p:nvPicPr>
          <p:cNvPr id="2050" name="Picture 2" descr="Что такое Git и зачем нужен контроль версий - Блог Productstar">
            <a:extLst>
              <a:ext uri="{FF2B5EF4-FFF2-40B4-BE49-F238E27FC236}">
                <a16:creationId xmlns:a16="http://schemas.microsoft.com/office/drawing/2014/main" id="{B621AF73-ED8F-E144-B749-59E07A14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0" y="3024111"/>
            <a:ext cx="9753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2A97-5CC6-C51F-8104-771337E2DBC1}"/>
              </a:ext>
            </a:extLst>
          </p:cNvPr>
          <p:cNvSpPr txBox="1"/>
          <p:nvPr/>
        </p:nvSpPr>
        <p:spPr>
          <a:xfrm>
            <a:off x="700430" y="1269785"/>
            <a:ext cx="11237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Commit/Коммит </a:t>
            </a:r>
            <a:r>
              <a:rPr lang="ru-RU" dirty="0"/>
              <a:t>- это способ сохранения изменений в коде.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commit содержит информацию о том, что было изменено в коде и кем были внесены эти изменения.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Они позволяют разработчикам отслеживать изменения в своем (или чужом) коде и возвращаться к предыдущим версиям, если это необходимо.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1044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Roboto Slab</vt:lpstr>
      <vt:lpstr>Segoe UI</vt:lpstr>
      <vt:lpstr>Symbol</vt:lpstr>
      <vt:lpstr>Office Theme</vt:lpstr>
      <vt:lpstr>PowerPoint Presentation</vt:lpstr>
      <vt:lpstr>VCS</vt:lpstr>
      <vt:lpstr>История Git</vt:lpstr>
      <vt:lpstr>История Git</vt:lpstr>
      <vt:lpstr>История Git</vt:lpstr>
      <vt:lpstr>История Git</vt:lpstr>
      <vt:lpstr>Почему Git</vt:lpstr>
      <vt:lpstr>Почему Git</vt:lpstr>
      <vt:lpstr>Что такое коммит (commit)</vt:lpstr>
      <vt:lpstr>Что такое коммит (commit)</vt:lpstr>
      <vt:lpstr>Что такое коммит (commit)</vt:lpstr>
      <vt:lpstr>Что такое ветка (branch)</vt:lpstr>
      <vt:lpstr>Что такое ветка (branch)</vt:lpstr>
      <vt:lpstr>Слияние веток (Merge)</vt:lpstr>
      <vt:lpstr>Слияние веток (Merge)</vt:lpstr>
      <vt:lpstr>Слияние веток (Merge)</vt:lpstr>
      <vt:lpstr>Удаленные репозитории (remote repo)</vt:lpstr>
      <vt:lpstr>Git Flow</vt:lpstr>
      <vt:lpstr>Git Flow</vt:lpstr>
      <vt:lpstr>Git GUI</vt:lpstr>
      <vt:lpstr>Завершение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Golang для новичков</dc:title>
  <dc:creator>Egor</dc:creator>
  <cp:lastModifiedBy>Egor</cp:lastModifiedBy>
  <cp:revision>78</cp:revision>
  <dcterms:created xsi:type="dcterms:W3CDTF">2023-10-15T17:15:32Z</dcterms:created>
  <dcterms:modified xsi:type="dcterms:W3CDTF">2023-11-13T16:50:08Z</dcterms:modified>
</cp:coreProperties>
</file>