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82" r:id="rId4"/>
    <p:sldId id="26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914AF-02C7-463F-830F-0C62B1718BF0}" v="240" dt="2020-12-04T16:07:11.047"/>
    <p1510:client id="{14612E7A-E026-496A-A3FE-98835CA17E47}" v="1192" dt="2020-11-30T16:56:44.626"/>
    <p1510:client id="{2EC96E49-1E78-B15E-E32F-2C5068B4603A}" v="470" dt="2020-11-05T20:50:52.305"/>
    <p1510:client id="{5C0F0EEF-8DC1-31EA-4C99-180E30B12BEA}" v="1006" dt="2020-12-03T21:01:13.075"/>
    <p1510:client id="{603DCBA4-F83A-4DEF-A2C4-CAE622943FD8}" v="185" dt="2020-11-30T16:23:03.952"/>
    <p1510:client id="{6AE84C9C-5291-06F3-99BC-D82E76F01E4F}" v="863" dt="2020-11-05T21:08:18.577"/>
    <p1510:client id="{704D61ED-CB5F-4D74-A7DB-2F49C8CBAC03}" v="157" dt="2020-11-30T15:59:16.244"/>
    <p1510:client id="{BC3F79B4-0E31-9B9F-C469-D6B1B1EC503E}" v="295" dt="2020-12-03T19:57:11.284"/>
    <p1510:client id="{C6B4AEC1-F901-28A6-8AE1-3009F86174AF}" v="253" dt="2020-11-30T17:00:02.594"/>
    <p1510:client id="{D8890A41-DBB4-D546-F389-3DCA60DA701E}" v="930" dt="2020-11-30T16:15:37.061"/>
    <p1510:client id="{DC7A361E-2CE7-702C-8326-DE5401D1D5AA}" v="2" dt="2020-11-05T19:37:27.043"/>
    <p1510:client id="{F4147148-E5DF-D0FC-D9FF-3BCA29451915}" v="190" dt="2020-12-03T20:35:56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4-12-2020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4/12/2020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4/12/2020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4/12/2020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4/12/2020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4/12/2020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4/12/2020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4/12/2020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4/12/2020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4/12/2020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4/12/2020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4/12/2020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4/12/2020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Probleemstelling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84371-C9E6-4B48-9F63-9CF3E47A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992354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Netwerk-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op training data ⇒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De </a:t>
            </a:r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wordt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verkleind</a:t>
            </a:r>
            <a:r>
              <a:rPr lang="en-US" dirty="0">
                <a:latin typeface="Arial"/>
                <a:cs typeface="Arial"/>
              </a:rPr>
              <a:t> door het </a:t>
            </a:r>
            <a:r>
              <a:rPr lang="en-US" dirty="0" err="1">
                <a:latin typeface="Arial"/>
                <a:cs typeface="Arial"/>
              </a:rPr>
              <a:t>netwerk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trainen</a:t>
            </a:r>
            <a:r>
              <a:rPr lang="en-US" dirty="0">
                <a:latin typeface="Arial"/>
                <a:cs typeface="Arial"/>
              </a:rPr>
              <a:t> 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  (⇒ </a:t>
            </a:r>
            <a:r>
              <a:rPr lang="en-US" dirty="0" err="1">
                <a:latin typeface="Arial"/>
                <a:cs typeface="Arial"/>
              </a:rPr>
              <a:t>netwerk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presteert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beter</a:t>
            </a:r>
            <a:r>
              <a:rPr lang="en-US" dirty="0">
                <a:latin typeface="Arial"/>
                <a:cs typeface="Arial"/>
              </a:rPr>
              <a:t> op training data)</a:t>
            </a:r>
            <a:endParaRPr lang="en-US" dirty="0">
              <a:cs typeface="Arial" charset="0"/>
            </a:endParaRPr>
          </a:p>
          <a:p>
            <a:r>
              <a:rPr lang="en-US" dirty="0">
                <a:latin typeface="Arial"/>
                <a:cs typeface="Arial"/>
              </a:rPr>
              <a:t>Algoritmes om deep neural networks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trainen</a:t>
            </a:r>
            <a:r>
              <a:rPr lang="en-US" dirty="0">
                <a:latin typeface="Arial"/>
                <a:cs typeface="Arial"/>
              </a:rPr>
              <a:t>: SGD of MH</a:t>
            </a:r>
          </a:p>
          <a:p>
            <a:r>
              <a:rPr lang="en-US" dirty="0">
                <a:latin typeface="Arial"/>
                <a:cs typeface="Arial"/>
              </a:rPr>
              <a:t>Veel </a:t>
            </a:r>
            <a:r>
              <a:rPr lang="en-US" dirty="0" err="1">
                <a:latin typeface="Arial"/>
                <a:cs typeface="Arial"/>
              </a:rPr>
              <a:t>keuzes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verloop</a:t>
            </a:r>
            <a:r>
              <a:rPr lang="en-US" dirty="0">
                <a:latin typeface="Arial"/>
                <a:cs typeface="Arial"/>
              </a:rPr>
              <a:t> van het </a:t>
            </a:r>
            <a:r>
              <a:rPr lang="en-US" dirty="0" err="1">
                <a:latin typeface="Arial"/>
                <a:cs typeface="Arial"/>
              </a:rPr>
              <a:t>algoritme</a:t>
            </a:r>
            <a:r>
              <a:rPr lang="en-US" dirty="0">
                <a:latin typeface="Arial"/>
                <a:cs typeface="Arial"/>
              </a:rPr>
              <a:t> (meta-parameters)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Uiteindelijk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dirty="0" err="1">
                <a:latin typeface="Arial"/>
                <a:cs typeface="Arial"/>
              </a:rPr>
              <a:t>goede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doel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C570-D427-4F32-B6BD-DB10753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BAEC-F546-41C0-A11C-26D2A6FC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8C41D0-CDB7-487B-970A-45CD5C9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Waarover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gaat</a:t>
            </a:r>
            <a:r>
              <a:rPr lang="en-US" dirty="0">
                <a:latin typeface="Arial"/>
                <a:cs typeface="Arial"/>
              </a:rPr>
              <a:t> het?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52A2CC15-55D9-421E-B0F4-BB603A5B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32" y="398968"/>
            <a:ext cx="2743200" cy="2319804"/>
          </a:xfrm>
          <a:prstGeom prst="rect">
            <a:avLst/>
          </a:prstGeom>
        </p:spPr>
      </p:pic>
      <p:pic>
        <p:nvPicPr>
          <p:cNvPr id="9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04B32BF-8AEF-448D-A807-C17755F8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43" y="398576"/>
            <a:ext cx="2743200" cy="232193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D9D89D-2B7A-4DA9-8659-D0CD7E39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5" y="1126833"/>
            <a:ext cx="11041200" cy="2111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Stap-</a:t>
            </a:r>
            <a:r>
              <a:rPr lang="en-US" dirty="0" err="1">
                <a:latin typeface="Arial"/>
                <a:cs typeface="Arial"/>
              </a:rPr>
              <a:t>grootte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beinvloedt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Beide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foto's</a:t>
            </a:r>
            <a:r>
              <a:rPr lang="en-US" dirty="0">
                <a:latin typeface="Arial"/>
                <a:cs typeface="Arial"/>
              </a:rPr>
              <a:t>: 10^6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, batch = 1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32299-939F-4E48-AA7E-7E2857CA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8FB4-527F-4000-BD0E-E9989233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B9017-7748-4287-AB9B-E058380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94" y="394890"/>
            <a:ext cx="2391310" cy="72932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Observatie</a:t>
            </a:r>
            <a:endParaRPr lang="en-US" sz="3600" dirty="0" err="1">
              <a:cs typeface="Arial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171F638-5EAE-4841-8450-728DB3492FB6}"/>
              </a:ext>
            </a:extLst>
          </p:cNvPr>
          <p:cNvSpPr txBox="1">
            <a:spLocks/>
          </p:cNvSpPr>
          <p:nvPr/>
        </p:nvSpPr>
        <p:spPr>
          <a:xfrm>
            <a:off x="577852" y="2287190"/>
            <a:ext cx="3069966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Arial"/>
                <a:cs typeface="Arial"/>
              </a:rPr>
              <a:t>Vraagstelling</a:t>
            </a:r>
            <a:endParaRPr lang="en-US" sz="3600" dirty="0" err="1">
              <a:cs typeface="Arial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3DD0129-4DBC-4A67-8523-E7F54D0ACA1C}"/>
              </a:ext>
            </a:extLst>
          </p:cNvPr>
          <p:cNvSpPr txBox="1">
            <a:spLocks/>
          </p:cNvSpPr>
          <p:nvPr/>
        </p:nvSpPr>
        <p:spPr>
          <a:xfrm>
            <a:off x="562902" y="3241747"/>
            <a:ext cx="10966192" cy="3548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Andere </a:t>
            </a:r>
            <a:r>
              <a:rPr lang="en-US" dirty="0" err="1">
                <a:latin typeface="Arial"/>
                <a:cs typeface="Arial"/>
              </a:rPr>
              <a:t>metaparameter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>
              <a:cs typeface="Arial" charset="0"/>
            </a:endParaRPr>
          </a:p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sensitief</a:t>
            </a:r>
            <a:r>
              <a:rPr lang="en-US" dirty="0">
                <a:latin typeface="Arial"/>
                <a:cs typeface="Arial"/>
              </a:rPr>
              <a:t> is het </a:t>
            </a:r>
            <a:r>
              <a:rPr lang="en-US" dirty="0" err="1">
                <a:latin typeface="Arial"/>
                <a:cs typeface="Arial"/>
              </a:rPr>
              <a:t>resultaat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B0089C-3AD2-4CF0-A0E8-3104571D1FA7}"/>
              </a:ext>
            </a:extLst>
          </p:cNvPr>
          <p:cNvSpPr/>
          <p:nvPr/>
        </p:nvSpPr>
        <p:spPr>
          <a:xfrm>
            <a:off x="9667169" y="698427"/>
            <a:ext cx="1990593" cy="1647069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8816DF-248A-4FDE-85DD-2D70126EF251}"/>
              </a:ext>
            </a:extLst>
          </p:cNvPr>
          <p:cNvSpPr/>
          <p:nvPr/>
        </p:nvSpPr>
        <p:spPr>
          <a:xfrm>
            <a:off x="6759820" y="700367"/>
            <a:ext cx="1966781" cy="1641954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B6B3D-D89E-47CB-8662-B0A5C5313413}"/>
              </a:ext>
            </a:extLst>
          </p:cNvPr>
          <p:cNvSpPr txBox="1"/>
          <p:nvPr/>
        </p:nvSpPr>
        <p:spPr>
          <a:xfrm>
            <a:off x="7023100" y="2717800"/>
            <a:ext cx="141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Stap =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D895C-254D-457A-8972-71A179A2694C}"/>
              </a:ext>
            </a:extLst>
          </p:cNvPr>
          <p:cNvSpPr txBox="1"/>
          <p:nvPr/>
        </p:nvSpPr>
        <p:spPr>
          <a:xfrm>
            <a:off x="9886950" y="2717799"/>
            <a:ext cx="1416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Stap = 0.25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83D52-1A15-44F5-8B41-85EC4C62CB0F}"/>
              </a:ext>
            </a:extLst>
          </p:cNvPr>
          <p:cNvSpPr txBox="1"/>
          <p:nvPr/>
        </p:nvSpPr>
        <p:spPr>
          <a:xfrm>
            <a:off x="823168" y="4559647"/>
            <a:ext cx="1118828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Hoe </a:t>
            </a:r>
            <a:r>
              <a:rPr lang="en-US" sz="2400" dirty="0" err="1"/>
              <a:t>beïnvloeden</a:t>
            </a:r>
            <a:r>
              <a:rPr lang="en-US" sz="2400" dirty="0"/>
              <a:t> </a:t>
            </a:r>
            <a:r>
              <a:rPr lang="en-US" sz="2400" dirty="0" err="1"/>
              <a:t>veranderingen</a:t>
            </a:r>
            <a:r>
              <a:rPr lang="en-US" sz="2400" dirty="0"/>
              <a:t> in het </a:t>
            </a:r>
            <a:r>
              <a:rPr lang="en-US" sz="2400" dirty="0" err="1">
                <a:ea typeface="+mn-lt"/>
                <a:cs typeface="+mn-lt"/>
              </a:rPr>
              <a:t>trainingsalgoritme</a:t>
            </a:r>
            <a:r>
              <a:rPr lang="en-US" sz="2400" dirty="0"/>
              <a:t> </a:t>
            </a:r>
            <a:r>
              <a:rPr lang="en-US" sz="2400" dirty="0" err="1">
                <a:ea typeface="+mn-lt"/>
                <a:cs typeface="+mn-lt"/>
              </a:rPr>
              <a:t>metaparameters</a:t>
            </a:r>
            <a:r>
              <a:rPr lang="en-US" sz="2400" dirty="0"/>
              <a:t> de </a:t>
            </a:r>
            <a:r>
              <a:rPr lang="en-US" sz="2400" dirty="0" err="1"/>
              <a:t>generalisatie</a:t>
            </a:r>
            <a:r>
              <a:rPr lang="en-US" sz="2400" dirty="0"/>
              <a:t> </a:t>
            </a:r>
            <a:r>
              <a:rPr lang="en-US" sz="2400" dirty="0" err="1"/>
              <a:t>performantie</a:t>
            </a:r>
            <a:r>
              <a:rPr lang="en-US" sz="2400" dirty="0"/>
              <a:t> en </a:t>
            </a:r>
            <a:r>
              <a:rPr lang="en-US" sz="2400" dirty="0" err="1"/>
              <a:t>generalisatie</a:t>
            </a:r>
            <a:r>
              <a:rPr lang="en-US" sz="2400" dirty="0"/>
              <a:t> </a:t>
            </a:r>
            <a:r>
              <a:rPr lang="en-US" sz="2400" dirty="0" err="1"/>
              <a:t>sensitiviteit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van </a:t>
            </a:r>
            <a:r>
              <a:rPr lang="en-US" sz="2400" dirty="0" err="1">
                <a:ea typeface="+mn-lt"/>
                <a:cs typeface="+mn-lt"/>
              </a:rPr>
              <a:t>een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neuraal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netwerk</a:t>
            </a:r>
            <a:r>
              <a:rPr lang="en-US" sz="2400" dirty="0">
                <a:ea typeface="+mn-lt"/>
                <a:cs typeface="+mn-lt"/>
              </a:rPr>
              <a:t>?</a:t>
            </a:r>
            <a:endParaRPr lang="en-US" dirty="0"/>
          </a:p>
          <a:p>
            <a:pPr algn="l"/>
            <a:endParaRPr lang="en-US" dirty="0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C0887-5BA2-430E-AEF5-1E6F9CCA7B70}"/>
              </a:ext>
            </a:extLst>
          </p:cNvPr>
          <p:cNvSpPr/>
          <p:nvPr/>
        </p:nvSpPr>
        <p:spPr>
          <a:xfrm>
            <a:off x="638164" y="4445269"/>
            <a:ext cx="11482996" cy="114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A42E71-5486-4BAD-96EE-A1121A81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zijn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deel</a:t>
            </a:r>
            <a:r>
              <a:rPr lang="en-US" dirty="0">
                <a:latin typeface="Arial"/>
                <a:cs typeface="Arial"/>
              </a:rPr>
              <a:t> van de </a:t>
            </a:r>
            <a:r>
              <a:rPr lang="en-US" dirty="0" err="1">
                <a:latin typeface="Arial"/>
                <a:cs typeface="Arial"/>
              </a:rPr>
              <a:t>ontwerpkeuze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Dragen </a:t>
            </a:r>
            <a:r>
              <a:rPr lang="en-US" err="1">
                <a:latin typeface="Arial"/>
                <a:cs typeface="Arial"/>
              </a:rPr>
              <a:t>bij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performantie</a:t>
            </a:r>
            <a:endParaRPr lang="en-US" dirty="0" err="1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Invloed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analyseren</a:t>
            </a:r>
            <a:r>
              <a:rPr lang="en-US" dirty="0">
                <a:latin typeface="Arial"/>
                <a:cs typeface="Arial"/>
              </a:rPr>
              <a:t>           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ontwerpkeuzes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1B7C-5DAA-4B09-B65B-C7FF722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34A4-2C27-4019-81F2-A4E59D6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207FC-636C-4D80-9161-DD3E27D1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AA2D2D-10B0-4073-A8E0-741CF4E7754C}"/>
              </a:ext>
            </a:extLst>
          </p:cNvPr>
          <p:cNvSpPr/>
          <p:nvPr/>
        </p:nvSpPr>
        <p:spPr>
          <a:xfrm>
            <a:off x="3586702" y="2769303"/>
            <a:ext cx="68791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261866-1FE2-41A3-AE0C-3BB5842D3E69}"/>
              </a:ext>
            </a:extLst>
          </p:cNvPr>
          <p:cNvSpPr/>
          <p:nvPr/>
        </p:nvSpPr>
        <p:spPr>
          <a:xfrm>
            <a:off x="1354065" y="4237818"/>
            <a:ext cx="327147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0ADFA-28CC-4CFA-BD54-AD7AC10BDE94}"/>
              </a:ext>
            </a:extLst>
          </p:cNvPr>
          <p:cNvSpPr/>
          <p:nvPr/>
        </p:nvSpPr>
        <p:spPr>
          <a:xfrm>
            <a:off x="1353680" y="2962267"/>
            <a:ext cx="32670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3ECEB-6D56-4835-BF7B-3DE63661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4" y="1669246"/>
            <a:ext cx="553575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Simpele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vormen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gebruiken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voor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classificatie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Driehoek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cirkel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ster</a:t>
            </a:r>
          </a:p>
          <a:p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Verschillende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waarden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voor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metaparameters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Andere (meta)parameters constant </a:t>
            </a:r>
            <a:r>
              <a:rPr lang="en-US" sz="2000" dirty="0" err="1">
                <a:latin typeface="Arial"/>
                <a:cs typeface="Arial"/>
              </a:rPr>
              <a:t>houden</a:t>
            </a:r>
            <a:endParaRPr lang="en-US" sz="20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6C107-2623-4D3A-BAA0-0A61045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B13E-4D69-42D0-858D-12609038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10C6B9-7F78-4B91-8AE7-725F76E9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5375"/>
            <a:ext cx="11041200" cy="1152000"/>
          </a:xfrm>
        </p:spPr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aanpakken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4FB33-4B2D-4189-92F0-5F573BC11AB0}"/>
              </a:ext>
            </a:extLst>
          </p:cNvPr>
          <p:cNvSpPr txBox="1"/>
          <p:nvPr/>
        </p:nvSpPr>
        <p:spPr>
          <a:xfrm>
            <a:off x="1553705" y="3496644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0.05       0.15    0.25   0.35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DAEC7-D0B1-493F-86B7-2EC9878A5E4A}"/>
              </a:ext>
            </a:extLst>
          </p:cNvPr>
          <p:cNvSpPr txBox="1"/>
          <p:nvPr/>
        </p:nvSpPr>
        <p:spPr>
          <a:xfrm>
            <a:off x="1708688" y="4733117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1       10      100      500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7A7E3-EBC5-47C5-A2B9-7D6FB685EB72}"/>
              </a:ext>
            </a:extLst>
          </p:cNvPr>
          <p:cNvSpPr txBox="1"/>
          <p:nvPr/>
        </p:nvSpPr>
        <p:spPr>
          <a:xfrm>
            <a:off x="1991855" y="3068019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STAP-GROOTTE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2846-CD78-4412-8376-AB663AE229FF}"/>
              </a:ext>
            </a:extLst>
          </p:cNvPr>
          <p:cNvSpPr txBox="1"/>
          <p:nvPr/>
        </p:nvSpPr>
        <p:spPr>
          <a:xfrm>
            <a:off x="1899188" y="4304493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BATCH-GROOTTE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8793-66D4-433E-BC8E-82CD98918E29}"/>
              </a:ext>
            </a:extLst>
          </p:cNvPr>
          <p:cNvSpPr txBox="1"/>
          <p:nvPr/>
        </p:nvSpPr>
        <p:spPr>
          <a:xfrm>
            <a:off x="6942380" y="1627717"/>
            <a:ext cx="5106377" cy="4349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cs typeface="Arial"/>
              </a:rPr>
              <a:t>Vertrekken</a:t>
            </a:r>
            <a:r>
              <a:rPr lang="en-US" sz="2000" dirty="0">
                <a:cs typeface="Arial"/>
              </a:rPr>
              <a:t> van </a:t>
            </a:r>
            <a:r>
              <a:rPr lang="en-US" sz="2000" dirty="0" err="1">
                <a:cs typeface="Arial"/>
              </a:rPr>
              <a:t>trainingsset</a:t>
            </a:r>
            <a:r>
              <a:rPr lang="en-US" sz="2000" dirty="0">
                <a:cs typeface="Arial"/>
              </a:rPr>
              <a:t> D1</a:t>
            </a: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cs typeface="Arial"/>
              </a:rPr>
              <a:t>1 </a:t>
            </a:r>
            <a:r>
              <a:rPr lang="en-US" sz="2000" dirty="0" err="1">
                <a:cs typeface="Arial"/>
              </a:rPr>
              <a:t>datapunt</a:t>
            </a:r>
            <a:r>
              <a:rPr lang="en-US" sz="2000" dirty="0">
                <a:cs typeface="Arial"/>
              </a:rPr>
              <a:t> van D1 </a:t>
            </a:r>
            <a:r>
              <a:rPr lang="en-US" sz="2000" dirty="0" err="1">
                <a:cs typeface="Arial"/>
              </a:rPr>
              <a:t>perturberen</a:t>
            </a:r>
            <a:endParaRPr lang="en-US" sz="2000">
              <a:cs typeface="Arial"/>
            </a:endParaRPr>
          </a:p>
          <a:p>
            <a:pPr marL="228600" indent="-228600">
              <a:spcBef>
                <a:spcPts val="1000"/>
              </a:spcBef>
              <a:buFont typeface="Arial"/>
              <a:buChar char="•"/>
            </a:pPr>
            <a:r>
              <a:rPr lang="en-US" sz="2000" dirty="0" err="1">
                <a:cs typeface="Arial"/>
              </a:rPr>
              <a:t>Geeft</a:t>
            </a:r>
            <a:r>
              <a:rPr lang="en-US" sz="2000" dirty="0">
                <a:cs typeface="Arial"/>
              </a:rPr>
              <a:t> dataset D2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3EF73-F7DA-4BA8-9D6D-93C28B7EEC4A}"/>
              </a:ext>
            </a:extLst>
          </p:cNvPr>
          <p:cNvSpPr txBox="1"/>
          <p:nvPr/>
        </p:nvSpPr>
        <p:spPr>
          <a:xfrm>
            <a:off x="1990940" y="1260475"/>
            <a:ext cx="20214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>
                <a:latin typeface="Abadi"/>
              </a:rPr>
              <a:t>Metaparameters</a:t>
            </a:r>
            <a:endParaRPr lang="en-US" sz="2000" b="1" dirty="0" err="1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2B6C7-AABA-445F-A0BA-59C170AEA217}"/>
              </a:ext>
            </a:extLst>
          </p:cNvPr>
          <p:cNvSpPr txBox="1"/>
          <p:nvPr/>
        </p:nvSpPr>
        <p:spPr>
          <a:xfrm>
            <a:off x="8114601" y="1164793"/>
            <a:ext cx="15388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 err="1">
                <a:latin typeface="Abadi"/>
              </a:rPr>
              <a:t>Sensitiviteit</a:t>
            </a:r>
            <a:endParaRPr lang="en-US" sz="2000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677F2-4161-4A28-9100-2339ECF8216F}"/>
              </a:ext>
            </a:extLst>
          </p:cNvPr>
          <p:cNvCxnSpPr/>
          <p:nvPr/>
        </p:nvCxnSpPr>
        <p:spPr>
          <a:xfrm>
            <a:off x="6062634" y="1265049"/>
            <a:ext cx="51662" cy="4825891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A3781-188E-4AA4-AA02-B728F3A9439D}"/>
              </a:ext>
            </a:extLst>
          </p:cNvPr>
          <p:cNvSpPr/>
          <p:nvPr/>
        </p:nvSpPr>
        <p:spPr>
          <a:xfrm>
            <a:off x="6803916" y="3233818"/>
            <a:ext cx="2065957" cy="67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FBFD3-B5CC-48B8-A4A4-0D39EAB51178}"/>
              </a:ext>
            </a:extLst>
          </p:cNvPr>
          <p:cNvSpPr txBox="1"/>
          <p:nvPr/>
        </p:nvSpPr>
        <p:spPr>
          <a:xfrm>
            <a:off x="6819073" y="3253496"/>
            <a:ext cx="2072217" cy="642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Netwerk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trainen</a:t>
            </a:r>
            <a:endParaRPr lang="en-US" dirty="0" err="1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op dataset D1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6CEEE-2223-4706-BEBA-692DFC3C74ED}"/>
              </a:ext>
            </a:extLst>
          </p:cNvPr>
          <p:cNvSpPr/>
          <p:nvPr/>
        </p:nvSpPr>
        <p:spPr>
          <a:xfrm>
            <a:off x="9156357" y="3222768"/>
            <a:ext cx="2065957" cy="67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6827AA-0712-48A8-9E83-182835AFA711}"/>
              </a:ext>
            </a:extLst>
          </p:cNvPr>
          <p:cNvSpPr txBox="1"/>
          <p:nvPr/>
        </p:nvSpPr>
        <p:spPr>
          <a:xfrm>
            <a:off x="9171514" y="3242445"/>
            <a:ext cx="2072217" cy="642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Netwerk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trainen</a:t>
            </a:r>
            <a:endParaRPr lang="en-US" dirty="0" err="1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op dataset D2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1615C1-4028-46F4-A9D7-1826DACFA953}"/>
              </a:ext>
            </a:extLst>
          </p:cNvPr>
          <p:cNvCxnSpPr>
            <a:cxnSpLocks/>
          </p:cNvCxnSpPr>
          <p:nvPr/>
        </p:nvCxnSpPr>
        <p:spPr>
          <a:xfrm flipH="1">
            <a:off x="9563259" y="3907815"/>
            <a:ext cx="774343" cy="978114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D7B9B2-A493-4C31-91F6-A522F56F6F24}"/>
              </a:ext>
            </a:extLst>
          </p:cNvPr>
          <p:cNvCxnSpPr>
            <a:cxnSpLocks/>
          </p:cNvCxnSpPr>
          <p:nvPr/>
        </p:nvCxnSpPr>
        <p:spPr>
          <a:xfrm>
            <a:off x="7789136" y="3916281"/>
            <a:ext cx="817389" cy="96964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C40F53-A96E-46FD-9075-B98734B09CFC}"/>
              </a:ext>
            </a:extLst>
          </p:cNvPr>
          <p:cNvSpPr/>
          <p:nvPr/>
        </p:nvSpPr>
        <p:spPr>
          <a:xfrm>
            <a:off x="8056983" y="4910218"/>
            <a:ext cx="2065957" cy="67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56E69-0958-491C-BF7F-E4DC7D1D8769}"/>
              </a:ext>
            </a:extLst>
          </p:cNvPr>
          <p:cNvSpPr txBox="1"/>
          <p:nvPr/>
        </p:nvSpPr>
        <p:spPr>
          <a:xfrm>
            <a:off x="8072140" y="4929896"/>
            <a:ext cx="20722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Generalisaties</a:t>
            </a:r>
          </a:p>
          <a:p>
            <a:pPr algn="ctr"/>
            <a:r>
              <a:rPr lang="en-US" b="1" dirty="0" err="1">
                <a:solidFill>
                  <a:schemeClr val="tx1">
                    <a:lumMod val="50000"/>
                  </a:schemeClr>
                </a:solidFill>
                <a:cs typeface="Arial"/>
              </a:rPr>
              <a:t>vergelijken</a:t>
            </a:r>
          </a:p>
        </p:txBody>
      </p:sp>
    </p:spTree>
    <p:extLst>
      <p:ext uri="{BB962C8B-B14F-4D97-AF65-F5344CB8AC3E}">
        <p14:creationId xmlns:p14="http://schemas.microsoft.com/office/powerpoint/2010/main" val="37333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1F6AE-4D3B-494E-82E4-C6A8E701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3125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Ruimte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mogelijke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klein</a:t>
            </a:r>
          </a:p>
          <a:p>
            <a:r>
              <a:rPr lang="en-US" dirty="0" err="1">
                <a:latin typeface="Arial"/>
                <a:cs typeface="Arial"/>
              </a:rPr>
              <a:t>Datapunt</a:t>
            </a:r>
            <a:r>
              <a:rPr lang="en-US" dirty="0">
                <a:latin typeface="Arial"/>
                <a:cs typeface="Arial"/>
              </a:rPr>
              <a:t>-rooster </a:t>
            </a:r>
            <a:r>
              <a:rPr lang="en-US" dirty="0" err="1">
                <a:latin typeface="Arial"/>
                <a:cs typeface="Arial"/>
              </a:rPr>
              <a:t>opstellen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Maat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= % van rooster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correct is </a:t>
            </a:r>
            <a:r>
              <a:rPr lang="en-US" dirty="0" err="1">
                <a:latin typeface="Arial"/>
                <a:cs typeface="Arial"/>
              </a:rPr>
              <a:t>geclassificeerd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982D1-D9B3-4B3F-8459-72D14DA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1B10-D545-48D1-9CBD-690E8E9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24D05-C708-430C-80DB-CC2BF24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resultaten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elkaar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vergelijken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5806CC-FE42-4056-9928-B8368E8F8985}"/>
              </a:ext>
            </a:extLst>
          </p:cNvPr>
          <p:cNvSpPr/>
          <p:nvPr/>
        </p:nvSpPr>
        <p:spPr>
          <a:xfrm>
            <a:off x="4535950" y="4218123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D1ACF24-C1E2-4CAA-8064-9B85C23A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961" y="4187634"/>
            <a:ext cx="1453616" cy="418964"/>
          </a:xfrm>
          <a:prstGeom prst="rect">
            <a:avLst/>
          </a:prstGeom>
        </p:spPr>
      </p:pic>
      <p:pic>
        <p:nvPicPr>
          <p:cNvPr id="10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3456255F-860D-4FCB-BE73-BD79EAA7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9" y="3009634"/>
            <a:ext cx="3754221" cy="3099094"/>
          </a:xfrm>
          <a:prstGeom prst="rect">
            <a:avLst/>
          </a:prstGeom>
        </p:spPr>
      </p:pic>
      <p:pic>
        <p:nvPicPr>
          <p:cNvPr id="11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39DC6009-85BC-4C8B-8D58-9861860E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099" y="2982680"/>
            <a:ext cx="3882416" cy="312557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9E176B-28D5-4BD7-BE39-9920D9B46719}"/>
              </a:ext>
            </a:extLst>
          </p:cNvPr>
          <p:cNvSpPr/>
          <p:nvPr/>
        </p:nvSpPr>
        <p:spPr>
          <a:xfrm>
            <a:off x="1156618" y="3388193"/>
            <a:ext cx="2686563" cy="2198601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925F25-8058-4559-A3FB-C795C5823A44}"/>
              </a:ext>
            </a:extLst>
          </p:cNvPr>
          <p:cNvSpPr/>
          <p:nvPr/>
        </p:nvSpPr>
        <p:spPr>
          <a:xfrm>
            <a:off x="6263022" y="3427703"/>
            <a:ext cx="2706142" cy="220989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B7B01-B4F6-4647-8B42-07DBE080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16" y="2447766"/>
            <a:ext cx="3052107" cy="1451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Arial"/>
                <a:cs typeface="Arial"/>
              </a:rPr>
              <a:t>Vragen</a:t>
            </a:r>
            <a:r>
              <a:rPr lang="en-US" sz="6000" dirty="0">
                <a:latin typeface="Arial"/>
                <a:cs typeface="Arial"/>
              </a:rPr>
              <a:t>?</a:t>
            </a:r>
            <a:endParaRPr lang="en-US" sz="60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E374-0D8C-4DE2-82E8-1087F75A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8C88-FF4B-40B6-889F-2A84F9C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FE40A8-73BB-4697-A490-1C6ECD4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742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KU Leuven</vt:lpstr>
      <vt:lpstr>KU Leuven Sedes</vt:lpstr>
      <vt:lpstr>Probleemstelling</vt:lpstr>
      <vt:lpstr>Waarover gaat het?</vt:lpstr>
      <vt:lpstr>Observatie</vt:lpstr>
      <vt:lpstr>Waarom belangrijk?</vt:lpstr>
      <vt:lpstr>Hoe aanpakken?</vt:lpstr>
      <vt:lpstr>Hoe resultaten met elkaar vergelijken?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830</cp:revision>
  <dcterms:created xsi:type="dcterms:W3CDTF">2017-09-13T11:47:32Z</dcterms:created>
  <dcterms:modified xsi:type="dcterms:W3CDTF">2020-12-04T16:07:40Z</dcterms:modified>
</cp:coreProperties>
</file>