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  <p:sldMasterId id="2147483694" r:id="rId2"/>
  </p:sldMasterIdLst>
  <p:notesMasterIdLst>
    <p:notesMasterId r:id="rId22"/>
  </p:notesMasterIdLst>
  <p:handoutMasterIdLst>
    <p:handoutMasterId r:id="rId23"/>
  </p:handoutMasterIdLst>
  <p:sldIdLst>
    <p:sldId id="261" r:id="rId3"/>
    <p:sldId id="268" r:id="rId4"/>
    <p:sldId id="291" r:id="rId5"/>
    <p:sldId id="284" r:id="rId6"/>
    <p:sldId id="289" r:id="rId7"/>
    <p:sldId id="271" r:id="rId8"/>
    <p:sldId id="283" r:id="rId9"/>
    <p:sldId id="290" r:id="rId10"/>
    <p:sldId id="279" r:id="rId11"/>
    <p:sldId id="281" r:id="rId12"/>
    <p:sldId id="282" r:id="rId13"/>
    <p:sldId id="278" r:id="rId14"/>
    <p:sldId id="275" r:id="rId15"/>
    <p:sldId id="276" r:id="rId16"/>
    <p:sldId id="272" r:id="rId17"/>
    <p:sldId id="273" r:id="rId18"/>
    <p:sldId id="274" r:id="rId19"/>
    <p:sldId id="287" r:id="rId20"/>
    <p:sldId id="285" r:id="rId21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4D5D"/>
    <a:srgbClr val="DCE7F0"/>
    <a:srgbClr val="1D8DB0"/>
    <a:srgbClr val="005E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C96E49-1E78-B15E-E32F-2C5068B4603A}" v="470" dt="2020-11-05T20:50:52.305"/>
    <p1510:client id="{6AE84C9C-5291-06F3-99BC-D82E76F01E4F}" v="863" dt="2020-11-05T21:08:18.577"/>
    <p1510:client id="{DC7A361E-2CE7-702C-8326-DE5401D1D5AA}" v="2" dt="2020-11-05T19:37:27.04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1809" autoAdjust="0"/>
    <p:restoredTop sz="94652"/>
  </p:normalViewPr>
  <p:slideViewPr>
    <p:cSldViewPr snapToGrid="0" snapToObjects="1">
      <p:cViewPr varScale="1">
        <p:scale>
          <a:sx n="79" d="100"/>
          <a:sy n="79" d="100"/>
        </p:scale>
        <p:origin x="77" y="2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58" d="100"/>
          <a:sy n="158" d="100"/>
        </p:scale>
        <p:origin x="4240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handoutMaster" Target="handoutMasters/handoutMaster1.xml"/><Relationship Id="rId28" Type="http://schemas.microsoft.com/office/2015/10/relationships/revisionInfo" Target="revisionInfo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91CCF-F6FD-734B-854A-5BC033593B1E}" type="datetimeFigureOut">
              <a:rPr lang="nl-NL" smtClean="0"/>
              <a:t>11-11-2020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2A6D4-CD3D-5148-8B70-A84796F2013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89163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66214-DB21-4647-B5DA-0D17CA592867}" type="datetimeFigureOut">
              <a:rPr lang="nl-NL" smtClean="0"/>
              <a:t>11-11-2020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4E32A-327F-AF4B-8E1F-209FBF93D26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4046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10" name="Rechthoek 9"/>
          <p:cNvSpPr/>
          <p:nvPr userDrawn="1"/>
        </p:nvSpPr>
        <p:spPr>
          <a:xfrm>
            <a:off x="0" y="648000"/>
            <a:ext cx="12193200" cy="621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8" name="Rechthoek 7"/>
          <p:cNvSpPr/>
          <p:nvPr userDrawn="1"/>
        </p:nvSpPr>
        <p:spPr>
          <a:xfrm>
            <a:off x="0" y="647998"/>
            <a:ext cx="12193200" cy="4456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2018135" cy="720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75999" y="1080000"/>
            <a:ext cx="6096524" cy="4024798"/>
          </a:xfrm>
        </p:spPr>
        <p:txBody>
          <a:bodyPr anchor="ctr" anchorCtr="0">
            <a:normAutofit/>
          </a:bodyPr>
          <a:lstStyle>
            <a:lvl1pPr algn="l">
              <a:defRPr sz="4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575999" y="5392801"/>
            <a:ext cx="6096524" cy="730188"/>
          </a:xfrm>
        </p:spPr>
        <p:txBody>
          <a:bodyPr lIns="0" tIns="0" rIns="0" bIns="0"/>
          <a:lstStyle>
            <a:lvl1pPr marL="0" indent="0" algn="l">
              <a:buNone/>
              <a:defRPr sz="24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nl-NL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7248525" y="1654175"/>
            <a:ext cx="4368673" cy="446881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286177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26">
          <p15:clr>
            <a:srgbClr val="FBAE40"/>
          </p15:clr>
        </p15:guide>
        <p15:guide id="2" pos="4203">
          <p15:clr>
            <a:srgbClr val="FBAE40"/>
          </p15:clr>
        </p15:guide>
        <p15:guide id="3" orient="horz" pos="3974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8" name="Rechthoek 7"/>
          <p:cNvSpPr/>
          <p:nvPr/>
        </p:nvSpPr>
        <p:spPr>
          <a:xfrm>
            <a:off x="0" y="647998"/>
            <a:ext cx="12193200" cy="6210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2018135" cy="720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1350253"/>
            <a:ext cx="4648209" cy="5507747"/>
          </a:xfrm>
          <a:prstGeom prst="rect">
            <a:avLst/>
          </a:prstGeom>
        </p:spPr>
      </p:pic>
      <p:sp>
        <p:nvSpPr>
          <p:cNvPr id="12" name="Ondertitel 2"/>
          <p:cNvSpPr>
            <a:spLocks noGrp="1"/>
          </p:cNvSpPr>
          <p:nvPr>
            <p:ph type="subTitle" idx="1"/>
          </p:nvPr>
        </p:nvSpPr>
        <p:spPr>
          <a:xfrm>
            <a:off x="576003" y="4359604"/>
            <a:ext cx="8333999" cy="1655999"/>
          </a:xfrm>
        </p:spPr>
        <p:txBody>
          <a:bodyPr lIns="0" tIns="0" rIns="0" bIns="0"/>
          <a:lstStyle>
            <a:lvl1pPr marL="0" indent="0" algn="l">
              <a:buNone/>
              <a:defRPr sz="2400" baseline="0">
                <a:solidFill>
                  <a:schemeClr val="bg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nl-N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76000" y="1800000"/>
            <a:ext cx="8334000" cy="2386800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3320380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0"/>
            <a:ext cx="12193200" cy="6207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C5412-F5E6-4727-B44A-B2B5A84DB14A}" type="datetime1">
              <a:rPr lang="nl-BE" smtClean="0"/>
              <a:t>11/11/2020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‹nr.›</a:t>
            </a:fld>
            <a:endParaRPr lang="nl-NL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675126"/>
            <a:ext cx="4648209" cy="5507747"/>
          </a:xfrm>
          <a:prstGeom prst="rect">
            <a:avLst/>
          </a:prstGeom>
        </p:spPr>
      </p:pic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576003" y="1800000"/>
            <a:ext cx="8333999" cy="2386800"/>
          </a:xfrm>
        </p:spPr>
        <p:txBody>
          <a:bodyPr anchor="b">
            <a:normAutofit/>
          </a:bodyPr>
          <a:lstStyle>
            <a:lvl1pPr>
              <a:defRPr sz="4000" baseline="0">
                <a:solidFill>
                  <a:srgbClr val="1D8DB0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10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3" y="4359600"/>
            <a:ext cx="8333999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rgbClr val="005E77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33227703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ekopW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EA1B4-471F-4916-AE0F-2FD9B1494989}" type="datetime1">
              <a:rPr lang="nl-BE" smtClean="0"/>
              <a:t>11/11/2020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‹nr.›</a:t>
            </a:fld>
            <a:endParaRPr lang="nl-NL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675126"/>
            <a:ext cx="4648209" cy="5507747"/>
          </a:xfrm>
          <a:prstGeom prst="rect">
            <a:avLst/>
          </a:prstGeom>
        </p:spPr>
      </p:pic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576003" y="1800000"/>
            <a:ext cx="8333999" cy="23868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9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3" y="4359600"/>
            <a:ext cx="8333999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rgbClr val="2F4D5D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3270691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EE988-C9D1-4B41-906C-78E5525EC368}" type="datetime1">
              <a:rPr lang="nl-BE" smtClean="0"/>
              <a:t>11/11/2020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2102180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0"/>
            <a:ext cx="12193200" cy="6207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5999" y="1800000"/>
            <a:ext cx="6096524" cy="2386800"/>
          </a:xfrm>
        </p:spPr>
        <p:txBody>
          <a:bodyPr anchor="b"/>
          <a:lstStyle>
            <a:lvl1pPr>
              <a:defRPr sz="40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5999" y="4359600"/>
            <a:ext cx="6096264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630F9-6046-48DD-8107-A903A5265F2A}" type="datetime1">
              <a:rPr lang="nl-BE" smtClean="0"/>
              <a:t>11/11/2020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7248525" y="584201"/>
            <a:ext cx="4368673" cy="2376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7248262" y="3248513"/>
            <a:ext cx="4368673" cy="2376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21485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543">
          <p15:clr>
            <a:srgbClr val="FBAE40"/>
          </p15:clr>
        </p15:guide>
        <p15:guide id="2" pos="4203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W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5999" y="1800000"/>
            <a:ext cx="6096264" cy="23868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5999" y="4359600"/>
            <a:ext cx="6096264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42135-2AF6-41F5-9559-B5C94669121A}" type="datetime1">
              <a:rPr lang="nl-BE" smtClean="0"/>
              <a:t>11/11/2020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7248525" y="584201"/>
            <a:ext cx="4368673" cy="5040312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543" userDrawn="1">
          <p15:clr>
            <a:srgbClr val="FBAE40"/>
          </p15:clr>
        </p15:guide>
        <p15:guide id="2" pos="4203" userDrawn="1">
          <p15:clr>
            <a:srgbClr val="FBAE40"/>
          </p15:clr>
        </p15:guide>
        <p15:guide id="3" orient="horz" pos="36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17D78-F253-471B-BF0C-B3EA74829726}" type="datetime1">
              <a:rPr lang="nl-BE" smtClean="0"/>
              <a:t>11/11/2020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  <p:sp>
        <p:nvSpPr>
          <p:cNvPr id="9" name="Tijdelijke aanduiding voor tekst 2"/>
          <p:cNvSpPr>
            <a:spLocks noGrp="1"/>
          </p:cNvSpPr>
          <p:nvPr>
            <p:ph idx="1"/>
          </p:nvPr>
        </p:nvSpPr>
        <p:spPr>
          <a:xfrm>
            <a:off x="576000" y="1656000"/>
            <a:ext cx="54000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/>
          </p:nvPr>
        </p:nvSpPr>
        <p:spPr>
          <a:xfrm>
            <a:off x="6217200" y="1656000"/>
            <a:ext cx="5400000" cy="4464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59589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5421575" cy="54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576000" y="2276271"/>
            <a:ext cx="5421575" cy="383765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56000"/>
            <a:ext cx="5445000" cy="54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276271"/>
            <a:ext cx="5445000" cy="383765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74391-CFDB-4833-B504-DEFBE92512D1}" type="datetime1">
              <a:rPr lang="nl-BE" smtClean="0"/>
              <a:t>11/11/2020</a:t>
            </a:fld>
            <a:endParaRPr lang="nl-NL" dirty="0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</a:t>
            </a:r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84001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C31F0-2B75-48AE-AEBC-9657DD1B0AB7}" type="datetime1">
              <a:rPr lang="nl-BE" smtClean="0"/>
              <a:t>11/11/2020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46631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19495-32E9-486F-877E-DF8DCF8228E7}" type="datetime1">
              <a:rPr lang="nl-BE" smtClean="0"/>
              <a:t>11/11/2020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7772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Sl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/>
          <p:cNvSpPr/>
          <p:nvPr userDrawn="1"/>
        </p:nvSpPr>
        <p:spPr>
          <a:xfrm>
            <a:off x="0" y="0"/>
            <a:ext cx="12193200" cy="62099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9120" y="510988"/>
            <a:ext cx="11039793" cy="5184424"/>
          </a:xfrm>
        </p:spPr>
        <p:txBody>
          <a:bodyPr anchor="ctr" anchorCtr="0">
            <a:noAutofit/>
          </a:bodyPr>
          <a:lstStyle>
            <a:lvl1pPr algn="ctr">
              <a:defRPr sz="6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A002D-00A0-4BF6-93D8-8D999BC8C748}" type="datetime1">
              <a:rPr lang="nl-BE" smtClean="0"/>
              <a:t>11/11/2020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6210000"/>
            <a:ext cx="12192000" cy="6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200" y="6353999"/>
            <a:ext cx="1008305" cy="360000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207036"/>
            <a:ext cx="11041200" cy="1152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110412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75FF7ED8-F103-41E3-857E-CDC769C97DAE}" type="datetime1">
              <a:rPr lang="nl-BE" smtClean="0"/>
              <a:t>11/11/2020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6033600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nl-NL"/>
              <a:t>Faculteit wetenschappen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63755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2" r:id="rId5"/>
    <p:sldLayoutId id="2147483653" r:id="rId6"/>
    <p:sldLayoutId id="2147483654" r:id="rId7"/>
    <p:sldLayoutId id="2147483655" r:id="rId8"/>
    <p:sldLayoutId id="2147483661" r:id="rId9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baseline="0">
          <a:solidFill>
            <a:schemeClr val="tx2"/>
          </a:solidFill>
          <a:latin typeface="Arial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000" kern="1200" baseline="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042" userDrawn="1">
          <p15:clr>
            <a:srgbClr val="F26B43"/>
          </p15:clr>
        </p15:guide>
        <p15:guide id="2" pos="7319" userDrawn="1">
          <p15:clr>
            <a:srgbClr val="F26B43"/>
          </p15:clr>
        </p15:guide>
        <p15:guide id="3" orient="horz" pos="3857" userDrawn="1">
          <p15:clr>
            <a:srgbClr val="F26B43"/>
          </p15:clr>
        </p15:guide>
        <p15:guide id="4" pos="362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6210000"/>
            <a:ext cx="12192000" cy="6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200" y="6353999"/>
            <a:ext cx="1008305" cy="360000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216000"/>
            <a:ext cx="11041200" cy="1152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110412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9F542F44-42ED-4221-90FD-ACE0C331DBA2}" type="datetime1">
              <a:rPr lang="nl-BE" smtClean="0"/>
              <a:t>11/11/2020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6033600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nl-NL"/>
              <a:t>Faculteit wetenschappen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32523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baseline="0">
          <a:solidFill>
            <a:schemeClr val="tx2"/>
          </a:solidFill>
          <a:latin typeface="Arial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000" kern="1200" baseline="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proceedings.mlr.press/v48/hardt16.pdf" TargetMode="External"/><Relationship Id="rId2" Type="http://schemas.openxmlformats.org/officeDocument/2006/relationships/hyperlink" Target="https://epubs.siam.org/doi/pdf/10.1137/18M1165748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575998" y="1080000"/>
            <a:ext cx="10299148" cy="4024798"/>
          </a:xfrm>
        </p:spPr>
        <p:txBody>
          <a:bodyPr/>
          <a:lstStyle/>
          <a:p>
            <a:r>
              <a:rPr lang="nl-NL" dirty="0" err="1"/>
              <a:t>Sensitivity</a:t>
            </a:r>
            <a:r>
              <a:rPr lang="nl-NL" dirty="0"/>
              <a:t> analysis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uncertainty</a:t>
            </a:r>
            <a:r>
              <a:rPr lang="nl-NL" dirty="0"/>
              <a:t> </a:t>
            </a:r>
            <a:r>
              <a:rPr lang="nl-NL" dirty="0" err="1"/>
              <a:t>quantification</a:t>
            </a:r>
            <a:r>
              <a:rPr lang="nl-NL" dirty="0"/>
              <a:t> of </a:t>
            </a:r>
            <a:r>
              <a:rPr lang="nl-NL" dirty="0" err="1"/>
              <a:t>deep</a:t>
            </a:r>
            <a:r>
              <a:rPr lang="nl-NL" dirty="0"/>
              <a:t> </a:t>
            </a:r>
            <a:r>
              <a:rPr lang="nl-NL" dirty="0" err="1"/>
              <a:t>learning</a:t>
            </a:r>
            <a:r>
              <a:rPr lang="nl-NL" dirty="0"/>
              <a:t> </a:t>
            </a:r>
            <a:r>
              <a:rPr lang="nl-NL" dirty="0" err="1"/>
              <a:t>methods</a:t>
            </a:r>
            <a:r>
              <a:rPr lang="nl-NL" dirty="0"/>
              <a:t>.</a:t>
            </a:r>
          </a:p>
        </p:txBody>
      </p:sp>
      <p:sp>
        <p:nvSpPr>
          <p:cNvPr id="9" name="Ondertitel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/>
              <a:t>Joppe De </a:t>
            </a:r>
            <a:r>
              <a:rPr lang="nl-NL" dirty="0" err="1"/>
              <a:t>Jonghe</a:t>
            </a:r>
            <a:r>
              <a:rPr lang="nl-NL" dirty="0"/>
              <a:t>, </a:t>
            </a:r>
            <a:r>
              <a:rPr lang="nl-NL" dirty="0" err="1"/>
              <a:t>Juha</a:t>
            </a:r>
            <a:r>
              <a:rPr lang="nl-NL" dirty="0"/>
              <a:t> </a:t>
            </a:r>
            <a:r>
              <a:rPr lang="nl-NL" dirty="0" err="1"/>
              <a:t>Carlon</a:t>
            </a:r>
            <a:endParaRPr lang="nl-NL" dirty="0"/>
          </a:p>
        </p:txBody>
      </p:sp>
      <p:sp>
        <p:nvSpPr>
          <p:cNvPr id="10" name="Tijdelijke aanduiding voor afbeelding 9"/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3628299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jdelijke aanduiding voor inhoud 1">
                <a:extLst>
                  <a:ext uri="{FF2B5EF4-FFF2-40B4-BE49-F238E27FC236}">
                    <a16:creationId xmlns:a16="http://schemas.microsoft.com/office/drawing/2014/main" id="{FDB9BA6B-C0B2-4928-93B9-B7D845242D1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nl-BE" dirty="0"/>
                  <a:t>Groot Netwerk </a:t>
                </a:r>
                <a14:m>
                  <m:oMath xmlns:m="http://schemas.openxmlformats.org/officeDocument/2006/math">
                    <m:r>
                      <a:rPr lang="nl-BE" i="1">
                        <a:latin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nl-BE" dirty="0"/>
                  <a:t>Veel parameters </a:t>
                </a:r>
                <a14:m>
                  <m:oMath xmlns:m="http://schemas.openxmlformats.org/officeDocument/2006/math">
                    <m:r>
                      <a:rPr lang="nl-BE" i="1">
                        <a:latin typeface="Cambria Math" panose="02040503050406030204" pitchFamily="18" charset="0"/>
                      </a:rPr>
                      <m:t>→ </m:t>
                    </m:r>
                    <m:r>
                      <m:rPr>
                        <m:sty m:val="p"/>
                      </m:rPr>
                      <a:rPr lang="nl-BE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lang="nl-BE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𝐶𝑜𝑠𝑡</m:t>
                    </m:r>
                    <m:r>
                      <a:rPr lang="nl-BE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nl-BE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nl-BE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nl-BE" sz="2400" dirty="0"/>
                  <a:t> grote dimensie</a:t>
                </a:r>
              </a:p>
              <a:p>
                <a:pPr marL="0" indent="0">
                  <a:buNone/>
                </a:pPr>
                <a:r>
                  <a:rPr lang="nl-BE" sz="2400" b="0" dirty="0"/>
                  <a:t>                           </a:t>
                </a:r>
                <a14:m>
                  <m:oMath xmlns:m="http://schemas.openxmlformats.org/officeDocument/2006/math">
                    <m:r>
                      <a:rPr lang="nl-BE" sz="2400" b="0" i="1" smtClean="0">
                        <a:latin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nl-BE" dirty="0"/>
                  <a:t>Veel datapunten </a:t>
                </a:r>
                <a14:m>
                  <m:oMath xmlns:m="http://schemas.openxmlformats.org/officeDocument/2006/math">
                    <m:r>
                      <a:rPr lang="nl-BE" i="1"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sty m:val="p"/>
                      </m:rPr>
                      <a:rPr lang="en-GB" b="0" i="0" smtClean="0">
                        <a:latin typeface="Cambria Math" panose="02040503050406030204" pitchFamily="18" charset="0"/>
                      </a:rPr>
                      <m:t>N</m:t>
                    </m:r>
                    <m:r>
                      <a:rPr lang="en-GB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GB" b="0" i="0" smtClean="0">
                        <a:latin typeface="Cambria Math" panose="02040503050406030204" pitchFamily="18" charset="0"/>
                      </a:rPr>
                      <m:t>groot</m:t>
                    </m:r>
                  </m:oMath>
                </a14:m>
                <a:endParaRPr lang="nl-BE" dirty="0">
                  <a:latin typeface="+mn-lt"/>
                </a:endParaRPr>
              </a:p>
              <a:p>
                <a:pPr marL="0" indent="0">
                  <a:buNone/>
                </a:pPr>
                <a:endParaRPr lang="nl-BE" dirty="0"/>
              </a:p>
              <a:p>
                <a:pPr marL="0" indent="0">
                  <a:buNone/>
                </a:pPr>
                <a:r>
                  <a:rPr lang="nl-BE" dirty="0"/>
                  <a:t>  </a:t>
                </a:r>
              </a:p>
              <a:p>
                <a:r>
                  <a:rPr lang="nl-BE" dirty="0"/>
                  <a:t>Oplossing?</a:t>
                </a:r>
              </a:p>
            </p:txBody>
          </p:sp>
        </mc:Choice>
        <mc:Fallback xmlns="">
          <p:sp>
            <p:nvSpPr>
              <p:cNvPr id="2" name="Tijdelijke aanduiding voor inhoud 1">
                <a:extLst>
                  <a:ext uri="{FF2B5EF4-FFF2-40B4-BE49-F238E27FC236}">
                    <a16:creationId xmlns:a16="http://schemas.microsoft.com/office/drawing/2014/main" id="{FDB9BA6B-C0B2-4928-93B9-B7D845242D1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17" t="-9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F4FE6DA4-8F7B-48E6-A543-4DE1B81EA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52346FD5-4FAE-40BE-B96D-DA5F7B838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10</a:t>
            </a:fld>
            <a:endParaRPr lang="nl-NL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2226A8D9-1F0C-461B-8683-0631BAE58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Gradient</a:t>
            </a:r>
            <a:r>
              <a:rPr lang="nl-BE" dirty="0"/>
              <a:t> </a:t>
            </a:r>
            <a:r>
              <a:rPr lang="nl-BE" dirty="0" err="1"/>
              <a:t>descent</a:t>
            </a:r>
            <a:endParaRPr lang="nl-BE" dirty="0"/>
          </a:p>
        </p:txBody>
      </p:sp>
      <p:pic>
        <p:nvPicPr>
          <p:cNvPr id="7" name="Afbeelding 6" descr="Afbeelding met object, klok&#10;&#10;Automatisch gegenereerde beschrijving">
            <a:extLst>
              <a:ext uri="{FF2B5EF4-FFF2-40B4-BE49-F238E27FC236}">
                <a16:creationId xmlns:a16="http://schemas.microsoft.com/office/drawing/2014/main" id="{FF13E501-C5E3-4FD7-8D51-A9E8829362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000" y="3703899"/>
            <a:ext cx="4464638" cy="1136830"/>
          </a:xfrm>
          <a:prstGeom prst="rect">
            <a:avLst/>
          </a:prstGeom>
        </p:spPr>
      </p:pic>
      <p:cxnSp>
        <p:nvCxnSpPr>
          <p:cNvPr id="9" name="Rechte verbindingslijn met pijl 8">
            <a:extLst>
              <a:ext uri="{FF2B5EF4-FFF2-40B4-BE49-F238E27FC236}">
                <a16:creationId xmlns:a16="http://schemas.microsoft.com/office/drawing/2014/main" id="{54F13279-6BE0-4BB5-9263-FB56909DC4B5}"/>
              </a:ext>
            </a:extLst>
          </p:cNvPr>
          <p:cNvCxnSpPr/>
          <p:nvPr/>
        </p:nvCxnSpPr>
        <p:spPr>
          <a:xfrm>
            <a:off x="5671595" y="4237931"/>
            <a:ext cx="228021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026" name="Picture 2" descr="Computer Fire Isolated. Burning Computer. Data Processor Vector Stock  Vector - Illustration of flame, fire: 143629275">
            <a:extLst>
              <a:ext uri="{FF2B5EF4-FFF2-40B4-BE49-F238E27FC236}">
                <a16:creationId xmlns:a16="http://schemas.microsoft.com/office/drawing/2014/main" id="{D887E6EC-1C19-442A-906B-C69D0C29C2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0004" y="2323628"/>
            <a:ext cx="3429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94655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C79333D8-4E56-48D2-8BC5-D836CD92E7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Telkens 1 punt nemen:</a:t>
            </a:r>
          </a:p>
          <a:p>
            <a:pPr marL="0" indent="0">
              <a:buNone/>
            </a:pPr>
            <a:endParaRPr lang="nl-BE" dirty="0"/>
          </a:p>
          <a:p>
            <a:pPr marL="0" indent="0">
              <a:buNone/>
            </a:pPr>
            <a:endParaRPr lang="nl-BE" dirty="0"/>
          </a:p>
          <a:p>
            <a:r>
              <a:rPr lang="nl-BE" dirty="0"/>
              <a:t>Telkens m &lt;&lt; N punten nemen:</a:t>
            </a:r>
          </a:p>
          <a:p>
            <a:pPr lvl="1"/>
            <a:r>
              <a:rPr lang="nl-BE" dirty="0"/>
              <a:t>Minibatch</a:t>
            </a:r>
          </a:p>
          <a:p>
            <a:endParaRPr lang="nl-BE" dirty="0"/>
          </a:p>
          <a:p>
            <a:endParaRPr lang="nl-BE" dirty="0"/>
          </a:p>
          <a:p>
            <a:r>
              <a:rPr lang="nl-BE" dirty="0"/>
              <a:t>Met/zonder vervanging</a:t>
            </a:r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70CB2AD9-04AF-4EA4-BA1E-3377F6E07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86C94A12-C2C6-4355-AAC4-5D2C3F4A3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11</a:t>
            </a:fld>
            <a:endParaRPr lang="nl-NL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8A8BAFB1-02E4-4847-A573-784E02115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Stochastic</a:t>
            </a:r>
            <a:r>
              <a:rPr lang="nl-BE" dirty="0"/>
              <a:t> </a:t>
            </a:r>
            <a:r>
              <a:rPr lang="nl-BE" dirty="0" err="1"/>
              <a:t>gradient</a:t>
            </a:r>
            <a:r>
              <a:rPr lang="nl-BE" dirty="0"/>
              <a:t> </a:t>
            </a:r>
            <a:r>
              <a:rPr lang="nl-BE" dirty="0" err="1"/>
              <a:t>descent</a:t>
            </a:r>
            <a:endParaRPr lang="nl-BE" dirty="0"/>
          </a:p>
        </p:txBody>
      </p:sp>
      <p:pic>
        <p:nvPicPr>
          <p:cNvPr id="7" name="Afbeelding 6" descr="Afbeelding met object, klok&#10;&#10;Automatisch gegenereerde beschrijving">
            <a:extLst>
              <a:ext uri="{FF2B5EF4-FFF2-40B4-BE49-F238E27FC236}">
                <a16:creationId xmlns:a16="http://schemas.microsoft.com/office/drawing/2014/main" id="{1499888D-4D2D-48AA-822E-E73E598231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8362" y="1505304"/>
            <a:ext cx="2827265" cy="640135"/>
          </a:xfrm>
          <a:prstGeom prst="rect">
            <a:avLst/>
          </a:prstGeom>
        </p:spPr>
      </p:pic>
      <p:pic>
        <p:nvPicPr>
          <p:cNvPr id="9" name="Afbeelding 8" descr="Afbeelding met object, klok&#10;&#10;Automatisch gegenereerde beschrijving">
            <a:extLst>
              <a:ext uri="{FF2B5EF4-FFF2-40B4-BE49-F238E27FC236}">
                <a16:creationId xmlns:a16="http://schemas.microsoft.com/office/drawing/2014/main" id="{7A770CCF-297A-49CB-A7AB-C9200BD735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8362" y="2813005"/>
            <a:ext cx="3863675" cy="1005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2782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2E01732-0F45-4926-91BF-9FFB5A0AB3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Overfitting</a:t>
            </a:r>
          </a:p>
          <a:p>
            <a:r>
              <a:rPr lang="en-US" dirty="0"/>
              <a:t>Goede </a:t>
            </a:r>
            <a:r>
              <a:rPr lang="en-US" dirty="0" err="1"/>
              <a:t>generalisatie</a:t>
            </a:r>
            <a:endParaRPr lang="en-US" dirty="0"/>
          </a:p>
          <a:p>
            <a:r>
              <a:rPr lang="en-US" dirty="0"/>
              <a:t>Training met minder </a:t>
            </a:r>
            <a:r>
              <a:rPr lang="en-US" dirty="0" err="1"/>
              <a:t>iteraties</a:t>
            </a:r>
            <a:r>
              <a:rPr lang="en-US" dirty="0"/>
              <a:t> </a:t>
            </a:r>
            <a:r>
              <a:rPr lang="en-US" dirty="0" err="1"/>
              <a:t>beter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 err="1"/>
              <a:t>Snelle</a:t>
            </a:r>
            <a:r>
              <a:rPr lang="en-US" dirty="0"/>
              <a:t> </a:t>
            </a:r>
            <a:r>
              <a:rPr lang="en-US" dirty="0" err="1"/>
              <a:t>convergentie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 err="1"/>
              <a:t>Indirecte</a:t>
            </a:r>
            <a:r>
              <a:rPr lang="en-US" dirty="0"/>
              <a:t> </a:t>
            </a:r>
            <a:r>
              <a:rPr lang="en-US" dirty="0" err="1"/>
              <a:t>voordelen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3A8F4D-C555-4207-BAFA-00A5224E4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177C62-CA6D-4668-89B3-1204A82BF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12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280C3E4-61B1-40E4-9407-473DC9BBA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/>
                <a:cs typeface="Arial"/>
              </a:rPr>
              <a:t>Veel</a:t>
            </a:r>
            <a:r>
              <a:rPr lang="en-US" dirty="0">
                <a:latin typeface="Arial"/>
                <a:cs typeface="Arial"/>
              </a:rPr>
              <a:t> of </a:t>
            </a:r>
            <a:r>
              <a:rPr lang="en-US" dirty="0" err="1">
                <a:latin typeface="Arial"/>
                <a:cs typeface="Arial"/>
              </a:rPr>
              <a:t>weinig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iteraties</a:t>
            </a:r>
            <a:r>
              <a:rPr lang="en-US" dirty="0">
                <a:latin typeface="Arial"/>
                <a:cs typeface="Arial"/>
              </a:rPr>
              <a:t>?</a:t>
            </a:r>
            <a:endParaRPr lang="en-US" dirty="0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F8E03AC5-A2D7-4ED6-B97A-428BFF98E5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3937" y="3010638"/>
            <a:ext cx="6788063" cy="3199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5827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EFEEAF3-AC99-4292-9B87-0B3EA8BA3F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Arial"/>
                <a:cs typeface="Arial"/>
              </a:rPr>
              <a:t>2 datasets D1 </a:t>
            </a:r>
            <a:r>
              <a:rPr lang="en-US" dirty="0" err="1">
                <a:latin typeface="Arial"/>
                <a:cs typeface="Arial"/>
              </a:rPr>
              <a:t>en</a:t>
            </a:r>
            <a:r>
              <a:rPr lang="en-US" dirty="0">
                <a:latin typeface="Arial"/>
                <a:cs typeface="Arial"/>
              </a:rPr>
              <a:t> D2</a:t>
            </a:r>
          </a:p>
          <a:p>
            <a:r>
              <a:rPr lang="en-US" dirty="0">
                <a:latin typeface="Arial"/>
                <a:cs typeface="Arial"/>
              </a:rPr>
              <a:t>parameters p</a:t>
            </a:r>
            <a:r>
              <a:rPr lang="en-US" baseline="-25000" dirty="0">
                <a:latin typeface="Arial"/>
                <a:cs typeface="Arial"/>
              </a:rPr>
              <a:t>1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en</a:t>
            </a:r>
            <a:r>
              <a:rPr lang="en-US" dirty="0">
                <a:latin typeface="Arial"/>
                <a:cs typeface="Arial"/>
              </a:rPr>
              <a:t> p</a:t>
            </a:r>
            <a:r>
              <a:rPr lang="en-US" baseline="-25000" dirty="0">
                <a:latin typeface="Arial"/>
                <a:cs typeface="Arial"/>
              </a:rPr>
              <a:t>2</a:t>
            </a:r>
            <a:r>
              <a:rPr lang="en-US" dirty="0">
                <a:latin typeface="Arial"/>
                <a:cs typeface="Arial"/>
              </a:rPr>
              <a:t>:</a:t>
            </a:r>
          </a:p>
          <a:p>
            <a:pPr marL="0" indent="0">
              <a:buNone/>
            </a:pPr>
            <a:endParaRPr lang="en-US" dirty="0">
              <a:solidFill>
                <a:srgbClr val="2F4D5D"/>
              </a:solidFill>
              <a:cs typeface="Arial"/>
            </a:endParaRPr>
          </a:p>
          <a:p>
            <a:pPr marL="0" indent="0">
              <a:buNone/>
            </a:pPr>
            <a:endParaRPr lang="en-US" dirty="0">
              <a:latin typeface="Arial"/>
              <a:cs typeface="Arial"/>
            </a:endParaRPr>
          </a:p>
          <a:p>
            <a:r>
              <a:rPr lang="en-US" dirty="0" err="1">
                <a:latin typeface="Arial"/>
                <a:cs typeface="Arial"/>
              </a:rPr>
              <a:t>Stabiliteitsgrenzen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bepalen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mogelijk</a:t>
            </a:r>
            <a:endParaRPr lang="en-US" dirty="0">
              <a:cs typeface="Arial"/>
            </a:endParaRPr>
          </a:p>
          <a:p>
            <a:r>
              <a:rPr lang="en-US" dirty="0" err="1">
                <a:latin typeface="Arial"/>
                <a:cs typeface="Arial"/>
              </a:rPr>
              <a:t>Afhankelijk</a:t>
            </a:r>
            <a:r>
              <a:rPr lang="en-US" dirty="0">
                <a:latin typeface="Arial"/>
                <a:cs typeface="Arial"/>
              </a:rPr>
              <a:t> van </a:t>
            </a:r>
            <a:r>
              <a:rPr lang="en-US" dirty="0" err="1">
                <a:latin typeface="Arial"/>
                <a:cs typeface="Arial"/>
              </a:rPr>
              <a:t>eigenschappen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kostfunctie</a:t>
            </a:r>
            <a:endParaRPr lang="en-US" dirty="0">
              <a:latin typeface="Arial"/>
              <a:cs typeface="Arial"/>
            </a:endParaRPr>
          </a:p>
          <a:p>
            <a:r>
              <a:rPr lang="en-US" dirty="0" err="1">
                <a:latin typeface="Arial"/>
                <a:cs typeface="Arial"/>
              </a:rPr>
              <a:t>Betere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stabiliteit</a:t>
            </a:r>
            <a:r>
              <a:rPr lang="en-US" dirty="0">
                <a:latin typeface="Arial"/>
                <a:cs typeface="Arial"/>
              </a:rPr>
              <a:t> -&gt; </a:t>
            </a:r>
            <a:r>
              <a:rPr lang="en-US" dirty="0" err="1">
                <a:latin typeface="Arial"/>
                <a:cs typeface="Arial"/>
              </a:rPr>
              <a:t>betere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generalisatie</a:t>
            </a:r>
            <a:r>
              <a:rPr lang="en-US" dirty="0">
                <a:latin typeface="Arial"/>
                <a:cs typeface="Arial"/>
              </a:rPr>
              <a:t> error</a:t>
            </a:r>
            <a:endParaRPr lang="en-US" dirty="0">
              <a:cs typeface="Arial"/>
            </a:endParaRPr>
          </a:p>
          <a:p>
            <a:endParaRPr lang="en-US" dirty="0">
              <a:cs typeface="Arial"/>
            </a:endParaRPr>
          </a:p>
          <a:p>
            <a:endParaRPr lang="en-US" dirty="0">
              <a:cs typeface="Arial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E8795C-BAF4-4F65-859A-041B8A7B7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58B948-BCC6-430D-8DFC-2D8B67231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13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5797345-FC3A-4997-8C86-B037A67AE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/>
                <a:cs typeface="Arial"/>
              </a:rPr>
              <a:t>Hangt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samen</a:t>
            </a:r>
            <a:r>
              <a:rPr lang="en-US" dirty="0">
                <a:latin typeface="Arial"/>
                <a:cs typeface="Arial"/>
              </a:rPr>
              <a:t> met </a:t>
            </a:r>
            <a:r>
              <a:rPr lang="en-US" dirty="0" err="1">
                <a:latin typeface="Arial"/>
                <a:cs typeface="Arial"/>
              </a:rPr>
              <a:t>stabiliteit</a:t>
            </a:r>
            <a:r>
              <a:rPr lang="en-US" dirty="0">
                <a:latin typeface="Arial"/>
                <a:cs typeface="Arial"/>
              </a:rPr>
              <a:t> van SGD</a:t>
            </a:r>
            <a:endParaRPr lang="en-US" dirty="0"/>
          </a:p>
        </p:txBody>
      </p:sp>
      <p:pic>
        <p:nvPicPr>
          <p:cNvPr id="10" name="Picture 10">
            <a:extLst>
              <a:ext uri="{FF2B5EF4-FFF2-40B4-BE49-F238E27FC236}">
                <a16:creationId xmlns:a16="http://schemas.microsoft.com/office/drawing/2014/main" id="{7CEFFFB8-3A66-4103-AE0D-400CA7B806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6123" y="1656000"/>
            <a:ext cx="7534405" cy="432374"/>
          </a:xfrm>
          <a:prstGeom prst="rect">
            <a:avLst/>
          </a:prstGeom>
        </p:spPr>
      </p:pic>
      <p:pic>
        <p:nvPicPr>
          <p:cNvPr id="7" name="Afbeelding 6" descr="Afbeelding met tekst&#10;&#10;Automatisch gegenereerde beschrijving">
            <a:extLst>
              <a:ext uri="{FF2B5EF4-FFF2-40B4-BE49-F238E27FC236}">
                <a16:creationId xmlns:a16="http://schemas.microsoft.com/office/drawing/2014/main" id="{18C5C942-AB7A-47F4-B262-8792836892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4037" y="2126236"/>
            <a:ext cx="1589563" cy="484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4193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hthoek 8">
            <a:extLst>
              <a:ext uri="{FF2B5EF4-FFF2-40B4-BE49-F238E27FC236}">
                <a16:creationId xmlns:a16="http://schemas.microsoft.com/office/drawing/2014/main" id="{D74A6E07-F6C2-4A07-A436-A143DC96BCC4}"/>
              </a:ext>
            </a:extLst>
          </p:cNvPr>
          <p:cNvSpPr/>
          <p:nvPr/>
        </p:nvSpPr>
        <p:spPr>
          <a:xfrm>
            <a:off x="9235229" y="4310341"/>
            <a:ext cx="1086004" cy="51890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C035BEF-2B59-4E5D-A4F8-07EAFA472E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>
                <a:latin typeface="Arial"/>
                <a:cs typeface="Arial"/>
              </a:rPr>
              <a:t>Kostfunctie</a:t>
            </a:r>
            <a:r>
              <a:rPr lang="en-US" dirty="0">
                <a:latin typeface="Arial"/>
                <a:cs typeface="Arial"/>
              </a:rPr>
              <a:t> </a:t>
            </a:r>
            <a:r>
              <a:rPr lang="en-US" dirty="0" err="1">
                <a:latin typeface="Arial"/>
                <a:cs typeface="Arial"/>
              </a:rPr>
              <a:t>geoptimaliseerd</a:t>
            </a:r>
            <a:endParaRPr lang="en-US" dirty="0">
              <a:latin typeface="Arial"/>
              <a:cs typeface="Arial"/>
            </a:endParaRPr>
          </a:p>
          <a:p>
            <a:r>
              <a:rPr lang="en-US" dirty="0" err="1">
                <a:latin typeface="Arial"/>
                <a:cs typeface="Arial"/>
              </a:rPr>
              <a:t>Controleren</a:t>
            </a:r>
            <a:r>
              <a:rPr lang="en-US" dirty="0">
                <a:latin typeface="Arial"/>
                <a:cs typeface="Arial"/>
              </a:rPr>
              <a:t> op test data</a:t>
            </a:r>
            <a:endParaRPr lang="en-US" dirty="0">
              <a:cs typeface="Arial"/>
            </a:endParaRPr>
          </a:p>
          <a:p>
            <a:r>
              <a:rPr lang="en-US" dirty="0" err="1">
                <a:latin typeface="Arial"/>
                <a:cs typeface="Arial"/>
              </a:rPr>
              <a:t>Gebruik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voor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classificatie</a:t>
            </a:r>
            <a:endParaRPr lang="en-US" dirty="0">
              <a:latin typeface="Arial"/>
              <a:cs typeface="Arial"/>
            </a:endParaRPr>
          </a:p>
          <a:p>
            <a:pPr marL="0" indent="0">
              <a:buNone/>
            </a:pPr>
            <a:endParaRPr lang="en-US" dirty="0">
              <a:cs typeface="Arial"/>
            </a:endParaRPr>
          </a:p>
          <a:p>
            <a:endParaRPr lang="en-US" dirty="0">
              <a:cs typeface="Arial"/>
            </a:endParaRPr>
          </a:p>
          <a:p>
            <a:endParaRPr lang="en-US" dirty="0">
              <a:cs typeface="Arial"/>
            </a:endParaRPr>
          </a:p>
          <a:p>
            <a:endParaRPr lang="en-US" dirty="0">
              <a:cs typeface="Arial"/>
            </a:endParaRPr>
          </a:p>
          <a:p>
            <a:endParaRPr lang="en-US" dirty="0">
              <a:cs typeface="Arial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8938C5-10AB-457E-A27D-B8F2BCF66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03EE5E-2008-44FD-88CF-1CF30445A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14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A46281E-E2C9-4ED4-8CEF-9D468FBDF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Het </a:t>
            </a:r>
            <a:r>
              <a:rPr lang="nl-BE">
                <a:latin typeface="Arial"/>
                <a:cs typeface="Arial"/>
              </a:rPr>
              <a:t>netwerk </a:t>
            </a:r>
            <a:r>
              <a:rPr lang="en-US" dirty="0" err="1">
                <a:latin typeface="Arial"/>
                <a:cs typeface="Arial"/>
              </a:rPr>
              <a:t>gebruiken</a:t>
            </a:r>
            <a:endParaRPr lang="en-US" dirty="0" err="1"/>
          </a:p>
        </p:txBody>
      </p:sp>
      <p:pic>
        <p:nvPicPr>
          <p:cNvPr id="10" name="Picture 4" descr="Neural Network Models in R | Machine learning tutorial, Machine learning  book, Deep learning">
            <a:extLst>
              <a:ext uri="{FF2B5EF4-FFF2-40B4-BE49-F238E27FC236}">
                <a16:creationId xmlns:a16="http://schemas.microsoft.com/office/drawing/2014/main" id="{DF707433-6D6A-4261-BE44-42E40B7A98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034"/>
          <a:stretch/>
        </p:blipFill>
        <p:spPr bwMode="auto">
          <a:xfrm>
            <a:off x="3294109" y="3428747"/>
            <a:ext cx="5813229" cy="2519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Familieleden van moderne panda waren véél minder kieskeurig">
            <a:extLst>
              <a:ext uri="{FF2B5EF4-FFF2-40B4-BE49-F238E27FC236}">
                <a16:creationId xmlns:a16="http://schemas.microsoft.com/office/drawing/2014/main" id="{2103B824-68FB-4B3B-B776-99DFB0171A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146" y="4010683"/>
            <a:ext cx="2265434" cy="1482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kstvak 7">
            <a:extLst>
              <a:ext uri="{FF2B5EF4-FFF2-40B4-BE49-F238E27FC236}">
                <a16:creationId xmlns:a16="http://schemas.microsoft.com/office/drawing/2014/main" id="{005FE874-2A70-4208-B51C-C5F3DFCD874F}"/>
              </a:ext>
            </a:extLst>
          </p:cNvPr>
          <p:cNvSpPr txBox="1"/>
          <p:nvPr/>
        </p:nvSpPr>
        <p:spPr>
          <a:xfrm>
            <a:off x="9290553" y="4380584"/>
            <a:ext cx="1563204" cy="381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PANDA</a:t>
            </a:r>
          </a:p>
        </p:txBody>
      </p:sp>
    </p:spTree>
    <p:extLst>
      <p:ext uri="{BB962C8B-B14F-4D97-AF65-F5344CB8AC3E}">
        <p14:creationId xmlns:p14="http://schemas.microsoft.com/office/powerpoint/2010/main" val="21387966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66A8CC33-5554-4C9D-8250-D9C424A573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Moeilijk vast te stellen</a:t>
            </a:r>
          </a:p>
          <a:p>
            <a:r>
              <a:rPr lang="nl-BE" dirty="0"/>
              <a:t>Geen maat voor onzekerheid</a:t>
            </a:r>
          </a:p>
          <a:p>
            <a:r>
              <a:rPr lang="nl-BE" dirty="0"/>
              <a:t>Motivatie om onzekerheid te kwantificeren</a:t>
            </a:r>
          </a:p>
          <a:p>
            <a:r>
              <a:rPr lang="nl-BE" dirty="0"/>
              <a:t>Oplossing?</a:t>
            </a:r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F9BA6424-B9B8-44DD-8DDB-E70B5C176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58B12480-C981-498F-9854-775EAC514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15</a:t>
            </a:fld>
            <a:endParaRPr lang="nl-NL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27CF6298-412D-4128-9D32-4083E592F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Hoe zeker is het netwerk?</a:t>
            </a:r>
          </a:p>
        </p:txBody>
      </p:sp>
      <p:pic>
        <p:nvPicPr>
          <p:cNvPr id="6" name="Picture 6" descr="Logo, company name&#10;&#10;Description automatically generated">
            <a:extLst>
              <a:ext uri="{FF2B5EF4-FFF2-40B4-BE49-F238E27FC236}">
                <a16:creationId xmlns:a16="http://schemas.microsoft.com/office/drawing/2014/main" id="{122AD4E1-5579-4C37-96B3-EC78A6CA52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0729" y="2956485"/>
            <a:ext cx="3442569" cy="2761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9573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jdelijke aanduiding voor inhoud 1">
                <a:extLst>
                  <a:ext uri="{FF2B5EF4-FFF2-40B4-BE49-F238E27FC236}">
                    <a16:creationId xmlns:a16="http://schemas.microsoft.com/office/drawing/2014/main" id="{8073E4B4-A6FF-4629-8EA7-605D9C766EC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nl-BE" dirty="0"/>
                  <a:t>Stochastisch neuraal netwerk</a:t>
                </a:r>
              </a:p>
              <a:p>
                <a:r>
                  <a:rPr lang="nl-BE" b="0" dirty="0" err="1">
                    <a:ea typeface="Cambria Math" panose="02040503050406030204" pitchFamily="18" charset="0"/>
                  </a:rPr>
                  <a:t>Bayesiaanse</a:t>
                </a:r>
                <a:r>
                  <a:rPr lang="nl-BE" b="0" dirty="0">
                    <a:ea typeface="Cambria Math" panose="02040503050406030204" pitchFamily="18" charset="0"/>
                  </a:rPr>
                  <a:t> infer</a:t>
                </a:r>
                <a:r>
                  <a:rPr lang="nl-BE" dirty="0">
                    <a:ea typeface="Cambria Math" panose="02040503050406030204" pitchFamily="18" charset="0"/>
                  </a:rPr>
                  <a:t>entie</a:t>
                </a:r>
              </a:p>
              <a:p>
                <a:pPr marL="0" indent="0">
                  <a:buNone/>
                </a:pPr>
                <a:endParaRPr lang="nl-BE" dirty="0"/>
              </a:p>
              <a:p>
                <a:pPr marL="0" indent="0">
                  <a:buNone/>
                </a:pPr>
                <a:endParaRPr lang="nl-BE" dirty="0"/>
              </a:p>
              <a:p>
                <a:pPr marL="0" indent="0">
                  <a:buNone/>
                </a:pPr>
                <a:endParaRPr lang="nl-BE" dirty="0"/>
              </a:p>
              <a:p>
                <a:pPr marL="0" indent="0">
                  <a:buNone/>
                </a:pPr>
                <a:endParaRPr lang="nl-BE" dirty="0"/>
              </a:p>
              <a:p>
                <a:pPr marL="0" indent="0">
                  <a:buNone/>
                </a:pPr>
                <a:r>
                  <a:rPr lang="nl-BE" dirty="0" err="1"/>
                  <a:t>Gradient</a:t>
                </a:r>
                <a:r>
                  <a:rPr lang="nl-BE" dirty="0"/>
                  <a:t> </a:t>
                </a:r>
                <a:r>
                  <a:rPr lang="nl-BE" dirty="0" err="1"/>
                  <a:t>descent</a:t>
                </a:r>
                <a:r>
                  <a:rPr lang="nl-BE" dirty="0"/>
                  <a:t>: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nl-BE" b="0" i="0" smtClean="0">
                        <a:latin typeface="Cambria Math" panose="02040503050406030204" pitchFamily="18" charset="0"/>
                      </a:rPr>
                      <m:t>Cost</m:t>
                    </m:r>
                    <m:d>
                      <m:dPr>
                        <m:ctrlPr>
                          <a:rPr lang="nl-B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θ</m:t>
                        </m:r>
                      </m:e>
                    </m:d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nl-BE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nl-BE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nl-B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nl-BE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nl-B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nl-BE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  <m:r>
                                  <a:rPr lang="nl-BE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nl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d>
                            <m:r>
                              <a:rPr lang="nl-B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nl-B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nl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nl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nl-BE" dirty="0"/>
              </a:p>
              <a:p>
                <a14:m>
                  <m:oMath xmlns:m="http://schemas.openxmlformats.org/officeDocument/2006/math">
                    <m:r>
                      <a:rPr lang="nl-B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 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m:rPr>
                        <m:sty m:val="p"/>
                      </m:rP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m:rPr>
                        <m:sty m:val="p"/>
                      </m:rPr>
                      <a:rPr lang="nl-BE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log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⁡(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nl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  <m:r>
                          <a:rPr lang="nl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nl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nl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nl-BE" dirty="0"/>
                  <a:t>, </a:t>
                </a:r>
                <a14:m>
                  <m:oMath xmlns:m="http://schemas.openxmlformats.org/officeDocument/2006/math">
                    <m:r>
                      <a:rPr lang="nl-B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nl-BE" dirty="0"/>
                  <a:t> = stap-grootte</a:t>
                </a:r>
              </a:p>
            </p:txBody>
          </p:sp>
        </mc:Choice>
        <mc:Fallback xmlns="">
          <p:sp>
            <p:nvSpPr>
              <p:cNvPr id="2" name="Tijdelijke aanduiding voor inhoud 1">
                <a:extLst>
                  <a:ext uri="{FF2B5EF4-FFF2-40B4-BE49-F238E27FC236}">
                    <a16:creationId xmlns:a16="http://schemas.microsoft.com/office/drawing/2014/main" id="{8073E4B4-A6FF-4629-8EA7-605D9C766E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28" t="-956" b="-2869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D92F2552-ED5F-4BF6-8533-D00E21D33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66932E6B-2714-4A0E-8629-B5DD192A9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16</a:t>
            </a:fld>
            <a:endParaRPr lang="nl-NL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9CE31204-62A7-44D2-8195-4EC0D5867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dirty="0" err="1"/>
              <a:t>Bayesian</a:t>
            </a:r>
            <a:r>
              <a:rPr lang="nl-BE" dirty="0"/>
              <a:t> </a:t>
            </a:r>
            <a:r>
              <a:rPr lang="nl-BE" dirty="0" err="1"/>
              <a:t>deep</a:t>
            </a:r>
            <a:r>
              <a:rPr lang="nl-BE" dirty="0"/>
              <a:t> </a:t>
            </a:r>
            <a:r>
              <a:rPr lang="nl-BE" dirty="0" err="1"/>
              <a:t>learning</a:t>
            </a:r>
            <a:br>
              <a:rPr lang="nl-BE" dirty="0"/>
            </a:br>
            <a:endParaRPr lang="nl-BE" dirty="0">
              <a:highlight>
                <a:srgbClr val="FFFF00"/>
              </a:highlight>
            </a:endParaRPr>
          </a:p>
        </p:txBody>
      </p:sp>
      <p:pic>
        <p:nvPicPr>
          <p:cNvPr id="1028" name="Picture 4" descr="Understanding Conjugate Priors. Bayesian Approach to Machine Learning… | by  Saptashwa Bhattacharyya | Towards Data Science">
            <a:extLst>
              <a:ext uri="{FF2B5EF4-FFF2-40B4-BE49-F238E27FC236}">
                <a16:creationId xmlns:a16="http://schemas.microsoft.com/office/drawing/2014/main" id="{B9DBB829-6800-4D42-9384-9C89812CDD2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14"/>
          <a:stretch/>
        </p:blipFill>
        <p:spPr bwMode="auto">
          <a:xfrm>
            <a:off x="574800" y="2783516"/>
            <a:ext cx="4772025" cy="1949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Bayesian Statistics Explained in Simple English For Beginners">
            <a:extLst>
              <a:ext uri="{FF2B5EF4-FFF2-40B4-BE49-F238E27FC236}">
                <a16:creationId xmlns:a16="http://schemas.microsoft.com/office/drawing/2014/main" id="{C2876631-3597-412D-90A4-D7DAF4F1F6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8787" y="1656000"/>
            <a:ext cx="4962583" cy="3071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098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84656576-B53B-48BC-BC55-8AC1F00BEF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Onzekerheid kwantificeerbaar</a:t>
            </a:r>
          </a:p>
          <a:p>
            <a:r>
              <a:rPr lang="nl-BE" dirty="0"/>
              <a:t>Verschillende applicaties</a:t>
            </a:r>
          </a:p>
          <a:p>
            <a:r>
              <a:rPr lang="nl-BE" dirty="0"/>
              <a:t>Voordelen?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/>
              <a:t>Onzekerheidskwantificatie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/>
              <a:t>Active Learning</a:t>
            </a:r>
          </a:p>
          <a:p>
            <a:endParaRPr lang="nl-BE" dirty="0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38F43EB7-4171-49D4-846A-E989B6A08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16AED1A5-3CF3-4B67-8785-21041DF84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17</a:t>
            </a:fld>
            <a:endParaRPr lang="nl-NL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1CA247FD-D876-4096-936C-30A2AFD6F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Hoe zeker is het netwerk?</a:t>
            </a:r>
          </a:p>
        </p:txBody>
      </p:sp>
      <p:pic>
        <p:nvPicPr>
          <p:cNvPr id="1026" name="Picture 2" descr="How To Use Active Learning To Iteratively Improve Your Machine Learning  Models | by ___ | Towards AI | Medium">
            <a:extLst>
              <a:ext uri="{FF2B5EF4-FFF2-40B4-BE49-F238E27FC236}">
                <a16:creationId xmlns:a16="http://schemas.microsoft.com/office/drawing/2014/main" id="{D68D3D53-10E9-4D98-87A1-2C210F28696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1" t="5162" r="2696" b="31324"/>
          <a:stretch/>
        </p:blipFill>
        <p:spPr bwMode="auto">
          <a:xfrm>
            <a:off x="5505771" y="3102015"/>
            <a:ext cx="6219384" cy="2696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60313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575998" y="1080000"/>
            <a:ext cx="10299148" cy="4024798"/>
          </a:xfrm>
        </p:spPr>
        <p:txBody>
          <a:bodyPr>
            <a:normAutofit/>
          </a:bodyPr>
          <a:lstStyle/>
          <a:p>
            <a:pPr algn="ctr"/>
            <a:r>
              <a:rPr lang="nl-NL" sz="8000" dirty="0"/>
              <a:t>Vragen?</a:t>
            </a:r>
          </a:p>
        </p:txBody>
      </p:sp>
    </p:spTree>
    <p:extLst>
      <p:ext uri="{BB962C8B-B14F-4D97-AF65-F5344CB8AC3E}">
        <p14:creationId xmlns:p14="http://schemas.microsoft.com/office/powerpoint/2010/main" val="25763866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2C6876EB-E2E6-4A77-B914-D1624EA2BB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b="0" i="0" dirty="0">
                <a:solidFill>
                  <a:srgbClr val="252525"/>
                </a:solidFill>
                <a:effectLst/>
                <a:latin typeface="Arial" panose="020B0604020202020204" pitchFamily="34" charset="0"/>
              </a:rPr>
              <a:t>C. </a:t>
            </a:r>
            <a:r>
              <a:rPr lang="en-US" sz="2000" b="0" i="0" dirty="0" err="1">
                <a:solidFill>
                  <a:srgbClr val="252525"/>
                </a:solidFill>
                <a:effectLst/>
                <a:latin typeface="Arial" panose="020B0604020202020204" pitchFamily="34" charset="0"/>
              </a:rPr>
              <a:t>Higham</a:t>
            </a:r>
            <a:r>
              <a:rPr lang="en-US" sz="2000" b="0" i="0" dirty="0">
                <a:solidFill>
                  <a:srgbClr val="252525"/>
                </a:solidFill>
                <a:effectLst/>
                <a:latin typeface="Arial" panose="020B0604020202020204" pitchFamily="34" charset="0"/>
              </a:rPr>
              <a:t> and D. </a:t>
            </a:r>
            <a:r>
              <a:rPr lang="en-US" sz="2000" b="0" i="0" dirty="0" err="1">
                <a:solidFill>
                  <a:srgbClr val="252525"/>
                </a:solidFill>
                <a:effectLst/>
                <a:latin typeface="Arial" panose="020B0604020202020204" pitchFamily="34" charset="0"/>
              </a:rPr>
              <a:t>Higham</a:t>
            </a:r>
            <a:r>
              <a:rPr lang="en-US" sz="2000" b="0" i="0" dirty="0">
                <a:solidFill>
                  <a:srgbClr val="252525"/>
                </a:solidFill>
                <a:effectLst/>
                <a:latin typeface="Arial" panose="020B0604020202020204" pitchFamily="34" charset="0"/>
              </a:rPr>
              <a:t> (2019). Deep Learning: An Introduction for Applied Mathematicians. SIAM Review Vol. 61, No. 4, pp. 860–891</a:t>
            </a:r>
          </a:p>
          <a:p>
            <a:pPr marL="0" indent="0">
              <a:buNone/>
            </a:pPr>
            <a:r>
              <a:rPr lang="nl-BE" sz="2000" dirty="0">
                <a:hlinkClick r:id="rId2"/>
              </a:rPr>
              <a:t>https://epubs.siam.org/doi/pdf/10.1137/18M1165748</a:t>
            </a:r>
            <a:endParaRPr lang="nl-BE" sz="2000" dirty="0"/>
          </a:p>
          <a:p>
            <a:pPr marL="0" indent="0">
              <a:buNone/>
            </a:pPr>
            <a:endParaRPr lang="nl-BE" sz="2000" dirty="0"/>
          </a:p>
          <a:p>
            <a:r>
              <a:rPr lang="nl-BE" sz="2000" dirty="0">
                <a:solidFill>
                  <a:schemeClr val="bg2">
                    <a:lumMod val="10000"/>
                  </a:schemeClr>
                </a:solidFill>
              </a:rPr>
              <a:t>L. </a:t>
            </a:r>
            <a:r>
              <a:rPr lang="nl-BE" sz="2000" dirty="0" err="1">
                <a:solidFill>
                  <a:schemeClr val="bg2">
                    <a:lumMod val="10000"/>
                  </a:schemeClr>
                </a:solidFill>
              </a:rPr>
              <a:t>Valentin</a:t>
            </a:r>
            <a:r>
              <a:rPr lang="nl-BE" sz="20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nl-BE" sz="2000" dirty="0" err="1">
                <a:solidFill>
                  <a:schemeClr val="bg2">
                    <a:lumMod val="10000"/>
                  </a:schemeClr>
                </a:solidFill>
              </a:rPr>
              <a:t>Jopsin</a:t>
            </a:r>
            <a:r>
              <a:rPr lang="nl-BE" sz="2000" dirty="0">
                <a:solidFill>
                  <a:schemeClr val="bg2">
                    <a:lumMod val="10000"/>
                  </a:schemeClr>
                </a:solidFill>
              </a:rPr>
              <a:t>, W. </a:t>
            </a:r>
            <a:r>
              <a:rPr lang="nl-BE" sz="2000" dirty="0" err="1">
                <a:solidFill>
                  <a:schemeClr val="bg2">
                    <a:lumMod val="10000"/>
                  </a:schemeClr>
                </a:solidFill>
              </a:rPr>
              <a:t>Buntine</a:t>
            </a:r>
            <a:r>
              <a:rPr lang="nl-BE" sz="2000" dirty="0">
                <a:solidFill>
                  <a:schemeClr val="bg2">
                    <a:lumMod val="10000"/>
                  </a:schemeClr>
                </a:solidFill>
              </a:rPr>
              <a:t>, F. </a:t>
            </a:r>
            <a:r>
              <a:rPr lang="nl-BE" sz="2000" dirty="0" err="1">
                <a:solidFill>
                  <a:schemeClr val="bg2">
                    <a:lumMod val="10000"/>
                  </a:schemeClr>
                </a:solidFill>
              </a:rPr>
              <a:t>Boussaid</a:t>
            </a:r>
            <a:r>
              <a:rPr lang="nl-BE" sz="2000" dirty="0">
                <a:solidFill>
                  <a:schemeClr val="bg2">
                    <a:lumMod val="10000"/>
                  </a:schemeClr>
                </a:solidFill>
              </a:rPr>
              <a:t>, H. </a:t>
            </a:r>
            <a:r>
              <a:rPr lang="nl-BE" sz="2000" dirty="0" err="1">
                <a:solidFill>
                  <a:schemeClr val="bg2">
                    <a:lumMod val="10000"/>
                  </a:schemeClr>
                </a:solidFill>
              </a:rPr>
              <a:t>Laga</a:t>
            </a:r>
            <a:r>
              <a:rPr lang="nl-BE" sz="2000" dirty="0">
                <a:solidFill>
                  <a:schemeClr val="bg2">
                    <a:lumMod val="10000"/>
                  </a:schemeClr>
                </a:solidFill>
              </a:rPr>
              <a:t>, M. </a:t>
            </a:r>
            <a:r>
              <a:rPr lang="nl-BE" sz="2000" dirty="0" err="1">
                <a:solidFill>
                  <a:schemeClr val="bg2">
                    <a:lumMod val="10000"/>
                  </a:schemeClr>
                </a:solidFill>
              </a:rPr>
              <a:t>Bennamoun</a:t>
            </a:r>
            <a:r>
              <a:rPr lang="nl-BE" sz="2000" dirty="0">
                <a:solidFill>
                  <a:schemeClr val="bg2">
                    <a:lumMod val="10000"/>
                  </a:schemeClr>
                </a:solidFill>
              </a:rPr>
              <a:t> (2020), 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</a:rPr>
              <a:t>Hands-on Bayesian Neural Networks - a Tutorial for Deep Learning Users</a:t>
            </a:r>
            <a:endParaRPr lang="nl-BE" sz="2000" dirty="0">
              <a:solidFill>
                <a:schemeClr val="bg2">
                  <a:lumMod val="10000"/>
                </a:schemeClr>
              </a:solidFill>
            </a:endParaRPr>
          </a:p>
          <a:p>
            <a:pPr marL="0" indent="0">
              <a:buNone/>
            </a:pPr>
            <a:r>
              <a:rPr lang="nl-BE" sz="2000" dirty="0"/>
              <a:t> https://arxiv.org/pdf/2007.06823.pdf</a:t>
            </a:r>
          </a:p>
          <a:p>
            <a:endParaRPr lang="nl-BE" sz="2000" dirty="0"/>
          </a:p>
          <a:p>
            <a:r>
              <a:rPr lang="en-US" sz="2000" dirty="0">
                <a:solidFill>
                  <a:schemeClr val="bg2">
                    <a:lumMod val="10000"/>
                  </a:schemeClr>
                </a:solidFill>
              </a:rPr>
              <a:t>M. Hardt, B. </a:t>
            </a:r>
            <a:r>
              <a:rPr lang="en-US" sz="2000" dirty="0" err="1">
                <a:solidFill>
                  <a:schemeClr val="bg2">
                    <a:lumMod val="10000"/>
                  </a:schemeClr>
                </a:solidFill>
              </a:rPr>
              <a:t>Recht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</a:rPr>
              <a:t>, and Y. Singer, Train faster, generalize better: Stability of stochastic gradient descent, in Proceedings of the 33rd International Conference on Machine Learning, 2016, pp. 1225-1234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000" dirty="0">
                <a:solidFill>
                  <a:srgbClr val="333333"/>
                </a:solidFill>
                <a:effectLst/>
                <a:latin typeface="+mj-lt"/>
                <a:hlinkClick r:id="rId3"/>
              </a:rPr>
              <a:t>http://proceedings.mlr.press/v48/hardt16.pdf</a:t>
            </a:r>
            <a:endParaRPr lang="en-US" sz="2000" dirty="0">
              <a:solidFill>
                <a:srgbClr val="333333"/>
              </a:solidFill>
              <a:latin typeface="+mj-lt"/>
            </a:endParaRP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effectLst/>
              <a:latin typeface="+mj-lt"/>
            </a:endParaRPr>
          </a:p>
          <a:p>
            <a:endParaRPr lang="nl-BE" sz="2000" dirty="0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F04AA1BA-CCFE-4C5A-9A04-C76A7F373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C486396D-403B-4F6B-9286-7BF893D4D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19</a:t>
            </a:fld>
            <a:endParaRPr lang="nl-NL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91ABC8BA-CEA1-4E23-B8C0-1B622F1BA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Referenties</a:t>
            </a:r>
          </a:p>
        </p:txBody>
      </p:sp>
    </p:spTree>
    <p:extLst>
      <p:ext uri="{BB962C8B-B14F-4D97-AF65-F5344CB8AC3E}">
        <p14:creationId xmlns:p14="http://schemas.microsoft.com/office/powerpoint/2010/main" val="1949206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>
            <a:extLst>
              <a:ext uri="{FF2B5EF4-FFF2-40B4-BE49-F238E27FC236}">
                <a16:creationId xmlns:a16="http://schemas.microsoft.com/office/drawing/2014/main" id="{43E3B84F-CFEE-4A29-8AD4-22962E4884B9}"/>
              </a:ext>
            </a:extLst>
          </p:cNvPr>
          <p:cNvSpPr/>
          <p:nvPr/>
        </p:nvSpPr>
        <p:spPr>
          <a:xfrm>
            <a:off x="10205996" y="3537903"/>
            <a:ext cx="1086004" cy="51890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91175586-5ABA-4680-8C31-FCE47E8FDB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425181"/>
            <a:ext cx="11041200" cy="4464000"/>
          </a:xfrm>
        </p:spPr>
        <p:txBody>
          <a:bodyPr/>
          <a:lstStyle/>
          <a:p>
            <a:pPr marL="0" indent="0">
              <a:buNone/>
            </a:pPr>
            <a:endParaRPr lang="nl-BE" dirty="0"/>
          </a:p>
          <a:p>
            <a:endParaRPr lang="nl-BE" dirty="0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BC6E528B-C4FA-47D6-8D5A-07773E22F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BE4D37E7-1A85-45E2-8E4C-8AD689607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2</a:t>
            </a:fld>
            <a:endParaRPr lang="nl-NL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183718B7-CBC2-4BAA-9AFD-2E9181ED6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Deep</a:t>
            </a:r>
            <a:r>
              <a:rPr lang="nl-BE" dirty="0"/>
              <a:t> </a:t>
            </a:r>
            <a:r>
              <a:rPr lang="nl-BE" dirty="0" err="1"/>
              <a:t>learning</a:t>
            </a:r>
            <a:r>
              <a:rPr lang="nl-BE" dirty="0"/>
              <a:t>?</a:t>
            </a:r>
          </a:p>
        </p:txBody>
      </p:sp>
      <p:pic>
        <p:nvPicPr>
          <p:cNvPr id="1026" name="Picture 2" descr="Artificial Intelligence vs. Machine Learning vs. Deep Learning: What's the  Difference? - CamRojud">
            <a:extLst>
              <a:ext uri="{FF2B5EF4-FFF2-40B4-BE49-F238E27FC236}">
                <a16:creationId xmlns:a16="http://schemas.microsoft.com/office/drawing/2014/main" id="{B610DBF5-F96F-4B5B-8C46-DD35F8A974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05" t="3719" r="14701" b="2978"/>
          <a:stretch/>
        </p:blipFill>
        <p:spPr bwMode="auto">
          <a:xfrm>
            <a:off x="900000" y="1549153"/>
            <a:ext cx="3932808" cy="3883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Neural Network Models in R | Machine learning tutorial, Machine learning  book, Deep learning">
            <a:extLst>
              <a:ext uri="{FF2B5EF4-FFF2-40B4-BE49-F238E27FC236}">
                <a16:creationId xmlns:a16="http://schemas.microsoft.com/office/drawing/2014/main" id="{C034812B-2137-4DE5-9B77-1EBB902285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211"/>
          <a:stretch/>
        </p:blipFill>
        <p:spPr bwMode="auto">
          <a:xfrm>
            <a:off x="6636916" y="783036"/>
            <a:ext cx="4278644" cy="1934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Familieleden van moderne panda waren véél minder kieskeurig">
            <a:extLst>
              <a:ext uri="{FF2B5EF4-FFF2-40B4-BE49-F238E27FC236}">
                <a16:creationId xmlns:a16="http://schemas.microsoft.com/office/drawing/2014/main" id="{ABDD082C-E528-4F49-B26F-9CBED9B64A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7872" y="3019039"/>
            <a:ext cx="2265434" cy="1482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Rechte verbindingslijn met pijl 6">
            <a:extLst>
              <a:ext uri="{FF2B5EF4-FFF2-40B4-BE49-F238E27FC236}">
                <a16:creationId xmlns:a16="http://schemas.microsoft.com/office/drawing/2014/main" id="{89F76AAE-E685-4A03-83E4-757E5EE25A99}"/>
              </a:ext>
            </a:extLst>
          </p:cNvPr>
          <p:cNvCxnSpPr/>
          <p:nvPr/>
        </p:nvCxnSpPr>
        <p:spPr>
          <a:xfrm>
            <a:off x="8271507" y="3760172"/>
            <a:ext cx="178272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kstvak 7">
            <a:extLst>
              <a:ext uri="{FF2B5EF4-FFF2-40B4-BE49-F238E27FC236}">
                <a16:creationId xmlns:a16="http://schemas.microsoft.com/office/drawing/2014/main" id="{7920FD2F-082D-4A3A-939A-DE29E398A6C0}"/>
              </a:ext>
            </a:extLst>
          </p:cNvPr>
          <p:cNvSpPr txBox="1"/>
          <p:nvPr/>
        </p:nvSpPr>
        <p:spPr>
          <a:xfrm>
            <a:off x="10282197" y="3608146"/>
            <a:ext cx="1563204" cy="381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PANDA</a:t>
            </a:r>
          </a:p>
        </p:txBody>
      </p:sp>
      <p:pic>
        <p:nvPicPr>
          <p:cNvPr id="1034" name="Picture 10" descr="Talking head image | Free SVG">
            <a:extLst>
              <a:ext uri="{FF2B5EF4-FFF2-40B4-BE49-F238E27FC236}">
                <a16:creationId xmlns:a16="http://schemas.microsoft.com/office/drawing/2014/main" id="{10F23F7D-C2F1-4929-9A6D-AC380DE0DF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5366" y="4582297"/>
            <a:ext cx="1572660" cy="146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Rechte verbindingslijn met pijl 10">
            <a:extLst>
              <a:ext uri="{FF2B5EF4-FFF2-40B4-BE49-F238E27FC236}">
                <a16:creationId xmlns:a16="http://schemas.microsoft.com/office/drawing/2014/main" id="{923D58C8-2C94-4593-83AA-BFE7B5756E91}"/>
              </a:ext>
            </a:extLst>
          </p:cNvPr>
          <p:cNvCxnSpPr>
            <a:cxnSpLocks/>
          </p:cNvCxnSpPr>
          <p:nvPr/>
        </p:nvCxnSpPr>
        <p:spPr>
          <a:xfrm flipV="1">
            <a:off x="8271507" y="5253816"/>
            <a:ext cx="1502808" cy="230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kstvak 13">
            <a:extLst>
              <a:ext uri="{FF2B5EF4-FFF2-40B4-BE49-F238E27FC236}">
                <a16:creationId xmlns:a16="http://schemas.microsoft.com/office/drawing/2014/main" id="{B90D92B8-84AD-4D8C-81F2-CDBA623CC584}"/>
              </a:ext>
            </a:extLst>
          </p:cNvPr>
          <p:cNvSpPr txBox="1"/>
          <p:nvPr/>
        </p:nvSpPr>
        <p:spPr>
          <a:xfrm>
            <a:off x="9861647" y="5069150"/>
            <a:ext cx="2308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“Spraakherkenning!”</a:t>
            </a:r>
          </a:p>
        </p:txBody>
      </p:sp>
    </p:spTree>
    <p:extLst>
      <p:ext uri="{BB962C8B-B14F-4D97-AF65-F5344CB8AC3E}">
        <p14:creationId xmlns:p14="http://schemas.microsoft.com/office/powerpoint/2010/main" val="1344191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Tijdelijke aanduiding voor inhoud 32" descr="Afbeelding met tekst&#10;&#10;Automatisch gegenereerde beschrijving">
            <a:extLst>
              <a:ext uri="{FF2B5EF4-FFF2-40B4-BE49-F238E27FC236}">
                <a16:creationId xmlns:a16="http://schemas.microsoft.com/office/drawing/2014/main" id="{9DA26DE0-A6D1-41CA-A0D5-CC7135E606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15758" y="1987053"/>
            <a:ext cx="1120366" cy="2082096"/>
          </a:xfrm>
        </p:spPr>
      </p:pic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B47213CA-60EA-4149-92FE-B16A7D200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DE6CFA72-5E98-4CB8-8078-E7220082F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3</a:t>
            </a:fld>
            <a:endParaRPr lang="nl-NL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2E8ACD88-7AB1-4314-A607-6C235CEBE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Neurale netwerken </a:t>
            </a:r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8E0B4362-AC2C-4D71-BD67-B95C15CBD1F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346" b="14114"/>
          <a:stretch/>
        </p:blipFill>
        <p:spPr>
          <a:xfrm>
            <a:off x="9143513" y="5278770"/>
            <a:ext cx="1888194" cy="556182"/>
          </a:xfrm>
          <a:prstGeom prst="rect">
            <a:avLst/>
          </a:prstGeom>
        </p:spPr>
      </p:pic>
      <p:pic>
        <p:nvPicPr>
          <p:cNvPr id="11" name="Picture 4" descr="Neural Network Models in R | Machine learning tutorial, Machine learning  book, Deep learning">
            <a:extLst>
              <a:ext uri="{FF2B5EF4-FFF2-40B4-BE49-F238E27FC236}">
                <a16:creationId xmlns:a16="http://schemas.microsoft.com/office/drawing/2014/main" id="{7EB3050D-4A75-46BD-9D41-12C92856B18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67"/>
          <a:stretch/>
        </p:blipFill>
        <p:spPr bwMode="auto">
          <a:xfrm>
            <a:off x="4474032" y="1562700"/>
            <a:ext cx="6504889" cy="2907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hthoek 5">
            <a:extLst>
              <a:ext uri="{FF2B5EF4-FFF2-40B4-BE49-F238E27FC236}">
                <a16:creationId xmlns:a16="http://schemas.microsoft.com/office/drawing/2014/main" id="{A190F765-DDD6-4736-A8B9-1FB8F406BEBF}"/>
              </a:ext>
            </a:extLst>
          </p:cNvPr>
          <p:cNvSpPr/>
          <p:nvPr/>
        </p:nvSpPr>
        <p:spPr>
          <a:xfrm>
            <a:off x="6167250" y="1582111"/>
            <a:ext cx="680936" cy="2907414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2400"/>
          </a:p>
        </p:txBody>
      </p:sp>
      <p:cxnSp>
        <p:nvCxnSpPr>
          <p:cNvPr id="12" name="Rechte verbindingslijn met pijl 11">
            <a:extLst>
              <a:ext uri="{FF2B5EF4-FFF2-40B4-BE49-F238E27FC236}">
                <a16:creationId xmlns:a16="http://schemas.microsoft.com/office/drawing/2014/main" id="{7287E510-5BEE-4AB1-B4CE-04A1B3A8F8E3}"/>
              </a:ext>
            </a:extLst>
          </p:cNvPr>
          <p:cNvCxnSpPr>
            <a:cxnSpLocks/>
          </p:cNvCxnSpPr>
          <p:nvPr/>
        </p:nvCxnSpPr>
        <p:spPr>
          <a:xfrm flipH="1">
            <a:off x="7902596" y="1101175"/>
            <a:ext cx="2084312" cy="60360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Rechte verbindingslijn met pijl 13">
            <a:extLst>
              <a:ext uri="{FF2B5EF4-FFF2-40B4-BE49-F238E27FC236}">
                <a16:creationId xmlns:a16="http://schemas.microsoft.com/office/drawing/2014/main" id="{B3364C3B-1452-4FE9-A748-71A4DC084C85}"/>
              </a:ext>
            </a:extLst>
          </p:cNvPr>
          <p:cNvCxnSpPr>
            <a:cxnSpLocks/>
          </p:cNvCxnSpPr>
          <p:nvPr/>
        </p:nvCxnSpPr>
        <p:spPr>
          <a:xfrm flipH="1">
            <a:off x="9176918" y="1101175"/>
            <a:ext cx="953312" cy="57944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Rechte verbindingslijn met pijl 16">
            <a:extLst>
              <a:ext uri="{FF2B5EF4-FFF2-40B4-BE49-F238E27FC236}">
                <a16:creationId xmlns:a16="http://schemas.microsoft.com/office/drawing/2014/main" id="{C2D19090-FB02-408D-BC02-B08D0AD5FE66}"/>
              </a:ext>
            </a:extLst>
          </p:cNvPr>
          <p:cNvCxnSpPr>
            <a:cxnSpLocks/>
          </p:cNvCxnSpPr>
          <p:nvPr/>
        </p:nvCxnSpPr>
        <p:spPr>
          <a:xfrm flipH="1">
            <a:off x="10219228" y="1082206"/>
            <a:ext cx="171361" cy="154881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Tekstvak 19">
            <a:extLst>
              <a:ext uri="{FF2B5EF4-FFF2-40B4-BE49-F238E27FC236}">
                <a16:creationId xmlns:a16="http://schemas.microsoft.com/office/drawing/2014/main" id="{55E45472-6925-4B32-A958-1402C0ECACCE}"/>
              </a:ext>
            </a:extLst>
          </p:cNvPr>
          <p:cNvSpPr txBox="1"/>
          <p:nvPr/>
        </p:nvSpPr>
        <p:spPr>
          <a:xfrm>
            <a:off x="9768369" y="698841"/>
            <a:ext cx="14513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400" u="sng" dirty="0">
                <a:solidFill>
                  <a:srgbClr val="FF0000"/>
                </a:solidFill>
              </a:rPr>
              <a:t>Neurons</a:t>
            </a:r>
            <a:endParaRPr lang="nl-BE" u="sng" dirty="0">
              <a:solidFill>
                <a:srgbClr val="FF0000"/>
              </a:solidFill>
            </a:endParaRPr>
          </a:p>
        </p:txBody>
      </p:sp>
      <p:cxnSp>
        <p:nvCxnSpPr>
          <p:cNvPr id="24" name="Rechte verbindingslijn 23">
            <a:extLst>
              <a:ext uri="{FF2B5EF4-FFF2-40B4-BE49-F238E27FC236}">
                <a16:creationId xmlns:a16="http://schemas.microsoft.com/office/drawing/2014/main" id="{8146E737-521E-4907-8BAE-B816EB367D6E}"/>
              </a:ext>
            </a:extLst>
          </p:cNvPr>
          <p:cNvCxnSpPr>
            <a:cxnSpLocks/>
          </p:cNvCxnSpPr>
          <p:nvPr/>
        </p:nvCxnSpPr>
        <p:spPr>
          <a:xfrm flipV="1">
            <a:off x="9857368" y="1101176"/>
            <a:ext cx="1155700" cy="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Rechte verbindingslijn met pijl 38">
            <a:extLst>
              <a:ext uri="{FF2B5EF4-FFF2-40B4-BE49-F238E27FC236}">
                <a16:creationId xmlns:a16="http://schemas.microsoft.com/office/drawing/2014/main" id="{B1DC8DAE-CF09-4B21-98C5-89112F28F18C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6507718" y="4489525"/>
            <a:ext cx="1" cy="27460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9" name="Tekstvak 48">
            <a:extLst>
              <a:ext uri="{FF2B5EF4-FFF2-40B4-BE49-F238E27FC236}">
                <a16:creationId xmlns:a16="http://schemas.microsoft.com/office/drawing/2014/main" id="{38C6F29A-6F53-4801-80E9-503D1EBECCA9}"/>
              </a:ext>
            </a:extLst>
          </p:cNvPr>
          <p:cNvSpPr txBox="1"/>
          <p:nvPr/>
        </p:nvSpPr>
        <p:spPr>
          <a:xfrm>
            <a:off x="3046042" y="1391417"/>
            <a:ext cx="17977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400" u="sng" dirty="0">
                <a:solidFill>
                  <a:srgbClr val="FF0000"/>
                </a:solidFill>
              </a:rPr>
              <a:t>Input vector</a:t>
            </a:r>
            <a:endParaRPr lang="nl-BE" u="sng" dirty="0">
              <a:solidFill>
                <a:srgbClr val="FF0000"/>
              </a:solidFill>
            </a:endParaRPr>
          </a:p>
        </p:txBody>
      </p:sp>
      <p:cxnSp>
        <p:nvCxnSpPr>
          <p:cNvPr id="50" name="Rechte verbindingslijn 49">
            <a:extLst>
              <a:ext uri="{FF2B5EF4-FFF2-40B4-BE49-F238E27FC236}">
                <a16:creationId xmlns:a16="http://schemas.microsoft.com/office/drawing/2014/main" id="{27B85553-0DA4-4263-99DA-84D75DE5F19B}"/>
              </a:ext>
            </a:extLst>
          </p:cNvPr>
          <p:cNvCxnSpPr>
            <a:cxnSpLocks/>
          </p:cNvCxnSpPr>
          <p:nvPr/>
        </p:nvCxnSpPr>
        <p:spPr>
          <a:xfrm flipV="1">
            <a:off x="3135980" y="1774087"/>
            <a:ext cx="1608329" cy="948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kstvak 55">
            <a:extLst>
              <a:ext uri="{FF2B5EF4-FFF2-40B4-BE49-F238E27FC236}">
                <a16:creationId xmlns:a16="http://schemas.microsoft.com/office/drawing/2014/main" id="{7A5CF09C-AA3F-4E07-B14D-39BB5AC07142}"/>
              </a:ext>
            </a:extLst>
          </p:cNvPr>
          <p:cNvSpPr txBox="1"/>
          <p:nvPr/>
        </p:nvSpPr>
        <p:spPr>
          <a:xfrm>
            <a:off x="2300394" y="4683045"/>
            <a:ext cx="87126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400" dirty="0">
                <a:solidFill>
                  <a:srgbClr val="FF0000"/>
                </a:solidFill>
              </a:rPr>
              <a:t>Lineaire Transformatie gevolgd door niet-lineaire transformatie</a:t>
            </a:r>
            <a:endParaRPr lang="nl-BE" dirty="0">
              <a:solidFill>
                <a:srgbClr val="FF0000"/>
              </a:solidFill>
            </a:endParaRPr>
          </a:p>
        </p:txBody>
      </p:sp>
      <p:cxnSp>
        <p:nvCxnSpPr>
          <p:cNvPr id="58" name="Rechte verbindingslijn 57">
            <a:extLst>
              <a:ext uri="{FF2B5EF4-FFF2-40B4-BE49-F238E27FC236}">
                <a16:creationId xmlns:a16="http://schemas.microsoft.com/office/drawing/2014/main" id="{30C43FD7-1CB3-4CD3-927B-CCC87B73591F}"/>
              </a:ext>
            </a:extLst>
          </p:cNvPr>
          <p:cNvCxnSpPr>
            <a:cxnSpLocks/>
          </p:cNvCxnSpPr>
          <p:nvPr/>
        </p:nvCxnSpPr>
        <p:spPr>
          <a:xfrm flipV="1">
            <a:off x="7332012" y="5062736"/>
            <a:ext cx="3488212" cy="948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kstvak 62">
            <a:extLst>
              <a:ext uri="{FF2B5EF4-FFF2-40B4-BE49-F238E27FC236}">
                <a16:creationId xmlns:a16="http://schemas.microsoft.com/office/drawing/2014/main" id="{029DAFA0-F67B-4CFD-871C-E444E30D377C}"/>
              </a:ext>
            </a:extLst>
          </p:cNvPr>
          <p:cNvSpPr txBox="1"/>
          <p:nvPr/>
        </p:nvSpPr>
        <p:spPr>
          <a:xfrm>
            <a:off x="6807546" y="5336184"/>
            <a:ext cx="24544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400" dirty="0" err="1">
                <a:solidFill>
                  <a:schemeClr val="accent2">
                    <a:lumMod val="50000"/>
                  </a:schemeClr>
                </a:solidFill>
              </a:rPr>
              <a:t>Sigmoid</a:t>
            </a:r>
            <a:r>
              <a:rPr lang="nl-BE" sz="2400" dirty="0">
                <a:solidFill>
                  <a:schemeClr val="accent2">
                    <a:lumMod val="50000"/>
                  </a:schemeClr>
                </a:solidFill>
              </a:rPr>
              <a:t> functie:</a:t>
            </a:r>
            <a:endParaRPr lang="nl-BE" dirty="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64" name="Rechte verbindingslijn met pijl 63">
            <a:extLst>
              <a:ext uri="{FF2B5EF4-FFF2-40B4-BE49-F238E27FC236}">
                <a16:creationId xmlns:a16="http://schemas.microsoft.com/office/drawing/2014/main" id="{2A045092-3A31-4B0B-8C62-42F342E6998F}"/>
              </a:ext>
            </a:extLst>
          </p:cNvPr>
          <p:cNvCxnSpPr>
            <a:cxnSpLocks/>
          </p:cNvCxnSpPr>
          <p:nvPr/>
        </p:nvCxnSpPr>
        <p:spPr>
          <a:xfrm>
            <a:off x="9076117" y="5082802"/>
            <a:ext cx="0" cy="27151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7" name="Rechte verbindingslijn 66">
            <a:extLst>
              <a:ext uri="{FF2B5EF4-FFF2-40B4-BE49-F238E27FC236}">
                <a16:creationId xmlns:a16="http://schemas.microsoft.com/office/drawing/2014/main" id="{F5FE606F-D152-4BC6-9A30-CC26F31109F3}"/>
              </a:ext>
            </a:extLst>
          </p:cNvPr>
          <p:cNvCxnSpPr>
            <a:cxnSpLocks/>
          </p:cNvCxnSpPr>
          <p:nvPr/>
        </p:nvCxnSpPr>
        <p:spPr>
          <a:xfrm flipV="1">
            <a:off x="2368626" y="5062736"/>
            <a:ext cx="3076403" cy="948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Rechte verbindingslijn met pijl 69">
            <a:extLst>
              <a:ext uri="{FF2B5EF4-FFF2-40B4-BE49-F238E27FC236}">
                <a16:creationId xmlns:a16="http://schemas.microsoft.com/office/drawing/2014/main" id="{63997451-C9E3-4A79-9C73-0AFB5E61BA66}"/>
              </a:ext>
            </a:extLst>
          </p:cNvPr>
          <p:cNvCxnSpPr>
            <a:cxnSpLocks/>
          </p:cNvCxnSpPr>
          <p:nvPr/>
        </p:nvCxnSpPr>
        <p:spPr>
          <a:xfrm>
            <a:off x="3772597" y="5062736"/>
            <a:ext cx="0" cy="27151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2" name="Tekstvak 71">
            <a:extLst>
              <a:ext uri="{FF2B5EF4-FFF2-40B4-BE49-F238E27FC236}">
                <a16:creationId xmlns:a16="http://schemas.microsoft.com/office/drawing/2014/main" id="{D7FEA350-97B3-4068-8C69-08E50405A7F8}"/>
              </a:ext>
            </a:extLst>
          </p:cNvPr>
          <p:cNvSpPr txBox="1"/>
          <p:nvPr/>
        </p:nvSpPr>
        <p:spPr>
          <a:xfrm>
            <a:off x="2042658" y="5295300"/>
            <a:ext cx="46140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buFont typeface="+mj-lt"/>
              <a:buAutoNum type="arabicPeriod"/>
            </a:pPr>
            <a:r>
              <a:rPr lang="nl-BE" sz="2400" dirty="0">
                <a:solidFill>
                  <a:schemeClr val="accent2">
                    <a:lumMod val="50000"/>
                  </a:schemeClr>
                </a:solidFill>
              </a:rPr>
              <a:t>Gewichtsmatrix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sz="2400" dirty="0">
                <a:solidFill>
                  <a:schemeClr val="accent2">
                    <a:lumMod val="50000"/>
                  </a:schemeClr>
                </a:solidFill>
              </a:rPr>
              <a:t>Bias vector</a:t>
            </a:r>
          </a:p>
        </p:txBody>
      </p:sp>
      <p:cxnSp>
        <p:nvCxnSpPr>
          <p:cNvPr id="77" name="Rechte verbindingslijn met pijl 76">
            <a:extLst>
              <a:ext uri="{FF2B5EF4-FFF2-40B4-BE49-F238E27FC236}">
                <a16:creationId xmlns:a16="http://schemas.microsoft.com/office/drawing/2014/main" id="{84849715-F4A4-428B-9266-2D342B994252}"/>
              </a:ext>
            </a:extLst>
          </p:cNvPr>
          <p:cNvCxnSpPr>
            <a:cxnSpLocks/>
          </p:cNvCxnSpPr>
          <p:nvPr/>
        </p:nvCxnSpPr>
        <p:spPr>
          <a:xfrm>
            <a:off x="3985957" y="1773985"/>
            <a:ext cx="0" cy="27151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79" name="Picture 6" descr="Familieleden van moderne panda waren véél minder kieskeurig">
            <a:extLst>
              <a:ext uri="{FF2B5EF4-FFF2-40B4-BE49-F238E27FC236}">
                <a16:creationId xmlns:a16="http://schemas.microsoft.com/office/drawing/2014/main" id="{FAE1ED73-4968-4954-A214-2CDD5BA141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800" y="2462623"/>
            <a:ext cx="2038217" cy="1333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0" name="Rechte verbindingslijn met pijl 79">
            <a:extLst>
              <a:ext uri="{FF2B5EF4-FFF2-40B4-BE49-F238E27FC236}">
                <a16:creationId xmlns:a16="http://schemas.microsoft.com/office/drawing/2014/main" id="{2323B61D-83AA-4357-8C5F-52AC7EDBF312}"/>
              </a:ext>
            </a:extLst>
          </p:cNvPr>
          <p:cNvCxnSpPr>
            <a:cxnSpLocks/>
            <a:endCxn id="33" idx="1"/>
          </p:cNvCxnSpPr>
          <p:nvPr/>
        </p:nvCxnSpPr>
        <p:spPr>
          <a:xfrm flipV="1">
            <a:off x="2702015" y="3028101"/>
            <a:ext cx="713743" cy="7717"/>
          </a:xfrm>
          <a:prstGeom prst="straightConnector1">
            <a:avLst/>
          </a:prstGeom>
          <a:ln w="381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7009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CC9FB4-3EFE-43EE-81C9-3E64DB3B5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6B5CDE-F600-4A6A-A3BC-05806696D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4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CC819A1-CA0A-4472-9A13-4160F3E74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2856" y="207036"/>
            <a:ext cx="6174343" cy="115200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764493C5-CA00-4BE3-8A52-A57220C835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571" y="883250"/>
            <a:ext cx="11041200" cy="5686400"/>
          </a:xfrm>
        </p:spPr>
        <p:txBody>
          <a:bodyPr/>
          <a:lstStyle/>
          <a:p>
            <a:r>
              <a:rPr lang="en-GB" dirty="0"/>
              <a:t>Input vector: x</a:t>
            </a:r>
          </a:p>
          <a:p>
            <a:r>
              <a:rPr lang="en-GB" dirty="0" err="1"/>
              <a:t>Gewichtsmatrix</a:t>
            </a:r>
            <a:r>
              <a:rPr lang="en-GB" dirty="0"/>
              <a:t>: W</a:t>
            </a:r>
          </a:p>
          <a:p>
            <a:r>
              <a:rPr lang="en-GB" dirty="0"/>
              <a:t>Bias vector: b</a:t>
            </a:r>
          </a:p>
          <a:p>
            <a:r>
              <a:rPr lang="en-GB" dirty="0" err="1"/>
              <a:t>Niet-lineaire</a:t>
            </a:r>
            <a:r>
              <a:rPr lang="en-GB" dirty="0"/>
              <a:t> transf. : f(x)</a:t>
            </a:r>
          </a:p>
          <a:p>
            <a:r>
              <a:rPr lang="en-GB" dirty="0"/>
              <a:t>Output </a:t>
            </a:r>
            <a:r>
              <a:rPr lang="en-GB" dirty="0" err="1"/>
              <a:t>netwerk</a:t>
            </a:r>
            <a:r>
              <a:rPr lang="en-GB" dirty="0"/>
              <a:t>: F(x)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D5C0B33C-7973-4C3E-954A-312E818BE4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803" t="3754" r="7066"/>
          <a:stretch/>
        </p:blipFill>
        <p:spPr>
          <a:xfrm>
            <a:off x="4281714" y="-1"/>
            <a:ext cx="7910286" cy="5962211"/>
          </a:xfrm>
          <a:prstGeom prst="rect">
            <a:avLst/>
          </a:prstGeom>
        </p:spPr>
      </p:pic>
      <p:pic>
        <p:nvPicPr>
          <p:cNvPr id="25" name="Picture 24" descr="Diagram&#10;&#10;Description automatically generated">
            <a:extLst>
              <a:ext uri="{FF2B5EF4-FFF2-40B4-BE49-F238E27FC236}">
                <a16:creationId xmlns:a16="http://schemas.microsoft.com/office/drawing/2014/main" id="{E1E17FDB-4C05-4256-BEBD-98192EE1F9C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498"/>
          <a:stretch/>
        </p:blipFill>
        <p:spPr>
          <a:xfrm>
            <a:off x="0" y="0"/>
            <a:ext cx="12192000" cy="6181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911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jdelijke aanduiding voor inhoud 1">
                <a:extLst>
                  <a:ext uri="{FF2B5EF4-FFF2-40B4-BE49-F238E27FC236}">
                    <a16:creationId xmlns:a16="http://schemas.microsoft.com/office/drawing/2014/main" id="{791F80F6-7C99-40AA-9E6A-1079D32855E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nl-BE" dirty="0"/>
                  <a:t>Gekende trainingsoutput</a:t>
                </a:r>
              </a:p>
              <a:p>
                <a:r>
                  <a:rPr lang="nl-BE" dirty="0"/>
                  <a:t>Output van netwerk</a:t>
                </a:r>
              </a:p>
              <a:p>
                <a:r>
                  <a:rPr lang="nl-BE" dirty="0"/>
                  <a:t>Verschil geeft kostfunctie</a:t>
                </a:r>
              </a:p>
              <a:p>
                <a:r>
                  <a:rPr lang="nl-BE" dirty="0"/>
                  <a:t>Afhankelijk van gewichten en </a:t>
                </a:r>
                <a:r>
                  <a:rPr lang="nl-BE" dirty="0" err="1"/>
                  <a:t>biases</a:t>
                </a:r>
                <a:endParaRPr lang="nl-BE" dirty="0"/>
              </a:p>
              <a:p>
                <a:r>
                  <a:rPr lang="nl-BE" dirty="0"/>
                  <a:t>Optimaliseren =&gt; achterwaartse propagatie</a:t>
                </a:r>
              </a:p>
              <a:p>
                <a:pPr marL="0" indent="0">
                  <a:buNone/>
                </a:pPr>
                <a:endParaRPr lang="nl-BE" dirty="0"/>
              </a:p>
              <a:p>
                <a:pPr marL="0" indent="0">
                  <a:buNone/>
                </a:pPr>
                <a:r>
                  <a:rPr lang="nl-BE" dirty="0" err="1"/>
                  <a:t>Stochastic</a:t>
                </a:r>
                <a:r>
                  <a:rPr lang="nl-BE" dirty="0"/>
                  <a:t> </a:t>
                </a:r>
                <a:r>
                  <a:rPr lang="nl-BE" dirty="0" err="1"/>
                  <a:t>gradient</a:t>
                </a:r>
                <a:r>
                  <a:rPr lang="nl-BE" dirty="0"/>
                  <a:t> </a:t>
                </a:r>
                <a:r>
                  <a:rPr lang="nl-BE" dirty="0" err="1"/>
                  <a:t>descent</a:t>
                </a:r>
                <a:r>
                  <a:rPr lang="nl-BE" dirty="0"/>
                  <a:t>:</a:t>
                </a:r>
              </a:p>
              <a:p>
                <a14:m>
                  <m:oMath xmlns:m="http://schemas.openxmlformats.org/officeDocument/2006/math">
                    <m:r>
                      <a:rPr lang="nl-BE" b="0" i="1" smtClean="0">
                        <a:latin typeface="Cambria Math" panose="02040503050406030204" pitchFamily="18" charset="0"/>
                      </a:rPr>
                      <m:t>𝐶𝑜𝑠𝑡</m:t>
                    </m:r>
                    <m:r>
                      <a:rPr lang="nl-BE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nl-BE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nl-BE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nl-BE" dirty="0"/>
              </a:p>
              <a:p>
                <a14:m>
                  <m:oMath xmlns:m="http://schemas.openxmlformats.org/officeDocument/2006/math">
                    <m:r>
                      <a:rPr lang="nl-BE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nl-BE" b="0" i="1" smtClean="0">
                        <a:latin typeface="Cambria Math" panose="02040503050406030204" pitchFamily="18" charset="0"/>
                      </a:rPr>
                      <m:t> →</m:t>
                    </m:r>
                    <m:r>
                      <a:rPr lang="nl-BE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nl-BE" b="0" i="1" smtClean="0">
                        <a:latin typeface="Cambria Math" panose="02040503050406030204" pitchFamily="18" charset="0"/>
                      </a:rPr>
                      <m:t> − 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m:rPr>
                        <m:sty m:val="p"/>
                      </m:rP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𝐶𝑜𝑠𝑡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nl-BE" dirty="0"/>
                  <a:t>, </a:t>
                </a:r>
                <a14:m>
                  <m:oMath xmlns:m="http://schemas.openxmlformats.org/officeDocument/2006/math">
                    <m:r>
                      <a:rPr lang="nl-B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nl-BE" dirty="0"/>
                  <a:t> = stap-grootte</a:t>
                </a:r>
              </a:p>
            </p:txBody>
          </p:sp>
        </mc:Choice>
        <mc:Fallback xmlns="">
          <p:sp>
            <p:nvSpPr>
              <p:cNvPr id="2" name="Tijdelijke aanduiding voor inhoud 1">
                <a:extLst>
                  <a:ext uri="{FF2B5EF4-FFF2-40B4-BE49-F238E27FC236}">
                    <a16:creationId xmlns:a16="http://schemas.microsoft.com/office/drawing/2014/main" id="{791F80F6-7C99-40AA-9E6A-1079D32855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28" t="-956" b="-1776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AC20FBC6-81D6-44AD-8B6B-BDC597955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Faculteit wetenschappen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E7643AC6-B745-443E-BE95-B35603B6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5</a:t>
            </a:fld>
            <a:endParaRPr lang="nl-NL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B43412E4-AA0D-4F9A-96B0-400C649D8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Hoe kan het netwerk leren? (old)</a:t>
            </a:r>
          </a:p>
        </p:txBody>
      </p:sp>
      <p:pic>
        <p:nvPicPr>
          <p:cNvPr id="2052" name="Picture 4" descr="AI researchers allege that machine learning is alchemy | Science | AAAS">
            <a:extLst>
              <a:ext uri="{FF2B5EF4-FFF2-40B4-BE49-F238E27FC236}">
                <a16:creationId xmlns:a16="http://schemas.microsoft.com/office/drawing/2014/main" id="{4390AB37-4252-4B1F-AC1A-08E985B39A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0950" y="1656000"/>
            <a:ext cx="4286250" cy="2409825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1640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jdelijke aanduiding voor inhoud 1">
                <a:extLst>
                  <a:ext uri="{FF2B5EF4-FFF2-40B4-BE49-F238E27FC236}">
                    <a16:creationId xmlns:a16="http://schemas.microsoft.com/office/drawing/2014/main" id="{791F80F6-7C99-40AA-9E6A-1079D32855E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76000" y="1550167"/>
                <a:ext cx="11041200" cy="4464000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nl-BE" dirty="0"/>
                  <a:t>Gekende trainingsoutput vergelijken met werkelijke output</a:t>
                </a:r>
              </a:p>
              <a:p>
                <a:pPr>
                  <a:lnSpc>
                    <a:spcPct val="120000"/>
                  </a:lnSpc>
                </a:pPr>
                <a:r>
                  <a:rPr lang="nl-BE" dirty="0"/>
                  <a:t>Verschil geeft kostfunctie</a:t>
                </a:r>
              </a:p>
              <a:p>
                <a:pPr>
                  <a:lnSpc>
                    <a:spcPct val="120000"/>
                  </a:lnSpc>
                </a:pPr>
                <a:r>
                  <a:rPr lang="nl-BE" dirty="0"/>
                  <a:t>Deze minimaliseren door gewichten en biases aan te passen</a:t>
                </a:r>
              </a:p>
              <a:p>
                <a:pPr>
                  <a:lnSpc>
                    <a:spcPct val="120000"/>
                  </a:lnSpc>
                </a:pPr>
                <a:r>
                  <a:rPr lang="nl-BE" dirty="0"/>
                  <a:t>Simpel algoritme: gradient descent</a:t>
                </a:r>
              </a:p>
              <a:p>
                <a:pPr marL="0" indent="0">
                  <a:buNone/>
                </a:pPr>
                <a:endParaRPr lang="nl-BE" dirty="0"/>
              </a:p>
              <a:p>
                <a:pPr marL="0" indent="0">
                  <a:buNone/>
                </a:pPr>
                <a:r>
                  <a:rPr lang="nl-BE" dirty="0" err="1"/>
                  <a:t>Gradient</a:t>
                </a:r>
                <a:r>
                  <a:rPr lang="nl-BE" dirty="0"/>
                  <a:t> </a:t>
                </a:r>
                <a:r>
                  <a:rPr lang="nl-BE" dirty="0" err="1"/>
                  <a:t>descent</a:t>
                </a:r>
                <a:r>
                  <a:rPr lang="nl-BE" dirty="0"/>
                  <a:t>:</a:t>
                </a:r>
              </a:p>
              <a:p>
                <a14:m>
                  <m:oMath xmlns:m="http://schemas.openxmlformats.org/officeDocument/2006/math">
                    <m:r>
                      <a:rPr lang="nl-BE" b="0" i="1" smtClean="0">
                        <a:latin typeface="Cambria Math" panose="02040503050406030204" pitchFamily="18" charset="0"/>
                      </a:rPr>
                      <m:t>𝐶𝑜𝑠𝑡</m:t>
                    </m:r>
                    <m:r>
                      <a:rPr lang="nl-BE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nl-BE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nl-BE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nl-BE" dirty="0"/>
              </a:p>
              <a:p>
                <a14:m>
                  <m:oMath xmlns:m="http://schemas.openxmlformats.org/officeDocument/2006/math">
                    <m:r>
                      <a:rPr lang="nl-BE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nl-BE" b="0" i="1" smtClean="0">
                        <a:latin typeface="Cambria Math" panose="02040503050406030204" pitchFamily="18" charset="0"/>
                      </a:rPr>
                      <m:t> →</m:t>
                    </m:r>
                    <m:r>
                      <a:rPr lang="nl-BE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nl-BE" b="0" i="1" smtClean="0">
                        <a:latin typeface="Cambria Math" panose="02040503050406030204" pitchFamily="18" charset="0"/>
                      </a:rPr>
                      <m:t> − 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m:rPr>
                        <m:sty m:val="p"/>
                      </m:rP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𝐶𝑜𝑠𝑡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nl-BE" dirty="0"/>
                  <a:t>, </a:t>
                </a:r>
                <a14:m>
                  <m:oMath xmlns:m="http://schemas.openxmlformats.org/officeDocument/2006/math">
                    <m:r>
                      <a:rPr lang="nl-B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nl-BE" dirty="0"/>
                  <a:t> = stap-grootte</a:t>
                </a:r>
              </a:p>
            </p:txBody>
          </p:sp>
        </mc:Choice>
        <mc:Fallback xmlns="">
          <p:sp>
            <p:nvSpPr>
              <p:cNvPr id="2" name="Tijdelijke aanduiding voor inhoud 1">
                <a:extLst>
                  <a:ext uri="{FF2B5EF4-FFF2-40B4-BE49-F238E27FC236}">
                    <a16:creationId xmlns:a16="http://schemas.microsoft.com/office/drawing/2014/main" id="{791F80F6-7C99-40AA-9E6A-1079D32855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6000" y="1550167"/>
                <a:ext cx="11041200" cy="4464000"/>
              </a:xfrm>
              <a:blipFill>
                <a:blip r:embed="rId2"/>
                <a:stretch>
                  <a:fillRect l="-828" t="-27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AC20FBC6-81D6-44AD-8B6B-BDC597955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Faculteit wetenschappen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E7643AC6-B745-443E-BE95-B35603B6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6</a:t>
            </a:fld>
            <a:endParaRPr lang="nl-NL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B43412E4-AA0D-4F9A-96B0-400C649D8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Hoe kan het netwerk leren?</a:t>
            </a:r>
          </a:p>
        </p:txBody>
      </p:sp>
      <p:pic>
        <p:nvPicPr>
          <p:cNvPr id="2052" name="Picture 4" descr="AI researchers allege that machine learning is alchemy | Science | AAAS">
            <a:extLst>
              <a:ext uri="{FF2B5EF4-FFF2-40B4-BE49-F238E27FC236}">
                <a16:creationId xmlns:a16="http://schemas.microsoft.com/office/drawing/2014/main" id="{4390AB37-4252-4B1F-AC1A-08E985B39A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3234" y="3702258"/>
            <a:ext cx="4286250" cy="2409825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18121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jdelijke aanduiding voor inhoud 1">
                <a:extLst>
                  <a:ext uri="{FF2B5EF4-FFF2-40B4-BE49-F238E27FC236}">
                    <a16:creationId xmlns:a16="http://schemas.microsoft.com/office/drawing/2014/main" id="{FAD5BCBE-B7FB-4D4B-94CB-CC236D9B6C9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nl-BE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nl-BE" b="0" i="1" smtClean="0">
                        <a:latin typeface="Cambria Math" panose="02040503050406030204" pitchFamily="18" charset="0"/>
                      </a:rPr>
                      <m:t> →</m:t>
                    </m:r>
                    <m:r>
                      <a:rPr lang="nl-BE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nl-BE" b="0" i="1" smtClean="0">
                        <a:latin typeface="Cambria Math" panose="02040503050406030204" pitchFamily="18" charset="0"/>
                      </a:rPr>
                      <m:t> − 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m:rPr>
                        <m:sty m:val="p"/>
                      </m:rP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𝐶𝑜𝑠𝑡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nl-BE" dirty="0"/>
              </a:p>
              <a:p>
                <a:r>
                  <a:rPr lang="nl-BE" dirty="0"/>
                  <a:t>Stap-grootte: </a:t>
                </a:r>
                <a14:m>
                  <m:oMath xmlns:m="http://schemas.openxmlformats.org/officeDocument/2006/math"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nl-BE" dirty="0"/>
              </a:p>
              <a:p>
                <a:r>
                  <a:rPr lang="nl-BE" dirty="0"/>
                  <a:t>Gradiënt van kostfunctie: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𝐶𝑜𝑠𝑡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nl-BE" dirty="0"/>
              </a:p>
              <a:p>
                <a:pPr marL="0" indent="0">
                  <a:buNone/>
                </a:pPr>
                <a:endParaRPr lang="nl-BE" dirty="0"/>
              </a:p>
              <a:p>
                <a:endParaRPr lang="nl-BE" dirty="0"/>
              </a:p>
              <a:p>
                <a:pPr marL="0" indent="0">
                  <a:buNone/>
                </a:pPr>
                <a:r>
                  <a:rPr lang="nl-BE" dirty="0"/>
                  <a:t> </a:t>
                </a:r>
              </a:p>
            </p:txBody>
          </p:sp>
        </mc:Choice>
        <mc:Fallback xmlns="">
          <p:sp>
            <p:nvSpPr>
              <p:cNvPr id="2" name="Tijdelijke aanduiding voor inhoud 1">
                <a:extLst>
                  <a:ext uri="{FF2B5EF4-FFF2-40B4-BE49-F238E27FC236}">
                    <a16:creationId xmlns:a16="http://schemas.microsoft.com/office/drawing/2014/main" id="{FAD5BCBE-B7FB-4D4B-94CB-CC236D9B6C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17" t="-41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C05A2471-57E6-4C06-A9AA-8F2D29564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A3FDD983-CE06-4B5A-8CF6-6B08FA5FA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7</a:t>
            </a:fld>
            <a:endParaRPr lang="nl-NL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0215D0C6-793C-48F6-8C66-872907A59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Gradient descent (old)</a:t>
            </a:r>
          </a:p>
        </p:txBody>
      </p:sp>
      <p:pic>
        <p:nvPicPr>
          <p:cNvPr id="2050" name="Picture 2" descr="Intro to optimization in deep learning: Gradient Descent">
            <a:extLst>
              <a:ext uri="{FF2B5EF4-FFF2-40B4-BE49-F238E27FC236}">
                <a16:creationId xmlns:a16="http://schemas.microsoft.com/office/drawing/2014/main" id="{18C04BB7-6BC6-4166-8FD8-9DB4313B7EA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76"/>
          <a:stretch/>
        </p:blipFill>
        <p:spPr bwMode="auto">
          <a:xfrm>
            <a:off x="6645353" y="1311768"/>
            <a:ext cx="5546647" cy="4234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69333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jdelijke aanduiding voor inhoud 1">
                <a:extLst>
                  <a:ext uri="{FF2B5EF4-FFF2-40B4-BE49-F238E27FC236}">
                    <a16:creationId xmlns:a16="http://schemas.microsoft.com/office/drawing/2014/main" id="{FAD5BCBE-B7FB-4D4B-94CB-CC236D9B6C9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55000" lnSpcReduction="20000"/>
              </a:bodyPr>
              <a:lstStyle/>
              <a:p>
                <a14:m>
                  <m:oMath xmlns:m="http://schemas.openxmlformats.org/officeDocument/2006/math">
                    <m:r>
                      <a:rPr lang="nl-BE" sz="38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nl-BE" sz="3800" b="0" i="1" smtClean="0">
                        <a:latin typeface="Cambria Math" panose="02040503050406030204" pitchFamily="18" charset="0"/>
                      </a:rPr>
                      <m:t> →</m:t>
                    </m:r>
                    <m:r>
                      <a:rPr lang="nl-BE" sz="38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nl-BE" sz="3800" b="0" i="1" smtClean="0">
                        <a:latin typeface="Cambria Math" panose="02040503050406030204" pitchFamily="18" charset="0"/>
                      </a:rPr>
                      <m:t> − </m:t>
                    </m:r>
                    <m:r>
                      <a:rPr lang="nl-BE" sz="3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m:rPr>
                        <m:sty m:val="p"/>
                      </m:rPr>
                      <a:rPr lang="nl-BE" sz="3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lang="nl-BE" sz="3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𝐶𝑜𝑠𝑡</m:t>
                    </m:r>
                    <m:r>
                      <a:rPr lang="nl-BE" sz="3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nl-BE" sz="3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nl-BE" sz="3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nl-BE" sz="3800" dirty="0"/>
              </a:p>
              <a:p>
                <a:pPr marL="0" indent="0">
                  <a:buNone/>
                </a:pPr>
                <a:r>
                  <a:rPr lang="nl-BE" sz="3800" dirty="0"/>
                  <a:t>Stap-grootte: </a:t>
                </a:r>
                <a14:m>
                  <m:oMath xmlns:m="http://schemas.openxmlformats.org/officeDocument/2006/math">
                    <m:r>
                      <a:rPr lang="nl-BE" sz="3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nl-BE" sz="3800" dirty="0"/>
              </a:p>
              <a:p>
                <a:pPr marL="0" indent="0">
                  <a:buNone/>
                </a:pPr>
                <a:r>
                  <a:rPr lang="nl-BE" sz="3800" dirty="0"/>
                  <a:t>Gradiënt van kostfunctie: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nl-BE" sz="3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lang="nl-BE" sz="3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𝐶𝑜𝑠𝑡</m:t>
                    </m:r>
                    <m:r>
                      <a:rPr lang="nl-BE" sz="3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nl-BE" sz="3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nl-BE" sz="3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nl-BE" sz="3800" dirty="0"/>
              </a:p>
              <a:p>
                <a:endParaRPr lang="nl-BE" sz="3800" dirty="0"/>
              </a:p>
              <a:p>
                <a14:m>
                  <m:oMath xmlns:m="http://schemas.openxmlformats.org/officeDocument/2006/math">
                    <m:r>
                      <a:rPr lang="nl-BE" sz="3800" i="1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nl-BE" sz="3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lang="nl-BE" sz="3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𝐶𝑜𝑠𝑡</m:t>
                    </m:r>
                    <m:r>
                      <a:rPr lang="nl-BE" sz="3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nl-BE" sz="3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nl-BE" sz="3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nl-BE" sz="3800" dirty="0"/>
                  <a:t> is de richting waar de functie</a:t>
                </a:r>
              </a:p>
              <a:p>
                <a:pPr marL="0" indent="0">
                  <a:buNone/>
                </a:pPr>
                <a:r>
                  <a:rPr lang="nl-BE" sz="3800" dirty="0"/>
                  <a:t>   het hardste daalt</a:t>
                </a:r>
              </a:p>
              <a:p>
                <a:r>
                  <a:rPr lang="nl-BE" sz="3800" dirty="0"/>
                  <a:t>Stap te groot: mogelijk om over minimum te springen</a:t>
                </a:r>
              </a:p>
              <a:p>
                <a:r>
                  <a:rPr lang="nl-BE" sz="3800" dirty="0"/>
                  <a:t>Stap te klein: algoritme te traag</a:t>
                </a:r>
              </a:p>
              <a:p>
                <a:endParaRPr lang="nl-BE" dirty="0"/>
              </a:p>
              <a:p>
                <a:pPr marL="0" indent="0">
                  <a:buNone/>
                </a:pPr>
                <a:endParaRPr lang="nl-BE" dirty="0"/>
              </a:p>
              <a:p>
                <a:endParaRPr lang="nl-BE" dirty="0"/>
              </a:p>
              <a:p>
                <a:pPr marL="0" indent="0">
                  <a:buNone/>
                </a:pPr>
                <a:r>
                  <a:rPr lang="nl-BE" dirty="0"/>
                  <a:t> </a:t>
                </a:r>
              </a:p>
            </p:txBody>
          </p:sp>
        </mc:Choice>
        <mc:Fallback xmlns="">
          <p:sp>
            <p:nvSpPr>
              <p:cNvPr id="2" name="Tijdelijke aanduiding voor inhoud 1">
                <a:extLst>
                  <a:ext uri="{FF2B5EF4-FFF2-40B4-BE49-F238E27FC236}">
                    <a16:creationId xmlns:a16="http://schemas.microsoft.com/office/drawing/2014/main" id="{FAD5BCBE-B7FB-4D4B-94CB-CC236D9B6C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2" t="-41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C05A2471-57E6-4C06-A9AA-8F2D29564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A3FDD983-CE06-4B5A-8CF6-6B08FA5FA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8</a:t>
            </a:fld>
            <a:endParaRPr lang="nl-NL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0215D0C6-793C-48F6-8C66-872907A59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Gradient</a:t>
            </a:r>
            <a:r>
              <a:rPr lang="nl-BE" dirty="0"/>
              <a:t> </a:t>
            </a:r>
            <a:r>
              <a:rPr lang="nl-BE" dirty="0" err="1"/>
              <a:t>descent</a:t>
            </a:r>
            <a:endParaRPr lang="nl-BE" dirty="0"/>
          </a:p>
        </p:txBody>
      </p:sp>
      <p:pic>
        <p:nvPicPr>
          <p:cNvPr id="2050" name="Picture 2" descr="Intro to optimization in deep learning: Gradient Descent">
            <a:extLst>
              <a:ext uri="{FF2B5EF4-FFF2-40B4-BE49-F238E27FC236}">
                <a16:creationId xmlns:a16="http://schemas.microsoft.com/office/drawing/2014/main" id="{18C04BB7-6BC6-4166-8FD8-9DB4313B7EA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76" b="1230"/>
          <a:stretch/>
        </p:blipFill>
        <p:spPr bwMode="auto">
          <a:xfrm>
            <a:off x="7167716" y="1001949"/>
            <a:ext cx="5024284" cy="3784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28559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Tijdelijke aanduiding voor inhoud 6" descr="Afbeelding met object, klok&#10;&#10;Automatisch gegenereerde beschrijving">
            <a:extLst>
              <a:ext uri="{FF2B5EF4-FFF2-40B4-BE49-F238E27FC236}">
                <a16:creationId xmlns:a16="http://schemas.microsoft.com/office/drawing/2014/main" id="{098C9996-9859-4907-8AB3-D6C9AAD11B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87537" y="1359036"/>
            <a:ext cx="4282811" cy="876376"/>
          </a:xfr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4A58AD-6893-4457-9C08-36D3A74E6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83837B-2251-47C6-BE10-838E9BD61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9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94175B6-911A-4751-85AD-91F81DF2E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Gradient descent</a:t>
            </a:r>
            <a:endParaRPr lang="en-US" dirty="0"/>
          </a:p>
        </p:txBody>
      </p:sp>
      <p:pic>
        <p:nvPicPr>
          <p:cNvPr id="9" name="Afbeelding 8" descr="Afbeelding met object, klok&#10;&#10;Automatisch gegenereerde beschrijving">
            <a:extLst>
              <a:ext uri="{FF2B5EF4-FFF2-40B4-BE49-F238E27FC236}">
                <a16:creationId xmlns:a16="http://schemas.microsoft.com/office/drawing/2014/main" id="{2A20A3EC-82E5-4072-A66D-1906084E9B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7537" y="4518507"/>
            <a:ext cx="3543607" cy="533446"/>
          </a:xfrm>
          <a:prstGeom prst="rect">
            <a:avLst/>
          </a:prstGeom>
        </p:spPr>
      </p:pic>
      <p:pic>
        <p:nvPicPr>
          <p:cNvPr id="11" name="Afbeelding 10" descr="Afbeelding met object, klok&#10;&#10;Automatisch gegenereerde beschrijving">
            <a:extLst>
              <a:ext uri="{FF2B5EF4-FFF2-40B4-BE49-F238E27FC236}">
                <a16:creationId xmlns:a16="http://schemas.microsoft.com/office/drawing/2014/main" id="{35197AA6-FF6A-407F-A098-A08B1BFF58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7537" y="5326727"/>
            <a:ext cx="3292125" cy="838273"/>
          </a:xfrm>
          <a:prstGeom prst="rect">
            <a:avLst/>
          </a:prstGeom>
        </p:spPr>
      </p:pic>
      <p:sp>
        <p:nvSpPr>
          <p:cNvPr id="16" name="Tijdelijke aanduiding voor inhoud 1">
            <a:extLst>
              <a:ext uri="{FF2B5EF4-FFF2-40B4-BE49-F238E27FC236}">
                <a16:creationId xmlns:a16="http://schemas.microsoft.com/office/drawing/2014/main" id="{31B9B699-3D60-45C2-BCEB-88ED7797CECE}"/>
              </a:ext>
            </a:extLst>
          </p:cNvPr>
          <p:cNvSpPr txBox="1">
            <a:spLocks/>
          </p:cNvSpPr>
          <p:nvPr/>
        </p:nvSpPr>
        <p:spPr>
          <a:xfrm>
            <a:off x="576000" y="1656000"/>
            <a:ext cx="110412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/>
              <a:buChar char="•"/>
              <a:defRPr sz="24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24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20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BE" dirty="0"/>
              <a:t>Mogelijke kostfunctie:</a:t>
            </a:r>
          </a:p>
          <a:p>
            <a:endParaRPr lang="nl-BE" dirty="0"/>
          </a:p>
          <a:p>
            <a:r>
              <a:rPr lang="nl-BE" dirty="0"/>
              <a:t>Datapunten: x</a:t>
            </a:r>
            <a:r>
              <a:rPr lang="nl-BE" baseline="30000" dirty="0"/>
              <a:t>{i}</a:t>
            </a:r>
          </a:p>
          <a:p>
            <a:r>
              <a:rPr lang="nl-BE" dirty="0"/>
              <a:t>Gewenst resultaat: y(x</a:t>
            </a:r>
            <a:r>
              <a:rPr lang="nl-BE" baseline="30000" dirty="0"/>
              <a:t>{i}</a:t>
            </a:r>
            <a:r>
              <a:rPr lang="nl-BE" dirty="0"/>
              <a:t>)</a:t>
            </a:r>
          </a:p>
          <a:p>
            <a:r>
              <a:rPr lang="nl-BE" dirty="0"/>
              <a:t>Resultaat model: a</a:t>
            </a:r>
            <a:r>
              <a:rPr lang="nl-BE" baseline="30000" dirty="0"/>
              <a:t>[L]</a:t>
            </a:r>
            <a:r>
              <a:rPr lang="nl-BE" dirty="0"/>
              <a:t>(x</a:t>
            </a:r>
            <a:r>
              <a:rPr lang="nl-BE" baseline="30000" dirty="0"/>
              <a:t>{i}</a:t>
            </a:r>
            <a:r>
              <a:rPr lang="nl-BE" dirty="0"/>
              <a:t>)</a:t>
            </a:r>
          </a:p>
          <a:p>
            <a:endParaRPr lang="nl-BE" dirty="0"/>
          </a:p>
          <a:p>
            <a:endParaRPr lang="nl-BE" dirty="0"/>
          </a:p>
          <a:p>
            <a:r>
              <a:rPr lang="nl-BE" dirty="0"/>
              <a:t>Deel-functies: </a:t>
            </a:r>
          </a:p>
          <a:p>
            <a:endParaRPr lang="nl-BE" dirty="0"/>
          </a:p>
          <a:p>
            <a:r>
              <a:rPr lang="nl-BE" dirty="0"/>
              <a:t>Berekening gradiënt: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014040813"/>
      </p:ext>
    </p:extLst>
  </p:cSld>
  <p:clrMapOvr>
    <a:masterClrMapping/>
  </p:clrMapOvr>
</p:sld>
</file>

<file path=ppt/theme/theme1.xml><?xml version="1.0" encoding="utf-8"?>
<a:theme xmlns:a="http://schemas.openxmlformats.org/drawingml/2006/main" name="KU Leuven">
  <a:themeElements>
    <a:clrScheme name="Custom 14">
      <a:dk1>
        <a:srgbClr val="2F4D5D"/>
      </a:dk1>
      <a:lt1>
        <a:srgbClr val="FFFFFF"/>
      </a:lt1>
      <a:dk2>
        <a:srgbClr val="1D8DB0"/>
      </a:dk2>
      <a:lt2>
        <a:srgbClr val="DCE7F0"/>
      </a:lt2>
      <a:accent1>
        <a:srgbClr val="1D8DB0"/>
      </a:accent1>
      <a:accent2>
        <a:srgbClr val="2F4D5D"/>
      </a:accent2>
      <a:accent3>
        <a:srgbClr val="52BDEC"/>
      </a:accent3>
      <a:accent4>
        <a:srgbClr val="466E87"/>
      </a:accent4>
      <a:accent5>
        <a:srgbClr val="E7B037"/>
      </a:accent5>
      <a:accent6>
        <a:srgbClr val="D4D842"/>
      </a:accent6>
      <a:hlink>
        <a:srgbClr val="466E87"/>
      </a:hlink>
      <a:folHlink>
        <a:srgbClr val="1D8DB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U Leuven Sedes">
  <a:themeElements>
    <a:clrScheme name="Custom 14">
      <a:dk1>
        <a:srgbClr val="2F4D5D"/>
      </a:dk1>
      <a:lt1>
        <a:srgbClr val="FFFFFF"/>
      </a:lt1>
      <a:dk2>
        <a:srgbClr val="1D8DB0"/>
      </a:dk2>
      <a:lt2>
        <a:srgbClr val="DCE7F0"/>
      </a:lt2>
      <a:accent1>
        <a:srgbClr val="1D8DB0"/>
      </a:accent1>
      <a:accent2>
        <a:srgbClr val="2F4D5D"/>
      </a:accent2>
      <a:accent3>
        <a:srgbClr val="52BDEC"/>
      </a:accent3>
      <a:accent4>
        <a:srgbClr val="466E87"/>
      </a:accent4>
      <a:accent5>
        <a:srgbClr val="E7B037"/>
      </a:accent5>
      <a:accent6>
        <a:srgbClr val="D4D842"/>
      </a:accent6>
      <a:hlink>
        <a:srgbClr val="466E87"/>
      </a:hlink>
      <a:folHlink>
        <a:srgbClr val="1D8DB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U Leuven" id="{BC384CAF-57B4-4083-BC3D-22218BF4A46A}" vid="{75672E21-F18C-4958-94B8-19E54344552B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404CF6CD-6715-4231-8E88-70E0FD517306}">
  <we:reference id="WA200002290" version="1.0.0.3" store="en-US" storeType="omex"/>
  <we:alternateReferences/>
  <we:properties>
    <we:property name="salt" value="&quot;$2a$10$0EyGHwBBrY2TQY928M8/2.&quot;"/>
    <we:property name="nextMathId" value="&quot;3&quot;"/>
    <we:property name="mathList" value="[{&quot;id&quot;:&quot;1&quot;,&quot;code&quot;:&quot;${\\sqrt[x]{s}}$&quot;,&quot;font&quot;:{&quot;size&quot;:12,&quot;family&quot;:&quot;Arial&quot;,&quot;color&quot;:&quot;black&quot;},&quot;type&quot;:&quot;$&quot;},{&quot;id&quot;:&quot;2&quot;,&quot;code&quot;:&quot;$\\exists!d$&quot;,&quot;font&quot;:{&quot;size&quot;:12,&quot;family&quot;:&quot;Arial&quot;,&quot;color&quot;:&quot;black&quot;},&quot;type&quot;:&quot;$&quot;}]"/>
  </we:properties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KU Leuven</Template>
  <TotalTime>0</TotalTime>
  <Words>657</Words>
  <Application>Microsoft Office PowerPoint</Application>
  <PresentationFormat>Breedbeeld</PresentationFormat>
  <Paragraphs>172</Paragraphs>
  <Slides>19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2</vt:i4>
      </vt:variant>
      <vt:variant>
        <vt:lpstr>Diatitels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Cambria Math</vt:lpstr>
      <vt:lpstr>KU Leuven</vt:lpstr>
      <vt:lpstr>KU Leuven Sedes</vt:lpstr>
      <vt:lpstr>Sensitivity analysis and uncertainty quantification of deep learning methods.</vt:lpstr>
      <vt:lpstr>Deep learning?</vt:lpstr>
      <vt:lpstr>Neurale netwerken </vt:lpstr>
      <vt:lpstr>PowerPoint-presentatie</vt:lpstr>
      <vt:lpstr>Hoe kan het netwerk leren? (old)</vt:lpstr>
      <vt:lpstr>Hoe kan het netwerk leren?</vt:lpstr>
      <vt:lpstr>Gradient descent (old)</vt:lpstr>
      <vt:lpstr>Gradient descent</vt:lpstr>
      <vt:lpstr>Gradient descent</vt:lpstr>
      <vt:lpstr>Gradient descent</vt:lpstr>
      <vt:lpstr>Stochastic gradient descent</vt:lpstr>
      <vt:lpstr>Veel of weinig iteraties?</vt:lpstr>
      <vt:lpstr>Hangt samen met stabiliteit van SGD</vt:lpstr>
      <vt:lpstr>Het netwerk gebruiken</vt:lpstr>
      <vt:lpstr>Hoe zeker is het netwerk?</vt:lpstr>
      <vt:lpstr>Bayesian deep learning </vt:lpstr>
      <vt:lpstr>Hoe zeker is het netwerk?</vt:lpstr>
      <vt:lpstr>Vragen?</vt:lpstr>
      <vt:lpstr>Referenties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Sensitivity analysis and uncertainty quantification of deep learning methods.</dc:title>
  <dc:creator/>
  <cp:lastModifiedBy/>
  <cp:revision>159</cp:revision>
  <dcterms:created xsi:type="dcterms:W3CDTF">2017-09-13T11:47:32Z</dcterms:created>
  <dcterms:modified xsi:type="dcterms:W3CDTF">2020-11-11T14:03:08Z</dcterms:modified>
</cp:coreProperties>
</file>