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61" r:id="rId3"/>
    <p:sldId id="268" r:id="rId4"/>
    <p:sldId id="269" r:id="rId5"/>
    <p:sldId id="288" r:id="rId6"/>
    <p:sldId id="284" r:id="rId7"/>
    <p:sldId id="289" r:id="rId8"/>
    <p:sldId id="271" r:id="rId9"/>
    <p:sldId id="283" r:id="rId10"/>
    <p:sldId id="290" r:id="rId11"/>
    <p:sldId id="279" r:id="rId12"/>
    <p:sldId id="281" r:id="rId13"/>
    <p:sldId id="282" r:id="rId14"/>
    <p:sldId id="276" r:id="rId15"/>
    <p:sldId id="278" r:id="rId16"/>
    <p:sldId id="275" r:id="rId17"/>
    <p:sldId id="272" r:id="rId18"/>
    <p:sldId id="273" r:id="rId19"/>
    <p:sldId id="274" r:id="rId20"/>
    <p:sldId id="287" r:id="rId21"/>
    <p:sldId id="285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E49-1E78-B15E-E32F-2C5068B4603A}" v="470" dt="2020-11-05T20:50:52.305"/>
    <p1510:client id="{6AE84C9C-5291-06F3-99BC-D82E76F01E4F}" v="863" dt="2020-11-05T21:08:18.577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09" autoAdjust="0"/>
    <p:restoredTop sz="94652"/>
  </p:normalViewPr>
  <p:slideViewPr>
    <p:cSldViewPr snapToGrid="0" snapToObjects="1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10-11-2020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10/11/2020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10/11/2020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10/11/2020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10/11/2020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10/11/2020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10/11/2020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10/11/2020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hardt16.pdf" TargetMode="External"/><Relationship Id="rId2" Type="http://schemas.openxmlformats.org/officeDocument/2006/relationships/hyperlink" Target="https://epubs.siam.org/doi/pdf/10.1137/18M116574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 err="1"/>
              <a:t>Sensitivity</a:t>
            </a:r>
            <a:r>
              <a:rPr lang="nl-NL" dirty="0"/>
              <a:t> analysis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uncertainty</a:t>
            </a:r>
            <a:r>
              <a:rPr lang="nl-NL" dirty="0"/>
              <a:t> </a:t>
            </a:r>
            <a:r>
              <a:rPr lang="nl-NL" dirty="0" err="1"/>
              <a:t>quantification</a:t>
            </a:r>
            <a:r>
              <a:rPr lang="nl-NL" dirty="0"/>
              <a:t>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.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098C9996-9859-4907-8AB3-D6C9AAD1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537" y="1359036"/>
            <a:ext cx="4282811" cy="87637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A58AD-6893-4457-9C08-36D3A74E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837B-2251-47C6-BE10-838E9BD6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75B6-911A-4751-85AD-91F81DF2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Gradient descent</a:t>
            </a:r>
            <a:endParaRPr lang="en-US" dirty="0"/>
          </a:p>
        </p:txBody>
      </p:sp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2A20A3EC-82E5-4072-A66D-1906084E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537" y="4518507"/>
            <a:ext cx="3543607" cy="533446"/>
          </a:xfrm>
          <a:prstGeom prst="rect">
            <a:avLst/>
          </a:prstGeom>
        </p:spPr>
      </p:pic>
      <p:pic>
        <p:nvPicPr>
          <p:cNvPr id="11" name="Afbeelding 10" descr="Afbeelding met object, klok&#10;&#10;Automatisch gegenereerde beschrijving">
            <a:extLst>
              <a:ext uri="{FF2B5EF4-FFF2-40B4-BE49-F238E27FC236}">
                <a16:creationId xmlns:a16="http://schemas.microsoft.com/office/drawing/2014/main" id="{35197AA6-FF6A-407F-A098-A08B1BFF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37" y="5326727"/>
            <a:ext cx="3292125" cy="838273"/>
          </a:xfrm>
          <a:prstGeom prst="rect">
            <a:avLst/>
          </a:prstGeom>
        </p:spPr>
      </p:pic>
      <p:sp>
        <p:nvSpPr>
          <p:cNvPr id="16" name="Tijdelijke aanduiding voor inhoud 1">
            <a:extLst>
              <a:ext uri="{FF2B5EF4-FFF2-40B4-BE49-F238E27FC236}">
                <a16:creationId xmlns:a16="http://schemas.microsoft.com/office/drawing/2014/main" id="{31B9B699-3D60-45C2-BCEB-88ED7797CECE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Mogelijke kostfunctie:</a:t>
            </a:r>
          </a:p>
          <a:p>
            <a:endParaRPr lang="nl-BE" dirty="0"/>
          </a:p>
          <a:p>
            <a:r>
              <a:rPr lang="nl-BE" dirty="0"/>
              <a:t>Datapunten: x</a:t>
            </a:r>
            <a:r>
              <a:rPr lang="nl-BE" baseline="30000" dirty="0"/>
              <a:t>{i}</a:t>
            </a:r>
          </a:p>
          <a:p>
            <a:r>
              <a:rPr lang="nl-BE" dirty="0"/>
              <a:t>Correct resultaat: y(x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r>
              <a:rPr lang="nl-BE" dirty="0"/>
              <a:t>Resultaat model: a</a:t>
            </a:r>
            <a:r>
              <a:rPr lang="nl-BE" baseline="30000" dirty="0"/>
              <a:t>[L]</a:t>
            </a:r>
            <a:r>
              <a:rPr lang="nl-BE" dirty="0"/>
              <a:t>(x</a:t>
            </a:r>
            <a:r>
              <a:rPr lang="nl-BE" baseline="30000" dirty="0"/>
              <a:t>{i}</a:t>
            </a:r>
            <a:r>
              <a:rPr lang="nl-BE" dirty="0"/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Deel-functies: </a:t>
            </a:r>
          </a:p>
          <a:p>
            <a:endParaRPr lang="nl-BE" dirty="0"/>
          </a:p>
          <a:p>
            <a:r>
              <a:rPr lang="nl-BE" dirty="0"/>
              <a:t>Berekening gradiënt: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1404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Groot Netwerk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BE" dirty="0"/>
                  <a:t>Veel parameters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sty m:val="p"/>
                      </m:rP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2400" dirty="0"/>
                  <a:t> grote dimensie</a:t>
                </a:r>
              </a:p>
              <a:p>
                <a:pPr marL="0" indent="0">
                  <a:buNone/>
                </a:pPr>
                <a:r>
                  <a:rPr lang="nl-BE" sz="2400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nl-BE" sz="24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nl-BE" dirty="0"/>
                  <a:t>Veel datapunten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+mn-lt"/>
                      </a:rPr>
                      <m:t>groot</m:t>
                    </m:r>
                  </m:oMath>
                </a14:m>
                <a:endParaRPr lang="nl-BE" dirty="0">
                  <a:latin typeface="+mn-lt"/>
                </a:endParaRP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 </a:t>
                </a:r>
              </a:p>
              <a:p>
                <a:r>
                  <a:rPr lang="nl-BE" dirty="0"/>
                  <a:t>Oplossing?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DB9BA6B-C0B2-4928-93B9-B7D845242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4FE6DA4-8F7B-48E6-A543-4DE1B8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346FD5-4FAE-40BE-B96D-DA5F7B83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226A8D9-1F0C-461B-8683-0631BAE5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FF13E501-C5E3-4FD7-8D51-A9E88293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3703899"/>
            <a:ext cx="4464638" cy="113683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4F13279-6BE0-4BB5-9263-FB56909DC4B5}"/>
              </a:ext>
            </a:extLst>
          </p:cNvPr>
          <p:cNvCxnSpPr/>
          <p:nvPr/>
        </p:nvCxnSpPr>
        <p:spPr>
          <a:xfrm>
            <a:off x="5671595" y="4237931"/>
            <a:ext cx="22802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Computer Fire Isolated. Burning Computer. Data Processor Vector Stock  Vector - Illustration of flame, fire: 143629275">
            <a:extLst>
              <a:ext uri="{FF2B5EF4-FFF2-40B4-BE49-F238E27FC236}">
                <a16:creationId xmlns:a16="http://schemas.microsoft.com/office/drawing/2014/main" id="{D887E6EC-1C19-442A-906B-C69D0C29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004" y="232362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46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79333D8-4E56-48D2-8BC5-D836CD92E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Telkens 1 punt nemen: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Telkens m &lt;&lt; N punten nemen:</a:t>
            </a:r>
          </a:p>
          <a:p>
            <a:pPr lvl="1"/>
            <a:r>
              <a:rPr lang="nl-BE" dirty="0"/>
              <a:t>Minibatch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Met/zonder vervanging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CB2AD9-04AF-4EA4-BA1E-3377F6E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94A12-C2C6-4355-AAC4-5D2C3F4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A8BAFB1-02E4-4847-A573-784E0211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Stochastic</a:t>
            </a:r>
            <a:r>
              <a:rPr lang="nl-BE" dirty="0"/>
              <a:t> </a:t>
            </a:r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7" name="Afbeelding 6" descr="Afbeelding met object, klok&#10;&#10;Automatisch gegenereerde beschrijving">
            <a:extLst>
              <a:ext uri="{FF2B5EF4-FFF2-40B4-BE49-F238E27FC236}">
                <a16:creationId xmlns:a16="http://schemas.microsoft.com/office/drawing/2014/main" id="{1499888D-4D2D-48AA-822E-E73E5982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362" y="1505304"/>
            <a:ext cx="2827265" cy="640135"/>
          </a:xfrm>
          <a:prstGeom prst="rect">
            <a:avLst/>
          </a:prstGeom>
        </p:spPr>
      </p:pic>
      <p:pic>
        <p:nvPicPr>
          <p:cNvPr id="9" name="Afbeelding 8" descr="Afbeelding met object, klok&#10;&#10;Automatisch gegenereerde beschrijving">
            <a:extLst>
              <a:ext uri="{FF2B5EF4-FFF2-40B4-BE49-F238E27FC236}">
                <a16:creationId xmlns:a16="http://schemas.microsoft.com/office/drawing/2014/main" id="{7A770CCF-297A-49CB-A7AB-C9200BD73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62" y="2813005"/>
            <a:ext cx="3863675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8">
            <a:extLst>
              <a:ext uri="{FF2B5EF4-FFF2-40B4-BE49-F238E27FC236}">
                <a16:creationId xmlns:a16="http://schemas.microsoft.com/office/drawing/2014/main" id="{D74A6E07-F6C2-4A07-A436-A143DC96BCC4}"/>
              </a:ext>
            </a:extLst>
          </p:cNvPr>
          <p:cNvSpPr/>
          <p:nvPr/>
        </p:nvSpPr>
        <p:spPr>
          <a:xfrm>
            <a:off x="9235229" y="4310341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35BEF-2B59-4E5D-A4F8-07EAFA47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geoptimaliseerd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Controleren</a:t>
            </a:r>
            <a:r>
              <a:rPr lang="en-US" dirty="0">
                <a:latin typeface="Arial"/>
                <a:cs typeface="Arial"/>
              </a:rPr>
              <a:t> op test data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Gebruik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938C5-10AB-457E-A27D-B8F2BCF6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EE5E-2008-44FD-88CF-1CF3044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46281E-E2C9-4ED4-8CEF-9D468FB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Het </a:t>
            </a:r>
            <a:r>
              <a:rPr lang="nl-BE">
                <a:latin typeface="Arial"/>
                <a:cs typeface="Arial"/>
              </a:rPr>
              <a:t>netwerk </a:t>
            </a:r>
            <a:r>
              <a:rPr lang="en-US" dirty="0" err="1">
                <a:latin typeface="Arial"/>
                <a:cs typeface="Arial"/>
              </a:rPr>
              <a:t>gebruiken</a:t>
            </a:r>
            <a:endParaRPr lang="en-US" dirty="0" err="1"/>
          </a:p>
        </p:txBody>
      </p:sp>
      <p:pic>
        <p:nvPicPr>
          <p:cNvPr id="10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DF707433-6D6A-4261-BE44-42E40B7A9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4"/>
          <a:stretch/>
        </p:blipFill>
        <p:spPr bwMode="auto">
          <a:xfrm>
            <a:off x="3294109" y="3428747"/>
            <a:ext cx="5813229" cy="251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2103B824-68FB-4B3B-B776-99DFB017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6" y="4010683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vak 7">
            <a:extLst>
              <a:ext uri="{FF2B5EF4-FFF2-40B4-BE49-F238E27FC236}">
                <a16:creationId xmlns:a16="http://schemas.microsoft.com/office/drawing/2014/main" id="{005FE874-2A70-4208-B51C-C5F3DFCD874F}"/>
              </a:ext>
            </a:extLst>
          </p:cNvPr>
          <p:cNvSpPr txBox="1"/>
          <p:nvPr/>
        </p:nvSpPr>
        <p:spPr>
          <a:xfrm>
            <a:off x="9290553" y="4380584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</p:spTree>
    <p:extLst>
      <p:ext uri="{BB962C8B-B14F-4D97-AF65-F5344CB8AC3E}">
        <p14:creationId xmlns:p14="http://schemas.microsoft.com/office/powerpoint/2010/main" val="213879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1732-0F45-4926-91BF-9FFB5A0A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Overfitting</a:t>
            </a:r>
          </a:p>
          <a:p>
            <a:r>
              <a:rPr lang="en-US" dirty="0"/>
              <a:t>Goede </a:t>
            </a:r>
            <a:r>
              <a:rPr lang="en-US" dirty="0" err="1"/>
              <a:t>generalisatie</a:t>
            </a:r>
            <a:endParaRPr lang="en-US" dirty="0"/>
          </a:p>
          <a:p>
            <a:r>
              <a:rPr lang="en-US" dirty="0"/>
              <a:t>Training met minder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beter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Snelle</a:t>
            </a:r>
            <a:r>
              <a:rPr lang="en-US" dirty="0"/>
              <a:t> </a:t>
            </a:r>
            <a:r>
              <a:rPr lang="en-US" dirty="0" err="1"/>
              <a:t>convergentie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Indirecte</a:t>
            </a:r>
            <a:r>
              <a:rPr lang="en-US" dirty="0"/>
              <a:t> </a:t>
            </a:r>
            <a:r>
              <a:rPr lang="en-US" dirty="0" err="1"/>
              <a:t>voordelen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8F4D-C555-4207-BAFA-00A5224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77C62-CA6D-4668-89B3-1204A82B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80C3E4-61B1-40E4-9407-473DC9BB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Veel</a:t>
            </a:r>
            <a:r>
              <a:rPr lang="en-US" dirty="0">
                <a:latin typeface="Arial"/>
                <a:cs typeface="Arial"/>
              </a:rPr>
              <a:t> of </a:t>
            </a:r>
            <a:r>
              <a:rPr lang="en-US" dirty="0" err="1">
                <a:latin typeface="Arial"/>
                <a:cs typeface="Arial"/>
              </a:rPr>
              <a:t>weinig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iteraties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E03AC5-A2D7-4ED6-B97A-428BFF98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37" y="3010638"/>
            <a:ext cx="6788063" cy="319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EEAF3-AC99-4292-9B87-0B3EA8BA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2 datasets D1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D2</a:t>
            </a:r>
          </a:p>
          <a:p>
            <a:r>
              <a:rPr lang="en-US" dirty="0">
                <a:latin typeface="Arial"/>
                <a:cs typeface="Arial"/>
              </a:rPr>
              <a:t>parameters p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en</a:t>
            </a:r>
            <a:r>
              <a:rPr lang="en-US" dirty="0">
                <a:latin typeface="Arial"/>
                <a:cs typeface="Arial"/>
              </a:rPr>
              <a:t> p</a:t>
            </a:r>
            <a:r>
              <a:rPr lang="en-US" baseline="-25000" dirty="0">
                <a:latin typeface="Arial"/>
                <a:cs typeface="Arial"/>
              </a:rPr>
              <a:t>2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2F4D5D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Stabiliteitsgrenzen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bepalen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mogelijk</a:t>
            </a:r>
            <a:endParaRPr lang="en-US" dirty="0"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Afhankelijk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eigenschappen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-&gt; 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error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795C-BAF4-4F65-859A-041B8A7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8B948-BCC6-430D-8DFC-2D8B672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797345-FC3A-4997-8C86-B037A67A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Hangt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samen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stabiliteit</a:t>
            </a:r>
            <a:r>
              <a:rPr lang="en-US" dirty="0">
                <a:latin typeface="Arial"/>
                <a:cs typeface="Arial"/>
              </a:rPr>
              <a:t> van SGD</a:t>
            </a:r>
            <a:endParaRPr lang="en-US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CEFFFB8-3A66-4103-AE0D-400CA7B8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123" y="1656000"/>
            <a:ext cx="7534405" cy="432374"/>
          </a:xfrm>
          <a:prstGeom prst="rect">
            <a:avLst/>
          </a:prstGeom>
        </p:spPr>
      </p:pic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18C5C942-AB7A-47F4-B262-87928368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37" y="2126236"/>
            <a:ext cx="1589563" cy="4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1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6A8CC33-5554-4C9D-8250-D9C424A57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Moeilijk vast te stellen</a:t>
            </a:r>
          </a:p>
          <a:p>
            <a:r>
              <a:rPr lang="nl-BE" dirty="0"/>
              <a:t>Geen maat voor onzekerheid</a:t>
            </a:r>
          </a:p>
          <a:p>
            <a:r>
              <a:rPr lang="nl-BE" dirty="0"/>
              <a:t>Motivatie om onzekerheid te kwantificeren</a:t>
            </a:r>
          </a:p>
          <a:p>
            <a:r>
              <a:rPr lang="nl-BE" dirty="0"/>
              <a:t>Oplossing?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BA6424-B9B8-44DD-8DDB-E70B5C17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B12480-C981-498F-9854-775EAC51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7CF6298-412D-4128-9D32-4083E592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22AD4E1-5579-4C37-96B3-EC78A6CA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729" y="2956485"/>
            <a:ext cx="3442569" cy="27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Stochastisch neuraal netwerk</a:t>
                </a:r>
              </a:p>
              <a:p>
                <a:r>
                  <a:rPr lang="nl-BE" b="0" dirty="0" err="1">
                    <a:ea typeface="Cambria Math" panose="02040503050406030204" pitchFamily="18" charset="0"/>
                  </a:rPr>
                  <a:t>Bayesiaanse</a:t>
                </a:r>
                <a:r>
                  <a:rPr lang="nl-BE" b="0" dirty="0">
                    <a:ea typeface="Cambria Math" panose="02040503050406030204" pitchFamily="18" charset="0"/>
                  </a:rPr>
                  <a:t> infer</a:t>
                </a:r>
                <a:r>
                  <a:rPr lang="nl-BE" dirty="0">
                    <a:ea typeface="Cambria Math" panose="02040503050406030204" pitchFamily="18" charset="0"/>
                  </a:rPr>
                  <a:t>entie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B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l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B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l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nl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8073E4B4-A6FF-4629-8EA7-605D9C766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286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92F2552-ED5F-4BF6-8533-D00E21D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932E6B-2714-4A0E-8629-B5DD192A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E31204-62A7-44D2-8195-4EC0D586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Bayesian</a:t>
            </a:r>
            <a:r>
              <a:rPr lang="nl-BE" dirty="0"/>
              <a:t> </a:t>
            </a:r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br>
              <a:rPr lang="nl-BE" dirty="0"/>
            </a:br>
            <a:endParaRPr lang="nl-BE" dirty="0">
              <a:highlight>
                <a:srgbClr val="FFFF00"/>
              </a:highlight>
            </a:endParaRPr>
          </a:p>
        </p:txBody>
      </p:sp>
      <p:pic>
        <p:nvPicPr>
          <p:cNvPr id="1028" name="Picture 4" descr="Understanding Conjugate Priors. Bayesian Approach to Machine Learning… | by  Saptashwa Bhattacharyya | Towards Data Science">
            <a:extLst>
              <a:ext uri="{FF2B5EF4-FFF2-40B4-BE49-F238E27FC236}">
                <a16:creationId xmlns:a16="http://schemas.microsoft.com/office/drawing/2014/main" id="{B9DBB829-6800-4D42-9384-9C89812CD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4"/>
          <a:stretch/>
        </p:blipFill>
        <p:spPr bwMode="auto">
          <a:xfrm>
            <a:off x="574800" y="2783516"/>
            <a:ext cx="4772025" cy="19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yesian Statistics Explained in Simple English For Beginners">
            <a:extLst>
              <a:ext uri="{FF2B5EF4-FFF2-40B4-BE49-F238E27FC236}">
                <a16:creationId xmlns:a16="http://schemas.microsoft.com/office/drawing/2014/main" id="{C2876631-3597-412D-90A4-D7DAF4F1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87" y="1656000"/>
            <a:ext cx="4962583" cy="30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56576-B53B-48BC-BC55-8AC1F00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Onzekerheid kwantificeerbaar</a:t>
            </a:r>
          </a:p>
          <a:p>
            <a:r>
              <a:rPr lang="nl-BE" dirty="0"/>
              <a:t>Verschillende applicaties</a:t>
            </a:r>
          </a:p>
          <a:p>
            <a:r>
              <a:rPr lang="nl-BE" dirty="0"/>
              <a:t>Voordelen?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Onzekerheidskwantificatie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Active Learning</a:t>
            </a:r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8F43EB7-4171-49D4-846A-E989B6A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AED1A5-3CF3-4B67-8785-21041DF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CA247FD-D876-4096-936C-30A2AFD6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zeker is het netwerk?</a:t>
            </a:r>
          </a:p>
        </p:txBody>
      </p:sp>
      <p:pic>
        <p:nvPicPr>
          <p:cNvPr id="1026" name="Picture 2" descr="How To Use Active Learning To Iteratively Improve Your Machine Learning  Models | by ___ | Towards AI | Medium">
            <a:extLst>
              <a:ext uri="{FF2B5EF4-FFF2-40B4-BE49-F238E27FC236}">
                <a16:creationId xmlns:a16="http://schemas.microsoft.com/office/drawing/2014/main" id="{D68D3D53-10E9-4D98-87A1-2C210F286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" t="5162" r="2696" b="31324"/>
          <a:stretch/>
        </p:blipFill>
        <p:spPr bwMode="auto">
          <a:xfrm>
            <a:off x="5505771" y="3102015"/>
            <a:ext cx="6219384" cy="269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03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>
            <a:normAutofit/>
          </a:bodyPr>
          <a:lstStyle/>
          <a:p>
            <a:pPr algn="ctr"/>
            <a:r>
              <a:rPr lang="nl-NL" sz="8000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57638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3E3B84F-CFEE-4A29-8AD4-22962E4884B9}"/>
              </a:ext>
            </a:extLst>
          </p:cNvPr>
          <p:cNvSpPr/>
          <p:nvPr/>
        </p:nvSpPr>
        <p:spPr>
          <a:xfrm>
            <a:off x="10205996" y="3537903"/>
            <a:ext cx="1086004" cy="51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1175586-5ABA-4680-8C31-FCE47E8F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425181"/>
            <a:ext cx="11041200" cy="4464000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6E528B-C4FA-47D6-8D5A-07773E22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4D37E7-1A85-45E2-8E4C-8AD6896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3718B7-CBC2-4BAA-9AFD-2E9181E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?</a:t>
            </a:r>
          </a:p>
        </p:txBody>
      </p:sp>
      <p:pic>
        <p:nvPicPr>
          <p:cNvPr id="1026" name="Picture 2" descr="Artificial Intelligence vs. Machine Learning vs. Deep Learning: What's the  Difference? - CamRojud">
            <a:extLst>
              <a:ext uri="{FF2B5EF4-FFF2-40B4-BE49-F238E27FC236}">
                <a16:creationId xmlns:a16="http://schemas.microsoft.com/office/drawing/2014/main" id="{B610DBF5-F96F-4B5B-8C46-DD35F8A9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5" t="3719" r="14701" b="2978"/>
          <a:stretch/>
        </p:blipFill>
        <p:spPr bwMode="auto">
          <a:xfrm>
            <a:off x="900000" y="1549153"/>
            <a:ext cx="3932808" cy="38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034812B-2137-4DE5-9B77-1EBB9022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1"/>
          <a:stretch/>
        </p:blipFill>
        <p:spPr bwMode="auto">
          <a:xfrm>
            <a:off x="6636916" y="783036"/>
            <a:ext cx="4278644" cy="19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ieleden van moderne panda waren véél minder kieskeurig">
            <a:extLst>
              <a:ext uri="{FF2B5EF4-FFF2-40B4-BE49-F238E27FC236}">
                <a16:creationId xmlns:a16="http://schemas.microsoft.com/office/drawing/2014/main" id="{ABDD082C-E528-4F49-B26F-9CBED9B6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872" y="3019039"/>
            <a:ext cx="2265434" cy="14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89F76AAE-E685-4A03-83E4-757E5EE25A99}"/>
              </a:ext>
            </a:extLst>
          </p:cNvPr>
          <p:cNvCxnSpPr/>
          <p:nvPr/>
        </p:nvCxnSpPr>
        <p:spPr>
          <a:xfrm>
            <a:off x="8271507" y="3760172"/>
            <a:ext cx="1782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920FD2F-082D-4A3A-939A-DE29E398A6C0}"/>
              </a:ext>
            </a:extLst>
          </p:cNvPr>
          <p:cNvSpPr txBox="1"/>
          <p:nvPr/>
        </p:nvSpPr>
        <p:spPr>
          <a:xfrm>
            <a:off x="10282197" y="3608146"/>
            <a:ext cx="1563204" cy="38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PANDA</a:t>
            </a:r>
          </a:p>
        </p:txBody>
      </p:sp>
      <p:pic>
        <p:nvPicPr>
          <p:cNvPr id="1034" name="Picture 10" descr="Talking head image | Free SVG">
            <a:extLst>
              <a:ext uri="{FF2B5EF4-FFF2-40B4-BE49-F238E27FC236}">
                <a16:creationId xmlns:a16="http://schemas.microsoft.com/office/drawing/2014/main" id="{10F23F7D-C2F1-4929-9A6D-AC380DE0D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66" y="4582297"/>
            <a:ext cx="1572660" cy="14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923D58C8-2C94-4593-83AA-BFE7B5756E91}"/>
              </a:ext>
            </a:extLst>
          </p:cNvPr>
          <p:cNvCxnSpPr>
            <a:cxnSpLocks/>
          </p:cNvCxnSpPr>
          <p:nvPr/>
        </p:nvCxnSpPr>
        <p:spPr>
          <a:xfrm flipV="1">
            <a:off x="8271507" y="5253816"/>
            <a:ext cx="1502808" cy="23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90D92B8-84AD-4D8C-81F2-CDBA623CC584}"/>
              </a:ext>
            </a:extLst>
          </p:cNvPr>
          <p:cNvSpPr txBox="1"/>
          <p:nvPr/>
        </p:nvSpPr>
        <p:spPr>
          <a:xfrm>
            <a:off x="9861647" y="5069150"/>
            <a:ext cx="23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“Spraakherkenning!”</a:t>
            </a:r>
          </a:p>
        </p:txBody>
      </p:sp>
    </p:spTree>
    <p:extLst>
      <p:ext uri="{BB962C8B-B14F-4D97-AF65-F5344CB8AC3E}">
        <p14:creationId xmlns:p14="http://schemas.microsoft.com/office/powerpoint/2010/main" val="134419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876EB-E2E6-4A77-B914-D1624EA2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and D. </a:t>
            </a:r>
            <a:r>
              <a:rPr lang="en-US" sz="2000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Higham</a:t>
            </a:r>
            <a:r>
              <a:rPr lang="en-US" sz="2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(2019). Deep Learning: An Introduction for Applied Mathematicians. SIAM Review Vol. 61, No. 4, pp. 860–891</a:t>
            </a:r>
          </a:p>
          <a:p>
            <a:pPr marL="0" indent="0">
              <a:buNone/>
            </a:pPr>
            <a:r>
              <a:rPr lang="nl-BE" sz="2000" dirty="0">
                <a:hlinkClick r:id="rId2"/>
              </a:rPr>
              <a:t>https://epubs.siam.org/doi/pdf/10.1137/18M1165748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L.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Valentin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Jopsin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W.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Buntine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F.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Boussaid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H.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Laga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, M. </a:t>
            </a:r>
            <a:r>
              <a:rPr lang="nl-BE" sz="2000" dirty="0" err="1">
                <a:solidFill>
                  <a:schemeClr val="bg2">
                    <a:lumMod val="10000"/>
                  </a:schemeClr>
                </a:solidFill>
              </a:rPr>
              <a:t>Bennamoun</a:t>
            </a:r>
            <a:r>
              <a:rPr lang="nl-BE" sz="2000" dirty="0">
                <a:solidFill>
                  <a:schemeClr val="bg2">
                    <a:lumMod val="10000"/>
                  </a:schemeClr>
                </a:solidFill>
              </a:rPr>
              <a:t> (2020),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Hands-on Bayesian Neural Networks - a Tutorial for Deep Learning Users</a:t>
            </a:r>
            <a:endParaRPr lang="nl-BE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nl-BE" sz="2000" dirty="0"/>
              <a:t> https://arxiv.org/pdf/2007.06823.pdf</a:t>
            </a:r>
          </a:p>
          <a:p>
            <a:endParaRPr lang="nl-BE" sz="2000" dirty="0"/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M. Hardt, B.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Recht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, and Y. Singer, Train faster, generalize better: Stability of stochastic gradient descent, in Proceedings of the 33rd International Conference on Machine Learning, 2016, pp. 1225-1234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rgbClr val="333333"/>
                </a:solidFill>
                <a:effectLst/>
                <a:latin typeface="+mj-lt"/>
                <a:hlinkClick r:id="rId3"/>
              </a:rPr>
              <a:t>http://proceedings.mlr.press/v48/hardt16.pdf</a:t>
            </a:r>
            <a:endParaRPr lang="en-US" sz="2000" dirty="0">
              <a:solidFill>
                <a:srgbClr val="333333"/>
              </a:solidFill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333333"/>
              </a:solidFill>
              <a:effectLst/>
              <a:latin typeface="+mj-lt"/>
            </a:endParaRPr>
          </a:p>
          <a:p>
            <a:endParaRPr lang="nl-BE" sz="20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04AA1BA-CCFE-4C5A-9A04-C76A7F37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86396D-403B-4F6B-9286-7BF893D4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1ABC8BA-CEA1-4E23-B8C0-1B622F1B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Referenties</a:t>
            </a:r>
          </a:p>
        </p:txBody>
      </p:sp>
    </p:spTree>
    <p:extLst>
      <p:ext uri="{BB962C8B-B14F-4D97-AF65-F5344CB8AC3E}">
        <p14:creationId xmlns:p14="http://schemas.microsoft.com/office/powerpoint/2010/main" val="19492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96154F6-AA7E-4378-9CB4-D26319FE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laag</a:t>
            </a:r>
          </a:p>
          <a:p>
            <a:r>
              <a:rPr lang="nl-BE" dirty="0"/>
              <a:t>Lagen van neurons</a:t>
            </a:r>
          </a:p>
          <a:p>
            <a:r>
              <a:rPr lang="nl-BE" dirty="0"/>
              <a:t>Lineaire transformatie + bias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Gewichtsmatrix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Bias vector</a:t>
            </a:r>
          </a:p>
          <a:p>
            <a:r>
              <a:rPr lang="nl-BE" dirty="0"/>
              <a:t>Niet lineaire transformatie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 err="1"/>
              <a:t>Sigmoid</a:t>
            </a:r>
            <a:r>
              <a:rPr lang="nl-BE" dirty="0"/>
              <a:t> functie: </a:t>
            </a:r>
          </a:p>
          <a:p>
            <a:r>
              <a:rPr lang="nl-BE" dirty="0"/>
              <a:t>Output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7213CA-60EA-4149-92FE-B16A7D20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6CFA72-5E98-4CB8-8078-E7220082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E8ACD88-7AB1-4314-A607-6C235CEB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 (old)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0B4362-AC2C-4D71-BD67-B95C15CBD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6" b="14114"/>
          <a:stretch/>
        </p:blipFill>
        <p:spPr>
          <a:xfrm>
            <a:off x="3781015" y="4370440"/>
            <a:ext cx="1888194" cy="556182"/>
          </a:xfrm>
          <a:prstGeom prst="rect">
            <a:avLst/>
          </a:prstGeom>
        </p:spPr>
      </p:pic>
      <p:pic>
        <p:nvPicPr>
          <p:cNvPr id="11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7EB3050D-4A75-46BD-9D41-12C92856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365" y="1997170"/>
            <a:ext cx="5813229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0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4E1B74-3FCB-48B7-BCF3-C82AFD60B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Vergelijkbaar</a:t>
            </a:r>
            <a:r>
              <a:rPr lang="en-GB" dirty="0"/>
              <a:t> met hoe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brein</a:t>
            </a:r>
            <a:r>
              <a:rPr lang="en-GB" dirty="0"/>
              <a:t> </a:t>
            </a:r>
            <a:r>
              <a:rPr lang="en-GB" dirty="0" err="1"/>
              <a:t>werkt</a:t>
            </a:r>
            <a:endParaRPr lang="en-GB" dirty="0"/>
          </a:p>
          <a:p>
            <a:r>
              <a:rPr lang="en-GB" dirty="0" err="1"/>
              <a:t>Signalen</a:t>
            </a:r>
            <a:r>
              <a:rPr lang="en-GB" dirty="0"/>
              <a:t> van </a:t>
            </a:r>
            <a:r>
              <a:rPr lang="en-GB" dirty="0" err="1"/>
              <a:t>varierende</a:t>
            </a:r>
            <a:r>
              <a:rPr lang="en-GB" dirty="0"/>
              <a:t> </a:t>
            </a:r>
            <a:r>
              <a:rPr lang="en-GB" dirty="0" err="1"/>
              <a:t>grootte</a:t>
            </a:r>
            <a:r>
              <a:rPr lang="en-GB" dirty="0"/>
              <a:t> </a:t>
            </a:r>
            <a:r>
              <a:rPr lang="en-GB" dirty="0" err="1"/>
              <a:t>uitzenden</a:t>
            </a:r>
            <a:endParaRPr lang="en-GB" dirty="0"/>
          </a:p>
          <a:p>
            <a:r>
              <a:rPr lang="en-GB" dirty="0" err="1"/>
              <a:t>Gelaagde</a:t>
            </a:r>
            <a:r>
              <a:rPr lang="en-GB" dirty="0"/>
              <a:t> </a:t>
            </a:r>
            <a:r>
              <a:rPr lang="en-GB" dirty="0" err="1"/>
              <a:t>structuur</a:t>
            </a:r>
            <a:endParaRPr lang="en-GB" dirty="0"/>
          </a:p>
          <a:p>
            <a:r>
              <a:rPr lang="en-GB" dirty="0" err="1"/>
              <a:t>Onderliggende</a:t>
            </a:r>
            <a:r>
              <a:rPr lang="en-GB" dirty="0"/>
              <a:t> </a:t>
            </a:r>
            <a:r>
              <a:rPr lang="en-GB" dirty="0" err="1"/>
              <a:t>wiskunde</a:t>
            </a:r>
            <a:r>
              <a:rPr lang="en-GB" dirty="0"/>
              <a:t>: Matrix-vector </a:t>
            </a:r>
            <a:r>
              <a:rPr lang="en-GB" dirty="0" err="1"/>
              <a:t>operaties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transformatiefuncties</a:t>
            </a:r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EAB31-F917-4B4A-ADCD-49A37B3F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6B07-1DBA-45AC-A050-F49E3FF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68D02-AD86-483E-B518-F0B5A760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Neurale netwerken</a:t>
            </a:r>
            <a:endParaRPr lang="en-GB" dirty="0"/>
          </a:p>
        </p:txBody>
      </p:sp>
      <p:pic>
        <p:nvPicPr>
          <p:cNvPr id="1026" name="Picture 2" descr="From Fiction to Reality: A Beginner's Guide to Artificial Neural Networks |  by Jason Roell | Towards Data Science">
            <a:extLst>
              <a:ext uri="{FF2B5EF4-FFF2-40B4-BE49-F238E27FC236}">
                <a16:creationId xmlns:a16="http://schemas.microsoft.com/office/drawing/2014/main" id="{B0989E2A-3DB5-4483-BB4F-8632C9E6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89" y="3550562"/>
            <a:ext cx="8255222" cy="256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ural Network Models in R | Machine learning tutorial, Machine learning  book, Deep learning">
            <a:extLst>
              <a:ext uri="{FF2B5EF4-FFF2-40B4-BE49-F238E27FC236}">
                <a16:creationId xmlns:a16="http://schemas.microsoft.com/office/drawing/2014/main" id="{C2BF3E2B-B8BA-4E22-8B6D-2CBD47BD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357" y="551787"/>
            <a:ext cx="4610643" cy="22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1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C9FB4-3EFE-43EE-81C9-3E64DB3B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CDE-F600-4A6A-A3BC-05806696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C819A1-CA0A-4472-9A13-4160F3E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56" y="207036"/>
            <a:ext cx="6174343" cy="1152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4493C5-CA00-4BE3-8A52-A57220C8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571" y="883250"/>
            <a:ext cx="11041200" cy="5686400"/>
          </a:xfrm>
        </p:spPr>
        <p:txBody>
          <a:bodyPr/>
          <a:lstStyle/>
          <a:p>
            <a:r>
              <a:rPr lang="en-GB" dirty="0"/>
              <a:t>Input vector: x</a:t>
            </a:r>
          </a:p>
          <a:p>
            <a:r>
              <a:rPr lang="en-GB" dirty="0" err="1"/>
              <a:t>Gewichtsmatrix</a:t>
            </a:r>
            <a:r>
              <a:rPr lang="en-GB" dirty="0"/>
              <a:t>: W</a:t>
            </a:r>
          </a:p>
          <a:p>
            <a:r>
              <a:rPr lang="en-GB" dirty="0"/>
              <a:t>Bias vector: b</a:t>
            </a:r>
          </a:p>
          <a:p>
            <a:r>
              <a:rPr lang="en-GB" dirty="0" err="1"/>
              <a:t>Niet-lineaire</a:t>
            </a:r>
            <a:r>
              <a:rPr lang="en-GB" dirty="0"/>
              <a:t> transf. : f(x)</a:t>
            </a:r>
          </a:p>
          <a:p>
            <a:r>
              <a:rPr lang="en-GB" dirty="0"/>
              <a:t>Output </a:t>
            </a:r>
            <a:r>
              <a:rPr lang="en-GB" dirty="0" err="1"/>
              <a:t>netwerk</a:t>
            </a:r>
            <a:r>
              <a:rPr lang="en-GB" dirty="0"/>
              <a:t>: F(x)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5C0B33C-7973-4C3E-954A-312E818BE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3" t="3754" r="7066"/>
          <a:stretch/>
        </p:blipFill>
        <p:spPr>
          <a:xfrm>
            <a:off x="4281714" y="-1"/>
            <a:ext cx="7910286" cy="5962211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E1E17FDB-4C05-4256-BEBD-98192EE1F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8"/>
          <a:stretch/>
        </p:blipFill>
        <p:spPr>
          <a:xfrm>
            <a:off x="0" y="0"/>
            <a:ext cx="12192000" cy="6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BE" dirty="0"/>
                  <a:t>Gekende trainingsoutput</a:t>
                </a:r>
              </a:p>
              <a:p>
                <a:r>
                  <a:rPr lang="nl-BE" dirty="0"/>
                  <a:t>Output van netwerk</a:t>
                </a:r>
              </a:p>
              <a:p>
                <a:r>
                  <a:rPr lang="nl-BE" dirty="0"/>
                  <a:t>Verschil geeft kostfunctie</a:t>
                </a:r>
              </a:p>
              <a:p>
                <a:r>
                  <a:rPr lang="nl-BE" dirty="0"/>
                  <a:t>Afhankelijk van gewichten en </a:t>
                </a:r>
                <a:r>
                  <a:rPr lang="nl-BE" dirty="0" err="1"/>
                  <a:t>biases</a:t>
                </a:r>
                <a:endParaRPr lang="nl-BE" dirty="0"/>
              </a:p>
              <a:p>
                <a:r>
                  <a:rPr lang="nl-BE" dirty="0"/>
                  <a:t>Optimaliseren =&gt; achterwaartse propagatie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Stochastic</a:t>
                </a:r>
                <a:r>
                  <a:rPr lang="nl-BE" dirty="0"/>
                  <a:t> </a:t>
                </a: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 xmlns="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 b="-17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 (old)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50" y="1656000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4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nl-BE" dirty="0"/>
                  <a:t>Gekende trainingsoutput vergelijken met werkelijke output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Verschil geeft kostfunctie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Deze minimaliseren door gewichten en biases aan te passen</a:t>
                </a:r>
              </a:p>
              <a:p>
                <a:pPr>
                  <a:lnSpc>
                    <a:spcPct val="120000"/>
                  </a:lnSpc>
                </a:pPr>
                <a:r>
                  <a:rPr lang="nl-BE" dirty="0"/>
                  <a:t>Simpel algoritme: gradient descent</a:t>
                </a:r>
              </a:p>
              <a:p>
                <a:pPr marL="0" indent="0">
                  <a:buNone/>
                </a:pPr>
                <a:endParaRPr lang="nl-BE" dirty="0"/>
              </a:p>
              <a:p>
                <a:pPr marL="0" indent="0">
                  <a:buNone/>
                </a:pPr>
                <a:r>
                  <a:rPr lang="nl-BE" dirty="0" err="1"/>
                  <a:t>Gradient</a:t>
                </a:r>
                <a:r>
                  <a:rPr lang="nl-BE" dirty="0"/>
                  <a:t> </a:t>
                </a:r>
                <a:r>
                  <a:rPr lang="nl-BE" dirty="0" err="1"/>
                  <a:t>descent</a:t>
                </a:r>
                <a:r>
                  <a:rPr lang="nl-B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dirty="0"/>
                  <a:t>,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BE" dirty="0"/>
                  <a:t> = stap-grootte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791F80F6-7C99-40AA-9E6A-1079D328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550167"/>
                <a:ext cx="11041200" cy="4464000"/>
              </a:xfrm>
              <a:blipFill>
                <a:blip r:embed="rId2"/>
                <a:stretch>
                  <a:fillRect l="-828" t="-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C20FBC6-81D6-44AD-8B6B-BDC5979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643AC6-B745-443E-BE95-B35603B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43412E4-AA0D-4F9A-96B0-400C649D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kan het netwerk leren?</a:t>
            </a:r>
          </a:p>
        </p:txBody>
      </p:sp>
      <p:pic>
        <p:nvPicPr>
          <p:cNvPr id="2052" name="Picture 4" descr="AI researchers allege that machine learning is alchemy | Science | AAAS">
            <a:extLst>
              <a:ext uri="{FF2B5EF4-FFF2-40B4-BE49-F238E27FC236}">
                <a16:creationId xmlns:a16="http://schemas.microsoft.com/office/drawing/2014/main" id="{4390AB37-4252-4B1F-AC1A-08E985B3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34" y="3702258"/>
            <a:ext cx="4286250" cy="2409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1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r>
                  <a:rPr lang="nl-BE" dirty="0"/>
                  <a:t>Stap-grootte: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dirty="0"/>
              </a:p>
              <a:p>
                <a:r>
                  <a:rPr lang="nl-BE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Gradient descent (old)</a:t>
            </a:r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/>
          <a:stretch/>
        </p:blipFill>
        <p:spPr bwMode="auto">
          <a:xfrm>
            <a:off x="6645353" y="1311768"/>
            <a:ext cx="5546647" cy="42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3800" dirty="0"/>
              </a:p>
              <a:p>
                <a:pPr marL="0" indent="0">
                  <a:buNone/>
                </a:pPr>
                <a:r>
                  <a:rPr lang="nl-BE" sz="3800" dirty="0"/>
                  <a:t>Stap-grootte: </a:t>
                </a:r>
                <a14:m>
                  <m:oMath xmlns:m="http://schemas.openxmlformats.org/officeDocument/2006/math"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nl-BE" sz="3800" dirty="0"/>
              </a:p>
              <a:p>
                <a:pPr marL="0" indent="0">
                  <a:buNone/>
                </a:pPr>
                <a:r>
                  <a:rPr lang="nl-BE" sz="3800" dirty="0"/>
                  <a:t>Gradiënt van kostfunctie: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nl-BE" sz="3800" dirty="0"/>
              </a:p>
              <a:p>
                <a:endParaRPr lang="nl-BE" sz="3800" dirty="0"/>
              </a:p>
              <a:p>
                <a14:m>
                  <m:oMath xmlns:m="http://schemas.openxmlformats.org/officeDocument/2006/math">
                    <m:r>
                      <a:rPr lang="nl-BE" sz="3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𝐶𝑜𝑠𝑡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nl-BE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BE" sz="3800" dirty="0"/>
                  <a:t> is de richting waar de functie</a:t>
                </a:r>
              </a:p>
              <a:p>
                <a:pPr marL="0" indent="0">
                  <a:buNone/>
                </a:pPr>
                <a:r>
                  <a:rPr lang="nl-BE" sz="3800" dirty="0"/>
                  <a:t>   het hardste daalt</a:t>
                </a:r>
              </a:p>
              <a:p>
                <a:r>
                  <a:rPr lang="nl-BE" sz="3800" dirty="0"/>
                  <a:t>Stap te groot: mogelijk om over minimum te springen</a:t>
                </a:r>
              </a:p>
              <a:p>
                <a:r>
                  <a:rPr lang="nl-BE" sz="3800" dirty="0"/>
                  <a:t>Stap te klein: algoritme te traag</a:t>
                </a:r>
              </a:p>
              <a:p>
                <a:endParaRPr lang="nl-BE" dirty="0"/>
              </a:p>
              <a:p>
                <a:pPr marL="0" indent="0">
                  <a:buNone/>
                </a:pPr>
                <a:endParaRPr lang="nl-BE" dirty="0"/>
              </a:p>
              <a:p>
                <a:endParaRPr lang="nl-BE" dirty="0"/>
              </a:p>
              <a:p>
                <a:pPr marL="0" indent="0">
                  <a:buNone/>
                </a:pPr>
                <a:r>
                  <a:rPr lang="nl-BE" dirty="0"/>
                  <a:t> </a:t>
                </a:r>
              </a:p>
            </p:txBody>
          </p:sp>
        </mc:Choice>
        <mc:Fallback>
          <p:sp>
            <p:nvSpPr>
              <p:cNvPr id="2" name="Tijdelijke aanduiding voor inhoud 1">
                <a:extLst>
                  <a:ext uri="{FF2B5EF4-FFF2-40B4-BE49-F238E27FC236}">
                    <a16:creationId xmlns:a16="http://schemas.microsoft.com/office/drawing/2014/main" id="{FAD5BCBE-B7FB-4D4B-94CB-CC236D9B6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2" t="-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A2471-57E6-4C06-A9AA-8F2D2956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FDD983-CE06-4B5A-8CF6-6B08FA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5D0C6-793C-48F6-8C66-872907A5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Gradient</a:t>
            </a:r>
            <a:r>
              <a:rPr lang="nl-BE" dirty="0"/>
              <a:t> </a:t>
            </a:r>
            <a:r>
              <a:rPr lang="nl-BE" dirty="0" err="1"/>
              <a:t>descent</a:t>
            </a:r>
            <a:endParaRPr lang="nl-BE" dirty="0"/>
          </a:p>
        </p:txBody>
      </p:sp>
      <p:pic>
        <p:nvPicPr>
          <p:cNvPr id="2050" name="Picture 2" descr="Intro to optimization in deep learning: Gradient Descent">
            <a:extLst>
              <a:ext uri="{FF2B5EF4-FFF2-40B4-BE49-F238E27FC236}">
                <a16:creationId xmlns:a16="http://schemas.microsoft.com/office/drawing/2014/main" id="{18C04BB7-6BC6-4166-8FD8-9DB4313B7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b="1230"/>
          <a:stretch/>
        </p:blipFill>
        <p:spPr bwMode="auto">
          <a:xfrm>
            <a:off x="7167716" y="0"/>
            <a:ext cx="5024284" cy="37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55999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689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KU Leuven</vt:lpstr>
      <vt:lpstr>KU Leuven Sedes</vt:lpstr>
      <vt:lpstr>Sensitivity analysis and uncertainty quantification of deep learning methods.</vt:lpstr>
      <vt:lpstr>Deep learning?</vt:lpstr>
      <vt:lpstr>Neurale netwerken (old)</vt:lpstr>
      <vt:lpstr>Neurale netwerken</vt:lpstr>
      <vt:lpstr>PowerPoint Presentation</vt:lpstr>
      <vt:lpstr>Hoe kan het netwerk leren? (old)</vt:lpstr>
      <vt:lpstr>Hoe kan het netwerk leren?</vt:lpstr>
      <vt:lpstr>Gradient descent (old)</vt:lpstr>
      <vt:lpstr>Gradient descent</vt:lpstr>
      <vt:lpstr>Gradient descent</vt:lpstr>
      <vt:lpstr>Gradient descent</vt:lpstr>
      <vt:lpstr>Stochastic gradient descent</vt:lpstr>
      <vt:lpstr>Het netwerk gebruiken</vt:lpstr>
      <vt:lpstr>Veel of weinig iteraties?</vt:lpstr>
      <vt:lpstr>Hangt samen met stabiliteit van SGD</vt:lpstr>
      <vt:lpstr>Hoe zeker is het netwerk?</vt:lpstr>
      <vt:lpstr>Bayesian deep learning </vt:lpstr>
      <vt:lpstr>Hoe zeker is het netwerk?</vt:lpstr>
      <vt:lpstr>Vragen?</vt:lpstr>
      <vt:lpstr>Referenties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159</cp:revision>
  <dcterms:created xsi:type="dcterms:W3CDTF">2017-09-13T11:47:32Z</dcterms:created>
  <dcterms:modified xsi:type="dcterms:W3CDTF">2020-11-10T14:02:44Z</dcterms:modified>
</cp:coreProperties>
</file>