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3"/>
  </p:notesMasterIdLst>
  <p:handoutMasterIdLst>
    <p:handoutMasterId r:id="rId24"/>
  </p:handoutMasterIdLst>
  <p:sldIdLst>
    <p:sldId id="261" r:id="rId3"/>
    <p:sldId id="268" r:id="rId4"/>
    <p:sldId id="269" r:id="rId5"/>
    <p:sldId id="288" r:id="rId6"/>
    <p:sldId id="284" r:id="rId7"/>
    <p:sldId id="289" r:id="rId8"/>
    <p:sldId id="271" r:id="rId9"/>
    <p:sldId id="283" r:id="rId10"/>
    <p:sldId id="290" r:id="rId11"/>
    <p:sldId id="279" r:id="rId12"/>
    <p:sldId id="281" r:id="rId13"/>
    <p:sldId id="282" r:id="rId14"/>
    <p:sldId id="278" r:id="rId15"/>
    <p:sldId id="275" r:id="rId16"/>
    <p:sldId id="276" r:id="rId17"/>
    <p:sldId id="272" r:id="rId18"/>
    <p:sldId id="273" r:id="rId19"/>
    <p:sldId id="274" r:id="rId20"/>
    <p:sldId id="287" r:id="rId21"/>
    <p:sldId id="285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09" autoAdjust="0"/>
    <p:restoredTop sz="94652"/>
  </p:normalViewPr>
  <p:slideViewPr>
    <p:cSldViewPr snapToGrid="0" snapToObjects="1">
      <p:cViewPr varScale="1">
        <p:scale>
          <a:sx n="79" d="100"/>
          <a:sy n="79" d="100"/>
        </p:scale>
        <p:origin x="7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10/11/2020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10/11/2020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10/11/2020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10/11/2020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10/11/2020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10/11/2020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10/11/2020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10/11/2020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10/11/2020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10/11/2020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10/11/2020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10/11/2020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48/hardt16.pdf" TargetMode="External"/><Relationship Id="rId2" Type="http://schemas.openxmlformats.org/officeDocument/2006/relationships/hyperlink" Target="https://epubs.siam.org/doi/pdf/10.1137/18M116574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analysis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uncertainty</a:t>
            </a:r>
            <a:r>
              <a:rPr lang="nl-NL" dirty="0"/>
              <a:t> </a:t>
            </a:r>
            <a:r>
              <a:rPr lang="nl-NL" dirty="0" err="1"/>
              <a:t>quantification</a:t>
            </a:r>
            <a:r>
              <a:rPr lang="nl-NL" dirty="0"/>
              <a:t> of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.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537" y="1359036"/>
            <a:ext cx="4282811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Gradient descent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37" y="4518507"/>
            <a:ext cx="3543607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37" y="5326727"/>
            <a:ext cx="3292125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Gewenst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Berekening gradiënt: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Groot Netwerk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nl-BE" dirty="0"/>
                  <a:t>Veel parameters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400" dirty="0"/>
                  <a:t> grote dimensie</a:t>
                </a:r>
              </a:p>
              <a:p>
                <a:pPr marL="0" indent="0">
                  <a:buNone/>
                </a:pPr>
                <a:r>
                  <a:rPr lang="nl-BE" sz="2400" b="0" dirty="0"/>
                  <a:t>                           </a:t>
                </a:r>
                <a14:m>
                  <m:oMath xmlns:m="http://schemas.openxmlformats.org/officeDocument/2006/math"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nl-BE" dirty="0"/>
                  <a:t>Veel datapunten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groot</m:t>
                    </m:r>
                  </m:oMath>
                </a14:m>
                <a:endParaRPr lang="nl-BE" dirty="0">
                  <a:latin typeface="+mn-lt"/>
                </a:endParaRP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 </a:t>
                </a:r>
              </a:p>
              <a:p>
                <a:r>
                  <a:rPr lang="nl-BE" dirty="0"/>
                  <a:t>Oplossing?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FF13E501-C5E3-4FD7-8D51-A9E88293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0" y="3703899"/>
            <a:ext cx="4464638" cy="113683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237931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004" y="232362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62" y="1505304"/>
            <a:ext cx="2827265" cy="640135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62" y="2813005"/>
            <a:ext cx="386367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Overfitting</a:t>
            </a:r>
          </a:p>
          <a:p>
            <a:r>
              <a:rPr lang="en-US" dirty="0"/>
              <a:t>Goede </a:t>
            </a:r>
            <a:r>
              <a:rPr lang="en-US" dirty="0" err="1"/>
              <a:t>generalisatie</a:t>
            </a:r>
            <a:endParaRPr lang="en-US" dirty="0"/>
          </a:p>
          <a:p>
            <a:r>
              <a:rPr lang="en-US" dirty="0"/>
              <a:t>Training met minder </a:t>
            </a:r>
            <a:r>
              <a:rPr lang="en-US" dirty="0" err="1"/>
              <a:t>iteraties</a:t>
            </a:r>
            <a:r>
              <a:rPr lang="en-US" dirty="0"/>
              <a:t> </a:t>
            </a:r>
            <a:r>
              <a:rPr lang="en-US" dirty="0" err="1"/>
              <a:t>beter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convergentie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Indirecte</a:t>
            </a:r>
            <a:r>
              <a:rPr lang="en-US" dirty="0"/>
              <a:t> </a:t>
            </a:r>
            <a:r>
              <a:rPr lang="en-US" dirty="0" err="1"/>
              <a:t>voordelen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Veel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dirty="0" err="1">
                <a:latin typeface="Arial"/>
                <a:cs typeface="Arial"/>
              </a:rPr>
              <a:t>weinig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iteraties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E03AC5-A2D7-4ED6-B97A-428BFF98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7" y="3010638"/>
            <a:ext cx="6788063" cy="31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D2</a:t>
            </a:r>
          </a:p>
          <a:p>
            <a:r>
              <a:rPr lang="en-US" dirty="0">
                <a:latin typeface="Arial"/>
                <a:cs typeface="Arial"/>
              </a:rPr>
              <a:t>parameters p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p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error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Hangt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samen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23" y="1656000"/>
            <a:ext cx="7534405" cy="432374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18C5C942-AB7A-47F4-B262-87928368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37" y="2126236"/>
            <a:ext cx="1589563" cy="4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8058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Stochastisch neuraal netwerk</a:t>
                </a:r>
              </a:p>
              <a:p>
                <a:r>
                  <a:rPr lang="nl-BE" b="0" dirty="0" err="1">
                    <a:ea typeface="Cambria Math" panose="02040503050406030204" pitchFamily="18" charset="0"/>
                  </a:rPr>
                  <a:t>Bayesiaanse</a:t>
                </a:r>
                <a:r>
                  <a:rPr lang="nl-BE" b="0" dirty="0">
                    <a:ea typeface="Cambria Math" panose="02040503050406030204" pitchFamily="18" charset="0"/>
                  </a:rPr>
                  <a:t> infer</a:t>
                </a:r>
                <a:r>
                  <a:rPr lang="nl-BE" dirty="0">
                    <a:ea typeface="Cambria Math" panose="02040503050406030204" pitchFamily="18" charset="0"/>
                  </a:rPr>
                  <a:t>entie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286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br>
              <a:rPr lang="nl-BE" dirty="0"/>
            </a:br>
            <a:endParaRPr lang="nl-BE" dirty="0">
              <a:highlight>
                <a:srgbClr val="FFFF00"/>
              </a:highlight>
            </a:endParaRPr>
          </a:p>
        </p:txBody>
      </p:sp>
      <p:pic>
        <p:nvPicPr>
          <p:cNvPr id="1028" name="Picture 4" descr="Understanding Conjugate Priors. Bayesian Approach to Machine Learning… | by  Saptashwa Bhattacharyya | Towards Data Science">
            <a:extLst>
              <a:ext uri="{FF2B5EF4-FFF2-40B4-BE49-F238E27FC236}">
                <a16:creationId xmlns:a16="http://schemas.microsoft.com/office/drawing/2014/main" id="{B9DBB829-6800-4D42-9384-9C89812CD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574800" y="2783516"/>
            <a:ext cx="4772025" cy="19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yesian Statistics Explained in Simple English For Beginners">
            <a:extLst>
              <a:ext uri="{FF2B5EF4-FFF2-40B4-BE49-F238E27FC236}">
                <a16:creationId xmlns:a16="http://schemas.microsoft.com/office/drawing/2014/main" id="{C2876631-3597-412D-90A4-D7DAF4F1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87" y="1656000"/>
            <a:ext cx="4962583" cy="30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4656576-B53B-48BC-BC55-8AC1F00B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Onzekerheid kwantificeerbaar</a:t>
            </a:r>
          </a:p>
          <a:p>
            <a:r>
              <a:rPr lang="nl-BE" dirty="0"/>
              <a:t>Verschillende applicaties</a:t>
            </a:r>
          </a:p>
          <a:p>
            <a:r>
              <a:rPr lang="nl-BE" dirty="0"/>
              <a:t>Voordelen?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Onzekerheidskwantificatie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Active Learning</a:t>
            </a:r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1026" name="Picture 2" descr="How To Use Active Learning To Iteratively Improve Your Machine Learning  Models | by ___ | Towards AI | Medium">
            <a:extLst>
              <a:ext uri="{FF2B5EF4-FFF2-40B4-BE49-F238E27FC236}">
                <a16:creationId xmlns:a16="http://schemas.microsoft.com/office/drawing/2014/main" id="{D68D3D53-10E9-4D98-87A1-2C210F286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5162" r="2696" b="31324"/>
          <a:stretch/>
        </p:blipFill>
        <p:spPr bwMode="auto">
          <a:xfrm>
            <a:off x="5505771" y="3102015"/>
            <a:ext cx="6219384" cy="269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>
            <a:normAutofit/>
          </a:bodyPr>
          <a:lstStyle/>
          <a:p>
            <a:pPr algn="ctr"/>
            <a:r>
              <a:rPr lang="nl-NL" sz="80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57638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6876EB-E2E6-4A77-B914-D1624EA2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D.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(2019). Deep Learning: An Introduction for Applied Mathematicians. SIAM Review Vol. 61, No. 4, pp. 860–891</a:t>
            </a:r>
          </a:p>
          <a:p>
            <a:pPr marL="0" indent="0">
              <a:buNone/>
            </a:pPr>
            <a:r>
              <a:rPr lang="nl-BE" sz="2000" dirty="0">
                <a:hlinkClick r:id="rId2"/>
              </a:rPr>
              <a:t>https://epubs.siam.org/doi/pdf/10.1137/18M1165748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L.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Valentin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Jopsin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W.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Buntine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Boussaid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H.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Laga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M.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Bennamoun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(2020),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Hands-on Bayesian Neural Networks - a Tutorial for Deep Learning Users</a:t>
            </a:r>
            <a:endParaRPr lang="nl-BE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nl-BE" sz="2000" dirty="0"/>
              <a:t> https://arxiv.org/pdf/2007.06823.pdf</a:t>
            </a:r>
          </a:p>
          <a:p>
            <a:endParaRPr lang="nl-BE" sz="2000" dirty="0"/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M. Hardt, B.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Recht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, and Y. Singer, Train faster, generalize better: Stability of stochastic gradient descent, in Proceedings of the 33rd International Conference on Machine Learning, 2016, pp. 1225-1234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+mj-lt"/>
                <a:hlinkClick r:id="rId3"/>
              </a:rPr>
              <a:t>http://proceedings.mlr.press/v48/hardt16.pdf</a:t>
            </a:r>
            <a:endParaRPr lang="en-US" sz="2000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effectLst/>
              <a:latin typeface="+mj-lt"/>
            </a:endParaRPr>
          </a:p>
          <a:p>
            <a:endParaRPr lang="nl-BE" sz="20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04AA1BA-CCFE-4C5A-9A04-C76A7F3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86396D-403B-4F6B-9286-7BF893D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ABC8BA-CEA1-4E23-B8C0-1B622F1B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Referenties</a:t>
            </a:r>
          </a:p>
        </p:txBody>
      </p:sp>
    </p:spTree>
    <p:extLst>
      <p:ext uri="{BB962C8B-B14F-4D97-AF65-F5344CB8AC3E}">
        <p14:creationId xmlns:p14="http://schemas.microsoft.com/office/powerpoint/2010/main" val="194920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96154F6-AA7E-4378-9CB4-D26319FE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Input laag</a:t>
            </a:r>
          </a:p>
          <a:p>
            <a:r>
              <a:rPr lang="nl-BE" dirty="0"/>
              <a:t>Lagen van neurons</a:t>
            </a:r>
          </a:p>
          <a:p>
            <a:r>
              <a:rPr lang="nl-BE" dirty="0"/>
              <a:t>Lineaire transformatie + 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Bias vector</a:t>
            </a:r>
          </a:p>
          <a:p>
            <a:r>
              <a:rPr lang="nl-BE" dirty="0"/>
              <a:t>Niet lineaire transformatie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 err="1"/>
              <a:t>Sigmoid</a:t>
            </a:r>
            <a:r>
              <a:rPr lang="nl-BE" dirty="0"/>
              <a:t> functie: </a:t>
            </a:r>
          </a:p>
          <a:p>
            <a:r>
              <a:rPr lang="nl-BE" dirty="0"/>
              <a:t>Output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 (old)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6" b="14114"/>
          <a:stretch/>
        </p:blipFill>
        <p:spPr>
          <a:xfrm>
            <a:off x="3781015" y="437044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65" y="1997170"/>
            <a:ext cx="5813229" cy="28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4E1B74-3FCB-48B7-BCF3-C82AFD60B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Vergelijkbaar</a:t>
            </a:r>
            <a:r>
              <a:rPr lang="en-GB" dirty="0"/>
              <a:t> met hoe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brein</a:t>
            </a:r>
            <a:r>
              <a:rPr lang="en-GB" dirty="0"/>
              <a:t> </a:t>
            </a:r>
            <a:r>
              <a:rPr lang="en-GB" dirty="0" err="1"/>
              <a:t>werkt</a:t>
            </a:r>
            <a:endParaRPr lang="en-GB" dirty="0"/>
          </a:p>
          <a:p>
            <a:r>
              <a:rPr lang="en-GB" dirty="0" err="1"/>
              <a:t>Signalen</a:t>
            </a:r>
            <a:r>
              <a:rPr lang="en-GB" dirty="0"/>
              <a:t> van </a:t>
            </a:r>
            <a:r>
              <a:rPr lang="en-GB" dirty="0" err="1"/>
              <a:t>varierende</a:t>
            </a:r>
            <a:r>
              <a:rPr lang="en-GB" dirty="0"/>
              <a:t> </a:t>
            </a:r>
            <a:r>
              <a:rPr lang="en-GB" dirty="0" err="1"/>
              <a:t>grootte</a:t>
            </a:r>
            <a:r>
              <a:rPr lang="en-GB" dirty="0"/>
              <a:t> </a:t>
            </a:r>
            <a:r>
              <a:rPr lang="en-GB" dirty="0" err="1"/>
              <a:t>uitzenden</a:t>
            </a:r>
            <a:endParaRPr lang="en-GB" dirty="0"/>
          </a:p>
          <a:p>
            <a:r>
              <a:rPr lang="en-GB" dirty="0" err="1"/>
              <a:t>Gelaagde</a:t>
            </a:r>
            <a:r>
              <a:rPr lang="en-GB" dirty="0"/>
              <a:t> </a:t>
            </a:r>
            <a:r>
              <a:rPr lang="en-GB" dirty="0" err="1"/>
              <a:t>structuur</a:t>
            </a:r>
            <a:endParaRPr lang="en-GB" dirty="0"/>
          </a:p>
          <a:p>
            <a:r>
              <a:rPr lang="en-GB" dirty="0" err="1"/>
              <a:t>Onderliggende</a:t>
            </a:r>
            <a:r>
              <a:rPr lang="en-GB" dirty="0"/>
              <a:t> </a:t>
            </a:r>
            <a:r>
              <a:rPr lang="en-GB" dirty="0" err="1"/>
              <a:t>wiskunde</a:t>
            </a:r>
            <a:r>
              <a:rPr lang="en-GB" dirty="0"/>
              <a:t>: Matrix-vector </a:t>
            </a:r>
            <a:r>
              <a:rPr lang="en-GB" dirty="0" err="1"/>
              <a:t>operaties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transformatiefuncties</a:t>
            </a:r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EAB31-F917-4B4A-ADCD-49A37B3F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6B07-1DBA-45AC-A050-F49E3FF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968D02-AD86-483E-B518-F0B5A760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</a:t>
            </a:r>
            <a:endParaRPr lang="en-GB" dirty="0"/>
          </a:p>
        </p:txBody>
      </p:sp>
      <p:pic>
        <p:nvPicPr>
          <p:cNvPr id="1026" name="Picture 2" descr="From Fiction to Reality: A Beginner's Guide to Artificial Neural Networks |  by Jason Roell | Towards Data Science">
            <a:extLst>
              <a:ext uri="{FF2B5EF4-FFF2-40B4-BE49-F238E27FC236}">
                <a16:creationId xmlns:a16="http://schemas.microsoft.com/office/drawing/2014/main" id="{B0989E2A-3DB5-4483-BB4F-8632C9E6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389" y="3550562"/>
            <a:ext cx="8255222" cy="256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2BF3E2B-B8BA-4E22-8B6D-2CBD47BDC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357" y="551787"/>
            <a:ext cx="4610643" cy="22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41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C0B33C-7973-4C3E-954A-312E818B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 t="3754" r="7066"/>
          <a:stretch/>
        </p:blipFill>
        <p:spPr>
          <a:xfrm>
            <a:off x="4281714" y="-1"/>
            <a:ext cx="7910286" cy="5962211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1E17FDB-4C05-4256-BEBD-98192EE1F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8"/>
          <a:stretch/>
        </p:blipFill>
        <p:spPr>
          <a:xfrm>
            <a:off x="0" y="0"/>
            <a:ext cx="12192000" cy="61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Gekende trainingsoutput</a:t>
                </a:r>
              </a:p>
              <a:p>
                <a:r>
                  <a:rPr lang="nl-BE" dirty="0"/>
                  <a:t>Output van netwerk</a:t>
                </a:r>
              </a:p>
              <a:p>
                <a:r>
                  <a:rPr lang="nl-BE" dirty="0"/>
                  <a:t>Verschil geeft kostfunctie</a:t>
                </a:r>
              </a:p>
              <a:p>
                <a:r>
                  <a:rPr lang="nl-BE" dirty="0"/>
                  <a:t>Afhankelijk van gewichten en </a:t>
                </a:r>
                <a:r>
                  <a:rPr lang="nl-BE" dirty="0" err="1"/>
                  <a:t>biases</a:t>
                </a:r>
                <a:endParaRPr lang="nl-BE" dirty="0"/>
              </a:p>
              <a:p>
                <a:r>
                  <a:rPr lang="nl-BE" dirty="0"/>
                  <a:t>Optimaliseren =&gt; achterwaartse propagatie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17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 (old)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50" y="1656000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4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nl-BE" dirty="0"/>
                  <a:t>Gekende trainingsoutput vergelijken met werkelijke output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Verschil geeft kostfunctie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Deze minimaliseren door gewichten en biases aan te passen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Simpel algoritme: gradient descent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34" y="3702258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Stap-grootte: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Gradient descent (old)</a:t>
            </a:r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/>
          <a:stretch/>
        </p:blipFill>
        <p:spPr bwMode="auto">
          <a:xfrm>
            <a:off x="6645353" y="1311768"/>
            <a:ext cx="5546647" cy="42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3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nl-BE" sz="3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sz="38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sz="3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sz="38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sz="3800" dirty="0"/>
              </a:p>
              <a:p>
                <a:pPr marL="0" indent="0">
                  <a:buNone/>
                </a:pPr>
                <a:r>
                  <a:rPr lang="nl-BE" sz="3800" dirty="0"/>
                  <a:t>Stap-grootte: </a:t>
                </a:r>
                <a14:m>
                  <m:oMath xmlns:m="http://schemas.openxmlformats.org/officeDocument/2006/math"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sz="3800" dirty="0"/>
              </a:p>
              <a:p>
                <a:pPr marL="0" indent="0">
                  <a:buNone/>
                </a:pPr>
                <a:r>
                  <a:rPr lang="nl-BE" sz="3800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sz="3800" dirty="0"/>
              </a:p>
              <a:p>
                <a:endParaRPr lang="nl-BE" sz="3800" dirty="0"/>
              </a:p>
              <a:p>
                <a14:m>
                  <m:oMath xmlns:m="http://schemas.openxmlformats.org/officeDocument/2006/math">
                    <m:r>
                      <a:rPr lang="nl-BE" sz="3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3800" dirty="0"/>
                  <a:t> is de richting waar de functie</a:t>
                </a:r>
              </a:p>
              <a:p>
                <a:pPr marL="0" indent="0">
                  <a:buNone/>
                </a:pPr>
                <a:r>
                  <a:rPr lang="nl-BE" sz="3800" dirty="0"/>
                  <a:t>   het hardste daalt</a:t>
                </a:r>
              </a:p>
              <a:p>
                <a:r>
                  <a:rPr lang="nl-BE" sz="3800" dirty="0"/>
                  <a:t>Stap te groot: mogelijk om over minimum te springen</a:t>
                </a:r>
              </a:p>
              <a:p>
                <a:r>
                  <a:rPr lang="nl-BE" sz="3800" dirty="0"/>
                  <a:t>Stap te klein: algoritme te traag</a:t>
                </a:r>
              </a:p>
              <a:p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2" t="-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 b="1230"/>
          <a:stretch/>
        </p:blipFill>
        <p:spPr bwMode="auto">
          <a:xfrm>
            <a:off x="7167716" y="1001949"/>
            <a:ext cx="5024284" cy="37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5599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689</Words>
  <Application>Microsoft Office PowerPoint</Application>
  <PresentationFormat>Breedbeeld</PresentationFormat>
  <Paragraphs>181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KU Leuven</vt:lpstr>
      <vt:lpstr>KU Leuven Sedes</vt:lpstr>
      <vt:lpstr>Sensitivity analysis and uncertainty quantification of deep learning methods.</vt:lpstr>
      <vt:lpstr>Deep learning?</vt:lpstr>
      <vt:lpstr>Neurale netwerken (old)</vt:lpstr>
      <vt:lpstr>Neurale netwerken</vt:lpstr>
      <vt:lpstr>PowerPoint-presentatie</vt:lpstr>
      <vt:lpstr>Hoe kan het netwerk leren? (old)</vt:lpstr>
      <vt:lpstr>Hoe kan het netwerk leren?</vt:lpstr>
      <vt:lpstr>Gradient descent (old)</vt:lpstr>
      <vt:lpstr>Gradient descent</vt:lpstr>
      <vt:lpstr>Gradient descent</vt:lpstr>
      <vt:lpstr>Gradient descent</vt:lpstr>
      <vt:lpstr>Stochastic gradient descent</vt:lpstr>
      <vt:lpstr>Veel of weinig iteraties?</vt:lpstr>
      <vt:lpstr>Hangt samen met stabiliteit van SGD</vt:lpstr>
      <vt:lpstr>Het netwerk gebruiken</vt:lpstr>
      <vt:lpstr>Hoe zeker is het netwerk?</vt:lpstr>
      <vt:lpstr>Bayesian deep learning </vt:lpstr>
      <vt:lpstr>Hoe zeker is het netwerk?</vt:lpstr>
      <vt:lpstr>Vragen?</vt:lpstr>
      <vt:lpstr>Referenties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2020-11-10T19:27:32Z</dcterms:modified>
</cp:coreProperties>
</file>