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0"/>
  </p:notesMasterIdLst>
  <p:handoutMasterIdLst>
    <p:handoutMasterId r:id="rId21"/>
  </p:handoutMasterIdLst>
  <p:sldIdLst>
    <p:sldId id="261" r:id="rId3"/>
    <p:sldId id="268" r:id="rId4"/>
    <p:sldId id="269" r:id="rId5"/>
    <p:sldId id="270" r:id="rId6"/>
    <p:sldId id="271" r:id="rId7"/>
    <p:sldId id="283" r:id="rId8"/>
    <p:sldId id="279" r:id="rId9"/>
    <p:sldId id="281" r:id="rId10"/>
    <p:sldId id="282" r:id="rId11"/>
    <p:sldId id="275" r:id="rId12"/>
    <p:sldId id="276" r:id="rId13"/>
    <p:sldId id="272" r:id="rId14"/>
    <p:sldId id="273" r:id="rId15"/>
    <p:sldId id="280" r:id="rId16"/>
    <p:sldId id="274" r:id="rId17"/>
    <p:sldId id="278" r:id="rId18"/>
    <p:sldId id="277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E49-1E78-B15E-E32F-2C5068B4603A}" v="470" dt="2020-11-05T20:50:52.305"/>
    <p1510:client id="{6AE84C9C-5291-06F3-99BC-D82E76F01E4F}" v="863" dt="2020-11-05T21:08:18.577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>
        <p:scale>
          <a:sx n="66" d="100"/>
          <a:sy n="66" d="100"/>
        </p:scale>
        <p:origin x="139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6-11-2020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6-11-2020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6/11/2020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6/11/2020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6/11/2020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6/11/2020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6/11/2020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6/11/2020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6/11/2020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6/11/2020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6/11/2020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6/11/2020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6/11/2020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6/11/2020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analysis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uncertainty</a:t>
            </a:r>
            <a:r>
              <a:rPr lang="nl-NL" dirty="0"/>
              <a:t> </a:t>
            </a:r>
            <a:r>
              <a:rPr lang="nl-NL" dirty="0" err="1"/>
              <a:t>quantification</a:t>
            </a:r>
            <a:r>
              <a:rPr lang="nl-NL" dirty="0"/>
              <a:t> of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.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EEAF3-AC99-4292-9B87-0B3EA8B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 datasets D1 en D2</a:t>
            </a:r>
          </a:p>
          <a:p>
            <a:pPr marL="0" indent="0">
              <a:buNone/>
            </a:pPr>
            <a:endParaRPr lang="en-US" dirty="0">
              <a:solidFill>
                <a:srgbClr val="2F4D5D"/>
              </a:solidFill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Stabiliteitsgrenzen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bepalen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endParaRPr lang="en-US" dirty="0" err="1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Afhankelijk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eigenschappen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 err="1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795C-BAF4-4F65-859A-041B8A7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B948-BCC6-430D-8DFC-2D8B672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97345-FC3A-4997-8C86-B037A67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Wat met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van SGD?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CEFFFB8-3A66-4103-AE0D-400CA7B8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48" y="2179416"/>
            <a:ext cx="7534405" cy="4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8">
            <a:extLst>
              <a:ext uri="{FF2B5EF4-FFF2-40B4-BE49-F238E27FC236}">
                <a16:creationId xmlns:a16="http://schemas.microsoft.com/office/drawing/2014/main" id="{D74A6E07-F6C2-4A07-A436-A143DC96BCC4}"/>
              </a:ext>
            </a:extLst>
          </p:cNvPr>
          <p:cNvSpPr/>
          <p:nvPr/>
        </p:nvSpPr>
        <p:spPr>
          <a:xfrm>
            <a:off x="9235229" y="4310341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35BEF-2B59-4E5D-A4F8-07EAFA47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geoptimaliseerd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na</a:t>
            </a:r>
            <a:r>
              <a:rPr lang="en-US" dirty="0">
                <a:latin typeface="Arial"/>
                <a:cs typeface="Arial"/>
              </a:rPr>
              <a:t> T </a:t>
            </a:r>
            <a:r>
              <a:rPr lang="en-US" dirty="0" err="1">
                <a:latin typeface="Arial"/>
                <a:cs typeface="Arial"/>
              </a:rPr>
              <a:t>tijd</a:t>
            </a:r>
            <a:r>
              <a:rPr lang="en-US" dirty="0">
                <a:latin typeface="Arial"/>
                <a:cs typeface="Arial"/>
              </a:rPr>
              <a:t> of gradient 0)</a:t>
            </a:r>
            <a:endParaRPr lang="en-US" dirty="0" err="1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Controleren</a:t>
            </a:r>
            <a:r>
              <a:rPr lang="en-US" dirty="0">
                <a:latin typeface="Arial"/>
                <a:cs typeface="Arial"/>
              </a:rPr>
              <a:t> op test data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38C5-10AB-457E-A27D-B8F2BCF6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EE5E-2008-44FD-88CF-1CF3044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6281E-E2C9-4ED4-8CEF-9D468FB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Het </a:t>
            </a:r>
            <a:r>
              <a:rPr lang="nl-BE">
                <a:latin typeface="Arial"/>
                <a:cs typeface="Arial"/>
              </a:rPr>
              <a:t>netwerk </a:t>
            </a:r>
            <a:r>
              <a:rPr lang="en-US" dirty="0" err="1">
                <a:latin typeface="Arial"/>
                <a:cs typeface="Arial"/>
              </a:rPr>
              <a:t>gebruiken</a:t>
            </a:r>
            <a:endParaRPr lang="en-US" dirty="0" err="1"/>
          </a:p>
        </p:txBody>
      </p:sp>
      <p:pic>
        <p:nvPicPr>
          <p:cNvPr id="10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DF707433-6D6A-4261-BE44-42E40B7A9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3294109" y="3428747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2103B824-68FB-4B3B-B776-99DFB01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010683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7">
            <a:extLst>
              <a:ext uri="{FF2B5EF4-FFF2-40B4-BE49-F238E27FC236}">
                <a16:creationId xmlns:a16="http://schemas.microsoft.com/office/drawing/2014/main" id="{005FE874-2A70-4208-B51C-C5F3DFCD874F}"/>
              </a:ext>
            </a:extLst>
          </p:cNvPr>
          <p:cNvSpPr txBox="1"/>
          <p:nvPr/>
        </p:nvSpPr>
        <p:spPr>
          <a:xfrm>
            <a:off x="9290553" y="4380584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3879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2AD4E1-5579-4C37-96B3-EC78A6C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9" y="2956485"/>
            <a:ext cx="3442569" cy="27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Bayesiaans neuraal netwerk</a:t>
                </a:r>
              </a:p>
              <a:p>
                <a:r>
                  <a:rPr lang="nl-BE" dirty="0"/>
                  <a:t>Model parameter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Dataset D</a:t>
                </a:r>
                <a:endParaRPr lang="nl-B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Stochastic</a:t>
                </a:r>
                <a:r>
                  <a:rPr lang="nl-BE" dirty="0"/>
                  <a:t> </a:t>
                </a: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Bayesiaanse</a:t>
            </a:r>
            <a:r>
              <a:rPr lang="nl-BE" dirty="0"/>
              <a:t> neurale netwerken </a:t>
            </a:r>
            <a:br>
              <a:rPr lang="nl-BE" dirty="0"/>
            </a:br>
            <a:r>
              <a:rPr lang="nl-BE" dirty="0">
                <a:highlight>
                  <a:srgbClr val="FFFF00"/>
                </a:highlight>
              </a:rPr>
              <a:t>(UNDER CONSTRUCTION)</a:t>
            </a:r>
          </a:p>
        </p:txBody>
      </p:sp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9F74B3-5390-4CE8-92FC-A351E527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ADE18-9249-4BEB-AED3-071BF558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C9989-87E7-4D12-8E55-3E1C8A52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66763B-7CB6-4506-B477-D9335B20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Prior </a:t>
            </a:r>
            <a:r>
              <a:rPr lang="en-US" dirty="0" err="1">
                <a:latin typeface="Arial"/>
                <a:cs typeface="Arial"/>
              </a:rPr>
              <a:t>kiezen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49596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4656576-B53B-48BC-BC55-8AC1F00BEF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Kansen en kansverdelingen</a:t>
                </a:r>
              </a:p>
              <a:p>
                <a:r>
                  <a:rPr lang="nl-BE" dirty="0"/>
                  <a:t>Meerdere modellen: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Onzekerheid kwantificeerbaar</a:t>
                </a:r>
              </a:p>
              <a:p>
                <a:r>
                  <a:rPr lang="nl-BE" dirty="0"/>
                  <a:t>Verschillende applicaties</a:t>
                </a:r>
              </a:p>
              <a:p>
                <a:r>
                  <a:rPr lang="nl-BE" dirty="0">
                    <a:highlight>
                      <a:srgbClr val="FFFF00"/>
                    </a:highlight>
                  </a:rPr>
                  <a:t>Voordelen?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>
                    <a:highlight>
                      <a:srgbClr val="FFFF00"/>
                    </a:highlight>
                  </a:rPr>
                  <a:t>Onzekerheidskwantificatie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>
                    <a:highlight>
                      <a:srgbClr val="FFFF00"/>
                    </a:highlight>
                  </a:rPr>
                  <a:t>Active Learning</a:t>
                </a:r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4656576-B53B-48BC-BC55-8AC1F00BE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1732-0F45-4926-91BF-9FFB5A0A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highlight>
                  <a:srgbClr val="FFFF00"/>
                </a:highlight>
                <a:cs typeface="Arial"/>
              </a:rPr>
              <a:t>residu</a:t>
            </a:r>
            <a:endParaRPr lang="en-US" dirty="0" err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8F4D-C555-4207-BAFA-00A5224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7C62-CA6D-4668-89B3-1204A8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0C3E4-61B1-40E4-9407-473DC9B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Hoe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kwantificeren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20358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chart, diagram&#10;&#10;Description automatically generated">
            <a:extLst>
              <a:ext uri="{FF2B5EF4-FFF2-40B4-BE49-F238E27FC236}">
                <a16:creationId xmlns:a16="http://schemas.microsoft.com/office/drawing/2014/main" id="{1C32CFA4-C297-4AC9-8BCA-831F03007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5538" y="2950356"/>
            <a:ext cx="6769905" cy="306526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BDEEB-2EDF-4B54-8401-87708B95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EF25-BD28-4FEA-A772-DA5DEA2E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B080A5-78A8-4754-8E8E-6F5BB23F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Invloed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afwijkend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datapunt</a:t>
            </a:r>
            <a:endParaRPr lang="en-US" dirty="0" err="1">
              <a:cs typeface="Arial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D2821B3-4C76-4C77-9BEE-BCE852F7D53E}"/>
              </a:ext>
            </a:extLst>
          </p:cNvPr>
          <p:cNvSpPr txBox="1">
            <a:spLocks/>
          </p:cNvSpPr>
          <p:nvPr/>
        </p:nvSpPr>
        <p:spPr>
          <a:xfrm>
            <a:off x="440302" y="1551617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Moment van </a:t>
            </a:r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belangrijk</a:t>
            </a:r>
          </a:p>
          <a:p>
            <a:r>
              <a:rPr lang="en-US" dirty="0">
                <a:latin typeface="Arial"/>
                <a:cs typeface="Arial"/>
              </a:rPr>
              <a:t>Begin -&gt; </a:t>
            </a:r>
            <a:r>
              <a:rPr lang="en-US" dirty="0" err="1">
                <a:latin typeface="Arial"/>
                <a:cs typeface="Arial"/>
              </a:rPr>
              <a:t>grotere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fout</a:t>
            </a:r>
            <a:r>
              <a:rPr lang="en-US" dirty="0">
                <a:latin typeface="Arial"/>
                <a:cs typeface="Arial"/>
              </a:rPr>
              <a:t> op model</a:t>
            </a:r>
          </a:p>
          <a:p>
            <a:r>
              <a:rPr lang="en-US" dirty="0">
                <a:latin typeface="Arial"/>
                <a:cs typeface="Arial"/>
              </a:rPr>
              <a:t>Later -&gt; </a:t>
            </a:r>
            <a:r>
              <a:rPr lang="en-US" dirty="0" err="1">
                <a:latin typeface="Arial"/>
                <a:cs typeface="Arial"/>
              </a:rPr>
              <a:t>kleinere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invloed</a:t>
            </a:r>
            <a:r>
              <a:rPr lang="en-US" dirty="0">
                <a:latin typeface="Arial"/>
                <a:cs typeface="Arial"/>
              </a:rPr>
              <a:t> op </a:t>
            </a:r>
            <a:r>
              <a:rPr lang="en-US" dirty="0" err="1">
                <a:latin typeface="Arial"/>
                <a:cs typeface="Arial"/>
              </a:rPr>
              <a:t>fout</a:t>
            </a:r>
            <a:endParaRPr lang="en-US" dirty="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8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96154F6-AA7E-4378-9CB4-D26319FE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Input vector x</a:t>
            </a:r>
          </a:p>
          <a:p>
            <a:r>
              <a:rPr lang="nl-BE" dirty="0"/>
              <a:t>Lagen van neurons</a:t>
            </a:r>
          </a:p>
          <a:p>
            <a:r>
              <a:rPr lang="nl-BE" dirty="0"/>
              <a:t>Lineaire transformatie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Bias vector</a:t>
            </a:r>
          </a:p>
          <a:p>
            <a:r>
              <a:rPr lang="nl-BE" dirty="0"/>
              <a:t>Niet lineaire transformatie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 err="1"/>
              <a:t>Sigmoid</a:t>
            </a:r>
            <a:r>
              <a:rPr lang="nl-BE" dirty="0"/>
              <a:t> functie: </a:t>
            </a:r>
          </a:p>
          <a:p>
            <a:r>
              <a:rPr lang="nl-BE" dirty="0"/>
              <a:t>Output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6" b="14114"/>
          <a:stretch/>
        </p:blipFill>
        <p:spPr>
          <a:xfrm>
            <a:off x="3781015" y="4370440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65" y="1997170"/>
            <a:ext cx="5813229" cy="28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0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ABF6EF6-37C5-4208-8914-4804806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4C612F-BB20-4889-96AC-55E6AC0C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C92D71C4-EC72-49E8-B20A-97572F4B8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26" y="355101"/>
            <a:ext cx="3678027" cy="4464000"/>
          </a:xfrm>
        </p:spPr>
        <p:txBody>
          <a:bodyPr/>
          <a:lstStyle/>
          <a:p>
            <a:r>
              <a:rPr lang="nl-BE" dirty="0"/>
              <a:t>Input vector: x</a:t>
            </a:r>
          </a:p>
          <a:p>
            <a:r>
              <a:rPr lang="nl-BE" dirty="0"/>
              <a:t>Gewichtsmatrix: W</a:t>
            </a:r>
          </a:p>
          <a:p>
            <a:r>
              <a:rPr lang="nl-BE" dirty="0"/>
              <a:t>Bias vector: b</a:t>
            </a:r>
          </a:p>
          <a:p>
            <a:r>
              <a:rPr lang="nl-BE" dirty="0"/>
              <a:t>Niet-lineaire trans.: f(x)</a:t>
            </a:r>
          </a:p>
          <a:p>
            <a:r>
              <a:rPr lang="nl-BE" dirty="0"/>
              <a:t>Output: F(x)</a:t>
            </a:r>
          </a:p>
        </p:txBody>
      </p:sp>
      <p:pic>
        <p:nvPicPr>
          <p:cNvPr id="12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E880E687-5C9C-4E01-B4A5-18057598A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4745040" y="224171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DF276FDB-D447-4579-8AE0-80C0A2B3D84E}"/>
                  </a:ext>
                </a:extLst>
              </p:cNvPr>
              <p:cNvSpPr txBox="1"/>
              <p:nvPr/>
            </p:nvSpPr>
            <p:spPr>
              <a:xfrm>
                <a:off x="603609" y="3550724"/>
                <a:ext cx="2833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DF276FDB-D447-4579-8AE0-80C0A2B3D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9" y="3550724"/>
                <a:ext cx="283316" cy="369332"/>
              </a:xfrm>
              <a:prstGeom prst="rect">
                <a:avLst/>
              </a:prstGeom>
              <a:blipFill>
                <a:blip r:embed="rId3"/>
                <a:stretch>
                  <a:fillRect l="-6522" r="-6522" b="-163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vak 18">
                <a:extLst>
                  <a:ext uri="{FF2B5EF4-FFF2-40B4-BE49-F238E27FC236}">
                    <a16:creationId xmlns:a16="http://schemas.microsoft.com/office/drawing/2014/main" id="{9E1010C2-2A6B-4EEE-9C31-224D7658EAA4}"/>
                  </a:ext>
                </a:extLst>
              </p:cNvPr>
              <p:cNvSpPr txBox="1"/>
              <p:nvPr/>
            </p:nvSpPr>
            <p:spPr>
              <a:xfrm>
                <a:off x="603609" y="4113891"/>
                <a:ext cx="1744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nl-BE" sz="2400" i="1" baseline="3000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BE" sz="2400" i="1" baseline="30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19" name="Tekstvak 18">
                <a:extLst>
                  <a:ext uri="{FF2B5EF4-FFF2-40B4-BE49-F238E27FC236}">
                    <a16:creationId xmlns:a16="http://schemas.microsoft.com/office/drawing/2014/main" id="{9E1010C2-2A6B-4EEE-9C31-224D7658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9" y="4113891"/>
                <a:ext cx="1744743" cy="369332"/>
              </a:xfrm>
              <a:prstGeom prst="rect">
                <a:avLst/>
              </a:prstGeom>
              <a:blipFill>
                <a:blip r:embed="rId4"/>
                <a:stretch>
                  <a:fillRect l="-6294" r="-6993" b="-38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Verbindingslijn: gebogen 20">
            <a:extLst>
              <a:ext uri="{FF2B5EF4-FFF2-40B4-BE49-F238E27FC236}">
                <a16:creationId xmlns:a16="http://schemas.microsoft.com/office/drawing/2014/main" id="{5ECB2B09-6DB4-46FA-9A16-560C06BE81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4007" y="2587100"/>
            <a:ext cx="4352494" cy="1204502"/>
          </a:xfrm>
          <a:prstGeom prst="bentConnector3">
            <a:avLst>
              <a:gd name="adj1" fmla="val -176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Verbindingslijn: gebogen 24">
            <a:extLst>
              <a:ext uri="{FF2B5EF4-FFF2-40B4-BE49-F238E27FC236}">
                <a16:creationId xmlns:a16="http://schemas.microsoft.com/office/drawing/2014/main" id="{0B6F44D1-162E-4712-98CD-DF5312BC8E1F}"/>
              </a:ext>
            </a:extLst>
          </p:cNvPr>
          <p:cNvCxnSpPr>
            <a:cxnSpLocks/>
          </p:cNvCxnSpPr>
          <p:nvPr/>
        </p:nvCxnSpPr>
        <p:spPr>
          <a:xfrm flipH="1">
            <a:off x="2515435" y="2923773"/>
            <a:ext cx="4074783" cy="1374783"/>
          </a:xfrm>
          <a:prstGeom prst="bentConnector3">
            <a:avLst>
              <a:gd name="adj1" fmla="val -150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Verbindingslijn: gebogen 27">
            <a:extLst>
              <a:ext uri="{FF2B5EF4-FFF2-40B4-BE49-F238E27FC236}">
                <a16:creationId xmlns:a16="http://schemas.microsoft.com/office/drawing/2014/main" id="{50548967-9649-4CBE-85F1-A0D49876F956}"/>
              </a:ext>
            </a:extLst>
          </p:cNvPr>
          <p:cNvCxnSpPr>
            <a:cxnSpLocks/>
          </p:cNvCxnSpPr>
          <p:nvPr/>
        </p:nvCxnSpPr>
        <p:spPr>
          <a:xfrm flipH="1">
            <a:off x="4181411" y="3036020"/>
            <a:ext cx="3592279" cy="1845166"/>
          </a:xfrm>
          <a:prstGeom prst="bentConnector3">
            <a:avLst>
              <a:gd name="adj1" fmla="val -64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7D9566BE-A385-4401-9F0E-A94D0D6BEE71}"/>
                  </a:ext>
                </a:extLst>
              </p:cNvPr>
              <p:cNvSpPr txBox="1"/>
              <p:nvPr/>
            </p:nvSpPr>
            <p:spPr>
              <a:xfrm>
                <a:off x="149872" y="4643604"/>
                <a:ext cx="41690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nl-BE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nl-BE" sz="2400" i="1" baseline="3000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nl-BE" sz="2400" i="1" baseline="30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BE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7D9566BE-A385-4401-9F0E-A94D0D6B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72" y="4643604"/>
                <a:ext cx="4169040" cy="369332"/>
              </a:xfrm>
              <a:prstGeom prst="rect">
                <a:avLst/>
              </a:prstGeom>
              <a:blipFill>
                <a:blip r:embed="rId5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kstvak 37">
                <a:extLst>
                  <a:ext uri="{FF2B5EF4-FFF2-40B4-BE49-F238E27FC236}">
                    <a16:creationId xmlns:a16="http://schemas.microsoft.com/office/drawing/2014/main" id="{945ADE3D-E952-49E1-A258-FDDC7BD37418}"/>
                  </a:ext>
                </a:extLst>
              </p:cNvPr>
              <p:cNvSpPr txBox="1"/>
              <p:nvPr/>
            </p:nvSpPr>
            <p:spPr>
              <a:xfrm>
                <a:off x="603609" y="5126289"/>
                <a:ext cx="615327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nl-BE" sz="2400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nl-BE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nl-BE" sz="2400" i="1" baseline="3000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nl-BE" sz="2400" i="1" baseline="30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BE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l-BE" sz="2400" b="0" i="1" baseline="3000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nl-BE" sz="2400" dirty="0"/>
                  <a:t>)</a:t>
                </a:r>
              </a:p>
            </p:txBody>
          </p:sp>
        </mc:Choice>
        <mc:Fallback xmlns="">
          <p:sp>
            <p:nvSpPr>
              <p:cNvPr id="38" name="Tekstvak 37">
                <a:extLst>
                  <a:ext uri="{FF2B5EF4-FFF2-40B4-BE49-F238E27FC236}">
                    <a16:creationId xmlns:a16="http://schemas.microsoft.com/office/drawing/2014/main" id="{945ADE3D-E952-49E1-A258-FDDC7BD37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9" y="5126289"/>
                <a:ext cx="6153275" cy="369332"/>
              </a:xfrm>
              <a:prstGeom prst="rect">
                <a:avLst/>
              </a:prstGeom>
              <a:blipFill>
                <a:blip r:embed="rId6"/>
                <a:stretch>
                  <a:fillRect l="-1685" t="-24590" b="-4918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Verbindingslijn: gebogen 38">
            <a:extLst>
              <a:ext uri="{FF2B5EF4-FFF2-40B4-BE49-F238E27FC236}">
                <a16:creationId xmlns:a16="http://schemas.microsoft.com/office/drawing/2014/main" id="{F9EA993F-B9A5-4D6F-A06E-D2827CAED997}"/>
              </a:ext>
            </a:extLst>
          </p:cNvPr>
          <p:cNvCxnSpPr>
            <a:cxnSpLocks/>
          </p:cNvCxnSpPr>
          <p:nvPr/>
        </p:nvCxnSpPr>
        <p:spPr>
          <a:xfrm flipH="1">
            <a:off x="6440153" y="2984519"/>
            <a:ext cx="2517997" cy="2368769"/>
          </a:xfrm>
          <a:prstGeom prst="bentConnector3">
            <a:avLst>
              <a:gd name="adj1" fmla="val 96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56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</p:spPr>
            <p:txBody>
              <a:bodyPr/>
              <a:lstStyle/>
              <a:p>
                <a:r>
                  <a:rPr lang="nl-BE" dirty="0"/>
                  <a:t>Gekende trainingsoutput</a:t>
                </a:r>
              </a:p>
              <a:p>
                <a:r>
                  <a:rPr lang="nl-BE" dirty="0"/>
                  <a:t>Output van netwerk</a:t>
                </a:r>
              </a:p>
              <a:p>
                <a:r>
                  <a:rPr lang="nl-BE" dirty="0"/>
                  <a:t>Verschil geeft kostfunctie</a:t>
                </a:r>
              </a:p>
              <a:p>
                <a:r>
                  <a:rPr lang="nl-BE" dirty="0"/>
                  <a:t>Afhankelijk van gewichten en </a:t>
                </a:r>
                <a:r>
                  <a:rPr lang="nl-BE" dirty="0" err="1"/>
                  <a:t>biases</a:t>
                </a:r>
                <a:endParaRPr lang="nl-BE" dirty="0"/>
              </a:p>
              <a:p>
                <a:r>
                  <a:rPr lang="nl-BE" dirty="0"/>
                  <a:t>Optimaliseren =&gt; achterwaartse propagatie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Stochastic</a:t>
                </a:r>
                <a:r>
                  <a:rPr lang="nl-BE" dirty="0"/>
                  <a:t> </a:t>
                </a: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  <a:blipFill>
                <a:blip r:embed="rId2"/>
                <a:stretch>
                  <a:fillRect l="-828" t="-955" b="-163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50" y="1656000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Stap-grootte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dirty="0"/>
              </a:p>
              <a:p>
                <a:r>
                  <a:rPr lang="nl-BE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41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Meta-parameters SGD</a:t>
            </a:r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/>
          <a:stretch/>
        </p:blipFill>
        <p:spPr bwMode="auto">
          <a:xfrm>
            <a:off x="6096000" y="1449036"/>
            <a:ext cx="5546647" cy="42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3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098C9996-9859-4907-8AB3-D6C9AAD1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7389" y="3449812"/>
            <a:ext cx="4282811" cy="87637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58AD-6893-4457-9C08-36D3A74E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837B-2251-47C6-BE10-838E9BD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75B6-911A-4751-85AD-91F81DF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Meta-parameters SGD</a:t>
            </a:r>
            <a:endParaRPr lang="en-US" dirty="0"/>
          </a:p>
        </p:txBody>
      </p:sp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2A20A3EC-82E5-4072-A66D-1906084E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37" y="4518507"/>
            <a:ext cx="3543607" cy="533446"/>
          </a:xfrm>
          <a:prstGeom prst="rect">
            <a:avLst/>
          </a:prstGeom>
        </p:spPr>
      </p:pic>
      <p:pic>
        <p:nvPicPr>
          <p:cNvPr id="11" name="Afbeelding 10" descr="Afbeelding met object, klok&#10;&#10;Automatisch gegenereerde beschrijving">
            <a:extLst>
              <a:ext uri="{FF2B5EF4-FFF2-40B4-BE49-F238E27FC236}">
                <a16:creationId xmlns:a16="http://schemas.microsoft.com/office/drawing/2014/main" id="{35197AA6-FF6A-407F-A098-A08B1BFF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37" y="5326727"/>
            <a:ext cx="3292125" cy="838273"/>
          </a:xfrm>
          <a:prstGeom prst="rect">
            <a:avLst/>
          </a:prstGeom>
        </p:spPr>
      </p:pic>
      <p:sp>
        <p:nvSpPr>
          <p:cNvPr id="16" name="Tijdelijke aanduiding voor inhoud 1">
            <a:extLst>
              <a:ext uri="{FF2B5EF4-FFF2-40B4-BE49-F238E27FC236}">
                <a16:creationId xmlns:a16="http://schemas.microsoft.com/office/drawing/2014/main" id="{31B9B699-3D60-45C2-BCEB-88ED7797CECE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Datapunten: x</a:t>
            </a:r>
            <a:r>
              <a:rPr lang="nl-BE" baseline="30000" dirty="0"/>
              <a:t>{i}</a:t>
            </a:r>
          </a:p>
          <a:p>
            <a:r>
              <a:rPr lang="nl-BE" dirty="0"/>
              <a:t>Correct resultaat: y(x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r>
              <a:rPr lang="nl-BE" dirty="0"/>
              <a:t>Resultaat model: a</a:t>
            </a:r>
            <a:r>
              <a:rPr lang="nl-BE" baseline="30000" dirty="0"/>
              <a:t>[L]</a:t>
            </a:r>
            <a:r>
              <a:rPr lang="nl-BE" dirty="0"/>
              <a:t>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endParaRPr lang="nl-BE" dirty="0"/>
          </a:p>
          <a:p>
            <a:r>
              <a:rPr lang="nl-BE" dirty="0"/>
              <a:t>Mogelijke kostfunctie:</a:t>
            </a:r>
          </a:p>
          <a:p>
            <a:endParaRPr lang="nl-BE" dirty="0"/>
          </a:p>
          <a:p>
            <a:r>
              <a:rPr lang="nl-BE" dirty="0"/>
              <a:t>Deel-functies: </a:t>
            </a:r>
          </a:p>
          <a:p>
            <a:endParaRPr lang="nl-BE" dirty="0"/>
          </a:p>
          <a:p>
            <a:r>
              <a:rPr lang="nl-BE" dirty="0"/>
              <a:t>Ketting regel: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404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DB9BA6B-C0B2-4928-93B9-B7D84524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Veel parameters</a:t>
            </a:r>
          </a:p>
          <a:p>
            <a:r>
              <a:rPr lang="nl-BE" dirty="0"/>
              <a:t>Veel datapunten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FE6DA4-8F7B-48E6-A543-4DE1B81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346FD5-4FAE-40BE-B96D-DA5F7B83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6A8D9-1F0C-461B-8683-0631BAE5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Meta-parameters SGD</a:t>
            </a:r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FF13E501-C5E3-4FD7-8D51-A9E88293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3439481"/>
            <a:ext cx="4464638" cy="113683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4F13279-6BE0-4BB5-9263-FB56909DC4B5}"/>
              </a:ext>
            </a:extLst>
          </p:cNvPr>
          <p:cNvCxnSpPr/>
          <p:nvPr/>
        </p:nvCxnSpPr>
        <p:spPr>
          <a:xfrm>
            <a:off x="5671595" y="4007896"/>
            <a:ext cx="2280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omputer Fire Isolated. Burning Computer. Data Processor Vector Stock  Vector - Illustration of flame, fire: 143629275">
            <a:extLst>
              <a:ext uri="{FF2B5EF4-FFF2-40B4-BE49-F238E27FC236}">
                <a16:creationId xmlns:a16="http://schemas.microsoft.com/office/drawing/2014/main" id="{D887E6EC-1C19-442A-906B-C69D0C29C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004" y="1989399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6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9333D8-4E56-48D2-8BC5-D836CD9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Telkens 1 punt nemen: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Telkens m &lt;&lt; N punten nemen:</a:t>
            </a:r>
          </a:p>
          <a:p>
            <a:pPr lvl="1"/>
            <a:r>
              <a:rPr lang="nl-BE" dirty="0"/>
              <a:t>Minibatch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Met/zonder vervanging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CB2AD9-04AF-4EA4-BA1E-3377F6E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C94A12-C2C6-4355-AAC4-5D2C3F4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BAFB1-02E4-4847-A573-784E0211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Meta-parameters SGD</a:t>
            </a:r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1499888D-4D2D-48AA-822E-E73E5982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62" y="1505304"/>
            <a:ext cx="2827265" cy="640135"/>
          </a:xfrm>
          <a:prstGeom prst="rect">
            <a:avLst/>
          </a:prstGeom>
        </p:spPr>
      </p:pic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A770CCF-297A-49CB-A7AB-C9200BD7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62" y="2813005"/>
            <a:ext cx="386367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825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438</Words>
  <Application>Microsoft Office PowerPoint</Application>
  <PresentationFormat>Breedbeeld</PresentationFormat>
  <Paragraphs>134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KU Leuven</vt:lpstr>
      <vt:lpstr>KU Leuven Sedes</vt:lpstr>
      <vt:lpstr>Sensitivity analysis and uncertainty quantification of deep learning methods.</vt:lpstr>
      <vt:lpstr>Deep learning?</vt:lpstr>
      <vt:lpstr>Neurale netwerken</vt:lpstr>
      <vt:lpstr>PowerPoint-presentatie</vt:lpstr>
      <vt:lpstr>Hoe kan het netwerk leren?</vt:lpstr>
      <vt:lpstr>Meta-parameters SGD</vt:lpstr>
      <vt:lpstr>Meta-parameters SGD</vt:lpstr>
      <vt:lpstr>Meta-parameters SGD</vt:lpstr>
      <vt:lpstr>Meta-parameters SGD</vt:lpstr>
      <vt:lpstr>Wat met stabiliteit van SGD?</vt:lpstr>
      <vt:lpstr>Het netwerk gebruiken</vt:lpstr>
      <vt:lpstr>Hoe zeker is het netwerk?</vt:lpstr>
      <vt:lpstr>Bayesiaanse neurale netwerken  (UNDER CONSTRUCTION)</vt:lpstr>
      <vt:lpstr>Prior kiezen</vt:lpstr>
      <vt:lpstr>Hoe zeker is het netwerk?</vt:lpstr>
      <vt:lpstr>Hoe stabiliteit kwantificeren</vt:lpstr>
      <vt:lpstr>Invloed afwijkend datapunt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159</cp:revision>
  <dcterms:created xsi:type="dcterms:W3CDTF">2017-09-13T11:47:32Z</dcterms:created>
  <dcterms:modified xsi:type="dcterms:W3CDTF">2020-11-06T11:21:38Z</dcterms:modified>
</cp:coreProperties>
</file>