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0"/>
  </p:notesMasterIdLst>
  <p:handoutMasterIdLst>
    <p:handoutMasterId r:id="rId21"/>
  </p:handoutMasterIdLst>
  <p:sldIdLst>
    <p:sldId id="261" r:id="rId3"/>
    <p:sldId id="268" r:id="rId4"/>
    <p:sldId id="269" r:id="rId5"/>
    <p:sldId id="284" r:id="rId6"/>
    <p:sldId id="271" r:id="rId7"/>
    <p:sldId id="283" r:id="rId8"/>
    <p:sldId id="279" r:id="rId9"/>
    <p:sldId id="281" r:id="rId10"/>
    <p:sldId id="282" r:id="rId11"/>
    <p:sldId id="276" r:id="rId12"/>
    <p:sldId id="272" r:id="rId13"/>
    <p:sldId id="273" r:id="rId14"/>
    <p:sldId id="280" r:id="rId15"/>
    <p:sldId id="274" r:id="rId16"/>
    <p:sldId id="278" r:id="rId17"/>
    <p:sldId id="275" r:id="rId18"/>
    <p:sldId id="277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96E49-1E78-B15E-E32F-2C5068B4603A}" v="470" dt="2020-11-05T20:50:52.305"/>
    <p1510:client id="{6AE84C9C-5291-06F3-99BC-D82E76F01E4F}" v="863" dt="2020-11-05T21:08:18.577"/>
    <p1510:client id="{DC7A361E-2CE7-702C-8326-DE5401D1D5AA}" v="2" dt="2020-11-05T19:37:27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809" autoAdjust="0"/>
    <p:restoredTop sz="94652"/>
  </p:normalViewPr>
  <p:slideViewPr>
    <p:cSldViewPr snapToGrid="0" snapToObjects="1">
      <p:cViewPr>
        <p:scale>
          <a:sx n="66" d="100"/>
          <a:sy n="66" d="100"/>
        </p:scale>
        <p:origin x="570" y="2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7-11-2020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7-11-2020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5412-F5E6-4727-B44A-B2B5A84DB14A}" type="datetime1">
              <a:rPr lang="nl-BE" smtClean="0"/>
              <a:t>7/11/2020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A1B4-471F-4916-AE0F-2FD9B1494989}" type="datetime1">
              <a:rPr lang="nl-BE" smtClean="0"/>
              <a:t>7/11/2020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E988-C9D1-4B41-906C-78E5525EC368}" type="datetime1">
              <a:rPr lang="nl-BE" smtClean="0"/>
              <a:t>7/11/2020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0F9-6046-48DD-8107-A903A5265F2A}" type="datetime1">
              <a:rPr lang="nl-BE" smtClean="0"/>
              <a:t>7/11/2020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135-2AF6-41F5-9559-B5C94669121A}" type="datetime1">
              <a:rPr lang="nl-BE" smtClean="0"/>
              <a:t>7/11/2020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D78-F253-471B-BF0C-B3EA74829726}" type="datetime1">
              <a:rPr lang="nl-BE" smtClean="0"/>
              <a:t>7/11/2020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4391-CFDB-4833-B504-DEFBE92512D1}" type="datetime1">
              <a:rPr lang="nl-BE" smtClean="0"/>
              <a:t>7/11/2020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31F0-2B75-48AE-AEBC-9657DD1B0AB7}" type="datetime1">
              <a:rPr lang="nl-BE" smtClean="0"/>
              <a:t>7/11/2020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495-32E9-486F-877E-DF8DCF8228E7}" type="datetime1">
              <a:rPr lang="nl-BE" smtClean="0"/>
              <a:t>7/11/2020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002D-00A0-4BF6-93D8-8D999BC8C748}" type="datetime1">
              <a:rPr lang="nl-BE" smtClean="0"/>
              <a:t>7/11/2020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5FF7ED8-F103-41E3-857E-CDC769C97DAE}" type="datetime1">
              <a:rPr lang="nl-BE" smtClean="0"/>
              <a:t>7/11/2020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F542F44-42ED-4221-90FD-ACE0C331DBA2}" type="datetime1">
              <a:rPr lang="nl-BE" smtClean="0"/>
              <a:t>7/11/2020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0299148" cy="4024798"/>
          </a:xfrm>
        </p:spPr>
        <p:txBody>
          <a:bodyPr/>
          <a:lstStyle/>
          <a:p>
            <a:r>
              <a:rPr lang="nl-NL" dirty="0" err="1"/>
              <a:t>Sensitivity</a:t>
            </a:r>
            <a:r>
              <a:rPr lang="nl-NL" dirty="0"/>
              <a:t> analysis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uncertainty</a:t>
            </a:r>
            <a:r>
              <a:rPr lang="nl-NL" dirty="0"/>
              <a:t> </a:t>
            </a:r>
            <a:r>
              <a:rPr lang="nl-NL" dirty="0" err="1"/>
              <a:t>quantification</a:t>
            </a:r>
            <a:r>
              <a:rPr lang="nl-NL" dirty="0"/>
              <a:t> of </a:t>
            </a:r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.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Joppe De </a:t>
            </a:r>
            <a:r>
              <a:rPr lang="nl-NL" dirty="0" err="1"/>
              <a:t>Jonghe</a:t>
            </a:r>
            <a:r>
              <a:rPr lang="nl-NL" dirty="0"/>
              <a:t>, </a:t>
            </a:r>
            <a:r>
              <a:rPr lang="nl-NL" dirty="0" err="1"/>
              <a:t>Juha</a:t>
            </a:r>
            <a:r>
              <a:rPr lang="nl-NL" dirty="0"/>
              <a:t> </a:t>
            </a:r>
            <a:r>
              <a:rPr lang="nl-NL" dirty="0" err="1"/>
              <a:t>Carlon</a:t>
            </a:r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8">
            <a:extLst>
              <a:ext uri="{FF2B5EF4-FFF2-40B4-BE49-F238E27FC236}">
                <a16:creationId xmlns:a16="http://schemas.microsoft.com/office/drawing/2014/main" id="{D74A6E07-F6C2-4A07-A436-A143DC96BCC4}"/>
              </a:ext>
            </a:extLst>
          </p:cNvPr>
          <p:cNvSpPr/>
          <p:nvPr/>
        </p:nvSpPr>
        <p:spPr>
          <a:xfrm>
            <a:off x="9235229" y="4310341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035BEF-2B59-4E5D-A4F8-07EAFA472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cs typeface="Arial"/>
              </a:rPr>
              <a:t>Kostfunctie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geoptimaliseerd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na</a:t>
            </a:r>
            <a:r>
              <a:rPr lang="en-US" dirty="0">
                <a:latin typeface="Arial"/>
                <a:cs typeface="Arial"/>
              </a:rPr>
              <a:t> T </a:t>
            </a:r>
            <a:r>
              <a:rPr lang="en-US" dirty="0" err="1">
                <a:latin typeface="Arial"/>
                <a:cs typeface="Arial"/>
              </a:rPr>
              <a:t>tijd</a:t>
            </a:r>
            <a:r>
              <a:rPr lang="en-US" dirty="0">
                <a:latin typeface="Arial"/>
                <a:cs typeface="Arial"/>
              </a:rPr>
              <a:t> of gradient 0)</a:t>
            </a:r>
            <a:endParaRPr lang="en-US" dirty="0" err="1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Controleren</a:t>
            </a:r>
            <a:r>
              <a:rPr lang="en-US" dirty="0">
                <a:latin typeface="Arial"/>
                <a:cs typeface="Arial"/>
              </a:rPr>
              <a:t> op test data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Gebruik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voor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classificatie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938C5-10AB-457E-A27D-B8F2BCF6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3EE5E-2008-44FD-88CF-1CF3044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46281E-E2C9-4ED4-8CEF-9D468FBD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Het </a:t>
            </a:r>
            <a:r>
              <a:rPr lang="nl-BE">
                <a:latin typeface="Arial"/>
                <a:cs typeface="Arial"/>
              </a:rPr>
              <a:t>netwerk </a:t>
            </a:r>
            <a:r>
              <a:rPr lang="en-US" dirty="0" err="1">
                <a:latin typeface="Arial"/>
                <a:cs typeface="Arial"/>
              </a:rPr>
              <a:t>gebruiken</a:t>
            </a:r>
            <a:endParaRPr lang="en-US" dirty="0" err="1"/>
          </a:p>
        </p:txBody>
      </p:sp>
      <p:pic>
        <p:nvPicPr>
          <p:cNvPr id="10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DF707433-6D6A-4261-BE44-42E40B7A9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34"/>
          <a:stretch/>
        </p:blipFill>
        <p:spPr bwMode="auto">
          <a:xfrm>
            <a:off x="3294109" y="3428747"/>
            <a:ext cx="5813229" cy="251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2103B824-68FB-4B3B-B776-99DFB0171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46" y="4010683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kstvak 7">
            <a:extLst>
              <a:ext uri="{FF2B5EF4-FFF2-40B4-BE49-F238E27FC236}">
                <a16:creationId xmlns:a16="http://schemas.microsoft.com/office/drawing/2014/main" id="{005FE874-2A70-4208-B51C-C5F3DFCD874F}"/>
              </a:ext>
            </a:extLst>
          </p:cNvPr>
          <p:cNvSpPr txBox="1"/>
          <p:nvPr/>
        </p:nvSpPr>
        <p:spPr>
          <a:xfrm>
            <a:off x="9290553" y="4380584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</p:spTree>
    <p:extLst>
      <p:ext uri="{BB962C8B-B14F-4D97-AF65-F5344CB8AC3E}">
        <p14:creationId xmlns:p14="http://schemas.microsoft.com/office/powerpoint/2010/main" val="213879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6A8CC33-5554-4C9D-8250-D9C424A57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Moeilijk vast te stellen</a:t>
            </a:r>
          </a:p>
          <a:p>
            <a:r>
              <a:rPr lang="nl-BE" dirty="0"/>
              <a:t>Geen maat voor onzekerheid</a:t>
            </a:r>
          </a:p>
          <a:p>
            <a:r>
              <a:rPr lang="nl-BE" dirty="0"/>
              <a:t>Motivatie om onzekerheid te kwantificeren</a:t>
            </a:r>
          </a:p>
          <a:p>
            <a:r>
              <a:rPr lang="nl-BE" dirty="0"/>
              <a:t>Oplossing?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9BA6424-B9B8-44DD-8DDB-E70B5C17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B12480-C981-498F-9854-775EAC51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7CF6298-412D-4128-9D32-4083E592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zeker is het netwerk?</a:t>
            </a:r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22AD4E1-5579-4C37-96B3-EC78A6CA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729" y="2956485"/>
            <a:ext cx="3442569" cy="276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5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Bayesiaans neuraal netwerk</a:t>
                </a:r>
              </a:p>
              <a:p>
                <a:r>
                  <a:rPr lang="nl-BE" dirty="0"/>
                  <a:t>Model parameter </a:t>
                </a:r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r>
                  <a:rPr lang="nl-BE" dirty="0"/>
                  <a:t>Dataset D</a:t>
                </a:r>
                <a:endParaRPr lang="nl-BE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Stochastic</a:t>
                </a:r>
                <a:r>
                  <a:rPr lang="nl-BE" dirty="0"/>
                  <a:t> </a:t>
                </a: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8" t="-95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92F2552-ED5F-4BF6-8533-D00E21D3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932E6B-2714-4A0E-8629-B5DD192A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E31204-62A7-44D2-8195-4EC0D586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Bayesiaanse</a:t>
            </a:r>
            <a:r>
              <a:rPr lang="nl-BE" dirty="0"/>
              <a:t> neurale netwerken </a:t>
            </a:r>
            <a:br>
              <a:rPr lang="nl-BE" dirty="0"/>
            </a:br>
            <a:r>
              <a:rPr lang="nl-BE" dirty="0">
                <a:highlight>
                  <a:srgbClr val="FFFF00"/>
                </a:highlight>
              </a:rPr>
              <a:t>(UNDER CONSTRUCTION)</a:t>
            </a:r>
          </a:p>
        </p:txBody>
      </p:sp>
    </p:spTree>
    <p:extLst>
      <p:ext uri="{BB962C8B-B14F-4D97-AF65-F5344CB8AC3E}">
        <p14:creationId xmlns:p14="http://schemas.microsoft.com/office/powerpoint/2010/main" val="32509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9F74B3-5390-4CE8-92FC-A351E5275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ADE18-9249-4BEB-AED3-071BF558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C9989-87E7-4D12-8E55-3E1C8A52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66763B-7CB6-4506-B477-D9335B20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Prior </a:t>
            </a:r>
            <a:r>
              <a:rPr lang="en-US" dirty="0" err="1">
                <a:latin typeface="Arial"/>
                <a:cs typeface="Arial"/>
              </a:rPr>
              <a:t>kiezen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495965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4656576-B53B-48BC-BC55-8AC1F00BEF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Kansen en kansverdelingen</a:t>
                </a:r>
              </a:p>
              <a:p>
                <a:r>
                  <a:rPr lang="nl-BE" dirty="0"/>
                  <a:t>Meerdere modellen: </a:t>
                </a:r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r>
                  <a:rPr lang="nl-BE" dirty="0"/>
                  <a:t>Onzekerheid kwantificeerbaar</a:t>
                </a:r>
              </a:p>
              <a:p>
                <a:r>
                  <a:rPr lang="nl-BE" dirty="0"/>
                  <a:t>Verschillende applicaties</a:t>
                </a:r>
              </a:p>
              <a:p>
                <a:r>
                  <a:rPr lang="nl-BE" dirty="0">
                    <a:highlight>
                      <a:srgbClr val="FFFF00"/>
                    </a:highlight>
                  </a:rPr>
                  <a:t>Voordelen?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BE" dirty="0">
                    <a:highlight>
                      <a:srgbClr val="FFFF00"/>
                    </a:highlight>
                  </a:rPr>
                  <a:t>Onzekerheidskwantificatie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BE" dirty="0">
                    <a:highlight>
                      <a:srgbClr val="FFFF00"/>
                    </a:highlight>
                  </a:rPr>
                  <a:t>Active Learning</a:t>
                </a:r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4656576-B53B-48BC-BC55-8AC1F00BEF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7" t="-95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8F43EB7-4171-49D4-846A-E989B6A0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AED1A5-3CF3-4B67-8785-21041DF8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CA247FD-D876-4096-936C-30A2AFD6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zeker is het netwerk?</a:t>
            </a:r>
          </a:p>
        </p:txBody>
      </p:sp>
    </p:spTree>
    <p:extLst>
      <p:ext uri="{BB962C8B-B14F-4D97-AF65-F5344CB8AC3E}">
        <p14:creationId xmlns:p14="http://schemas.microsoft.com/office/powerpoint/2010/main" val="2456031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E01732-0F45-4926-91BF-9FFB5A0A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highlight>
                  <a:srgbClr val="FFFF00"/>
                </a:highlight>
                <a:cs typeface="Arial"/>
              </a:rPr>
              <a:t>residu</a:t>
            </a:r>
            <a:endParaRPr lang="en-US" dirty="0" err="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A8F4D-C555-4207-BAFA-00A5224E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77C62-CA6D-4668-89B3-1204A82B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80C3E4-61B1-40E4-9407-473DC9BB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Hoe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kwantificeren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20358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FEEAF3-AC99-4292-9B87-0B3EA8BA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2 datasets D1 en D2</a:t>
            </a:r>
          </a:p>
          <a:p>
            <a:pPr marL="0" indent="0">
              <a:buNone/>
            </a:pPr>
            <a:endParaRPr lang="en-US" dirty="0">
              <a:solidFill>
                <a:srgbClr val="2F4D5D"/>
              </a:solidFill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Stabiliteitsgrenzen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bepalen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mogelijk</a:t>
            </a:r>
            <a:endParaRPr lang="en-US" dirty="0" err="1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Afhankelijk</a:t>
            </a:r>
            <a:r>
              <a:rPr lang="en-US" dirty="0">
                <a:latin typeface="Arial"/>
                <a:cs typeface="Arial"/>
              </a:rPr>
              <a:t> van </a:t>
            </a:r>
            <a:r>
              <a:rPr lang="en-US" dirty="0" err="1">
                <a:latin typeface="Arial"/>
                <a:cs typeface="Arial"/>
              </a:rPr>
              <a:t>eigenschappen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kostfunctie</a:t>
            </a:r>
            <a:endParaRPr lang="en-US" dirty="0" err="1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8795C-BAF4-4F65-859A-041B8A7B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8B948-BCC6-430D-8DFC-2D8B6723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797345-FC3A-4997-8C86-B037A67A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Wat met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van SGD?</a:t>
            </a:r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7CEFFFB8-3A66-4103-AE0D-400CA7B80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48" y="2179416"/>
            <a:ext cx="7534405" cy="43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19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chart, diagram&#10;&#10;Description automatically generated">
            <a:extLst>
              <a:ext uri="{FF2B5EF4-FFF2-40B4-BE49-F238E27FC236}">
                <a16:creationId xmlns:a16="http://schemas.microsoft.com/office/drawing/2014/main" id="{1C32CFA4-C297-4AC9-8BCA-831F03007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5538" y="2950356"/>
            <a:ext cx="6769905" cy="306526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BDEEB-2EDF-4B54-8401-87708B95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8EF25-BD28-4FEA-A772-DA5DEA2E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B080A5-78A8-4754-8E8E-6F5BB23F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Invloed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afwijkend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datapunt</a:t>
            </a:r>
            <a:endParaRPr lang="en-US" dirty="0" err="1">
              <a:cs typeface="Arial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BD2821B3-4C76-4C77-9BEE-BCE852F7D53E}"/>
              </a:ext>
            </a:extLst>
          </p:cNvPr>
          <p:cNvSpPr txBox="1">
            <a:spLocks/>
          </p:cNvSpPr>
          <p:nvPr/>
        </p:nvSpPr>
        <p:spPr>
          <a:xfrm>
            <a:off x="440302" y="1551617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Moment van </a:t>
            </a:r>
            <a:r>
              <a:rPr lang="en-US" dirty="0" err="1">
                <a:latin typeface="Arial"/>
                <a:cs typeface="Arial"/>
              </a:rPr>
              <a:t>gebruik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belangrijk</a:t>
            </a:r>
          </a:p>
          <a:p>
            <a:r>
              <a:rPr lang="en-US" dirty="0">
                <a:latin typeface="Arial"/>
                <a:cs typeface="Arial"/>
              </a:rPr>
              <a:t>Begin -&gt; </a:t>
            </a:r>
            <a:r>
              <a:rPr lang="en-US" dirty="0" err="1">
                <a:latin typeface="Arial"/>
                <a:cs typeface="Arial"/>
              </a:rPr>
              <a:t>grotere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fout</a:t>
            </a:r>
            <a:r>
              <a:rPr lang="en-US" dirty="0">
                <a:latin typeface="Arial"/>
                <a:cs typeface="Arial"/>
              </a:rPr>
              <a:t> op model</a:t>
            </a:r>
          </a:p>
          <a:p>
            <a:r>
              <a:rPr lang="en-US" dirty="0">
                <a:latin typeface="Arial"/>
                <a:cs typeface="Arial"/>
              </a:rPr>
              <a:t>Later -&gt; </a:t>
            </a:r>
            <a:r>
              <a:rPr lang="en-US" dirty="0" err="1">
                <a:latin typeface="Arial"/>
                <a:cs typeface="Arial"/>
              </a:rPr>
              <a:t>kleinere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invloed</a:t>
            </a:r>
            <a:r>
              <a:rPr lang="en-US" dirty="0">
                <a:latin typeface="Arial"/>
                <a:cs typeface="Arial"/>
              </a:rPr>
              <a:t> op </a:t>
            </a:r>
            <a:r>
              <a:rPr lang="en-US" dirty="0" err="1">
                <a:latin typeface="Arial"/>
                <a:cs typeface="Arial"/>
              </a:rPr>
              <a:t>fout</a:t>
            </a:r>
            <a:endParaRPr lang="en-US" dirty="0" err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98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43E3B84F-CFEE-4A29-8AD4-22962E4884B9}"/>
              </a:ext>
            </a:extLst>
          </p:cNvPr>
          <p:cNvSpPr/>
          <p:nvPr/>
        </p:nvSpPr>
        <p:spPr>
          <a:xfrm>
            <a:off x="10205996" y="3537903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1175586-5ABA-4680-8C31-FCE47E8F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25181"/>
            <a:ext cx="11041200" cy="4464000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C6E528B-C4FA-47D6-8D5A-07773E22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4D37E7-1A85-45E2-8E4C-8AD6896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83718B7-CBC2-4BAA-9AFD-2E9181ED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?</a:t>
            </a:r>
          </a:p>
        </p:txBody>
      </p:sp>
      <p:pic>
        <p:nvPicPr>
          <p:cNvPr id="1026" name="Picture 2" descr="Artificial Intelligence vs. Machine Learning vs. Deep Learning: What's the  Difference? - CamRojud">
            <a:extLst>
              <a:ext uri="{FF2B5EF4-FFF2-40B4-BE49-F238E27FC236}">
                <a16:creationId xmlns:a16="http://schemas.microsoft.com/office/drawing/2014/main" id="{B610DBF5-F96F-4B5B-8C46-DD35F8A97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5" t="3719" r="14701" b="2978"/>
          <a:stretch/>
        </p:blipFill>
        <p:spPr bwMode="auto">
          <a:xfrm>
            <a:off x="900000" y="1549153"/>
            <a:ext cx="3932808" cy="38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C034812B-2137-4DE5-9B77-1EBB90228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1"/>
          <a:stretch/>
        </p:blipFill>
        <p:spPr bwMode="auto">
          <a:xfrm>
            <a:off x="6636916" y="783036"/>
            <a:ext cx="4278644" cy="193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ABDD082C-E528-4F49-B26F-9CBED9B64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872" y="3019039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89F76AAE-E685-4A03-83E4-757E5EE25A99}"/>
              </a:ext>
            </a:extLst>
          </p:cNvPr>
          <p:cNvCxnSpPr/>
          <p:nvPr/>
        </p:nvCxnSpPr>
        <p:spPr>
          <a:xfrm>
            <a:off x="8271507" y="3760172"/>
            <a:ext cx="1782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7920FD2F-082D-4A3A-939A-DE29E398A6C0}"/>
              </a:ext>
            </a:extLst>
          </p:cNvPr>
          <p:cNvSpPr txBox="1"/>
          <p:nvPr/>
        </p:nvSpPr>
        <p:spPr>
          <a:xfrm>
            <a:off x="10282197" y="3608146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  <p:pic>
        <p:nvPicPr>
          <p:cNvPr id="1034" name="Picture 10" descr="Talking head image | Free SVG">
            <a:extLst>
              <a:ext uri="{FF2B5EF4-FFF2-40B4-BE49-F238E27FC236}">
                <a16:creationId xmlns:a16="http://schemas.microsoft.com/office/drawing/2014/main" id="{10F23F7D-C2F1-4929-9A6D-AC380DE0D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66" y="4582297"/>
            <a:ext cx="1572660" cy="146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923D58C8-2C94-4593-83AA-BFE7B5756E91}"/>
              </a:ext>
            </a:extLst>
          </p:cNvPr>
          <p:cNvCxnSpPr>
            <a:cxnSpLocks/>
          </p:cNvCxnSpPr>
          <p:nvPr/>
        </p:nvCxnSpPr>
        <p:spPr>
          <a:xfrm flipV="1">
            <a:off x="8271507" y="5253816"/>
            <a:ext cx="1502808" cy="23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B90D92B8-84AD-4D8C-81F2-CDBA623CC584}"/>
              </a:ext>
            </a:extLst>
          </p:cNvPr>
          <p:cNvSpPr txBox="1"/>
          <p:nvPr/>
        </p:nvSpPr>
        <p:spPr>
          <a:xfrm>
            <a:off x="9861647" y="5069150"/>
            <a:ext cx="23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“Spraakherkenning!”</a:t>
            </a:r>
          </a:p>
        </p:txBody>
      </p:sp>
    </p:spTree>
    <p:extLst>
      <p:ext uri="{BB962C8B-B14F-4D97-AF65-F5344CB8AC3E}">
        <p14:creationId xmlns:p14="http://schemas.microsoft.com/office/powerpoint/2010/main" val="134419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96154F6-AA7E-4378-9CB4-D26319FED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Input laag</a:t>
            </a:r>
          </a:p>
          <a:p>
            <a:r>
              <a:rPr lang="nl-BE" dirty="0"/>
              <a:t>Lagen van neurons</a:t>
            </a:r>
          </a:p>
          <a:p>
            <a:r>
              <a:rPr lang="nl-BE" dirty="0"/>
              <a:t>Lineaire transformatie </a:t>
            </a:r>
            <a:r>
              <a:rPr lang="nl-BE" dirty="0">
                <a:highlight>
                  <a:srgbClr val="FFFF00"/>
                </a:highlight>
              </a:rPr>
              <a:t>+ bias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Gewichtsmatrix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Bias vector</a:t>
            </a:r>
          </a:p>
          <a:p>
            <a:r>
              <a:rPr lang="nl-BE" dirty="0"/>
              <a:t>Niet lineaire transformatie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 err="1"/>
              <a:t>Sigmoid</a:t>
            </a:r>
            <a:r>
              <a:rPr lang="nl-BE" dirty="0"/>
              <a:t> functie: </a:t>
            </a:r>
          </a:p>
          <a:p>
            <a:r>
              <a:rPr lang="nl-BE" dirty="0"/>
              <a:t>Output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47213CA-60EA-4149-92FE-B16A7D20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6CFA72-5E98-4CB8-8078-E7220082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E8ACD88-7AB1-4314-A607-6C235CEB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Neurale netwerken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E0B4362-AC2C-4D71-BD67-B95C15CBD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46" b="14114"/>
          <a:stretch/>
        </p:blipFill>
        <p:spPr>
          <a:xfrm>
            <a:off x="3781015" y="4370440"/>
            <a:ext cx="1888194" cy="556182"/>
          </a:xfrm>
          <a:prstGeom prst="rect">
            <a:avLst/>
          </a:prstGeom>
        </p:spPr>
      </p:pic>
      <p:pic>
        <p:nvPicPr>
          <p:cNvPr id="11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7EB3050D-4A75-46BD-9D41-12C92856B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365" y="1997170"/>
            <a:ext cx="5813229" cy="286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40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C9FB4-3EFE-43EE-81C9-3E64DB3B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B5CDE-F600-4A6A-A3BC-05806696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C819A1-CA0A-4472-9A13-4160F3E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56" y="207036"/>
            <a:ext cx="6174343" cy="1152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4493C5-CA00-4BE3-8A52-A57220C83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571" y="883250"/>
            <a:ext cx="11041200" cy="5686400"/>
          </a:xfrm>
        </p:spPr>
        <p:txBody>
          <a:bodyPr/>
          <a:lstStyle/>
          <a:p>
            <a:r>
              <a:rPr lang="en-GB" dirty="0"/>
              <a:t>Input vector: x</a:t>
            </a:r>
          </a:p>
          <a:p>
            <a:r>
              <a:rPr lang="en-GB" dirty="0" err="1"/>
              <a:t>Gewichtsmatrix</a:t>
            </a:r>
            <a:r>
              <a:rPr lang="en-GB" dirty="0"/>
              <a:t>: W</a:t>
            </a:r>
          </a:p>
          <a:p>
            <a:r>
              <a:rPr lang="en-GB" dirty="0"/>
              <a:t>Bias vector: b</a:t>
            </a:r>
          </a:p>
          <a:p>
            <a:r>
              <a:rPr lang="en-GB" dirty="0" err="1"/>
              <a:t>Niet-lineaire</a:t>
            </a:r>
            <a:r>
              <a:rPr lang="en-GB" dirty="0"/>
              <a:t> transf. : f(x)</a:t>
            </a:r>
          </a:p>
          <a:p>
            <a:r>
              <a:rPr lang="en-GB" dirty="0"/>
              <a:t>Output </a:t>
            </a:r>
            <a:r>
              <a:rPr lang="en-GB" dirty="0" err="1"/>
              <a:t>netwerk</a:t>
            </a:r>
            <a:r>
              <a:rPr lang="en-GB" dirty="0"/>
              <a:t>: F(x)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5C0B33C-7973-4C3E-954A-312E818BE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3" t="3754" r="7066"/>
          <a:stretch/>
        </p:blipFill>
        <p:spPr>
          <a:xfrm>
            <a:off x="4281714" y="-1"/>
            <a:ext cx="7910286" cy="5962211"/>
          </a:xfrm>
          <a:prstGeom prst="rect">
            <a:avLst/>
          </a:prstGeom>
        </p:spPr>
      </p:pic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E1E17FDB-4C05-4256-BEBD-98192EE1F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98"/>
          <a:stretch/>
        </p:blipFill>
        <p:spPr>
          <a:xfrm>
            <a:off x="0" y="0"/>
            <a:ext cx="12192000" cy="618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1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</p:spPr>
            <p:txBody>
              <a:bodyPr/>
              <a:lstStyle/>
              <a:p>
                <a:r>
                  <a:rPr lang="nl-BE" dirty="0"/>
                  <a:t>Gekende trainingsoutput</a:t>
                </a:r>
              </a:p>
              <a:p>
                <a:r>
                  <a:rPr lang="nl-BE" dirty="0"/>
                  <a:t>Output van netwerk</a:t>
                </a:r>
              </a:p>
              <a:p>
                <a:r>
                  <a:rPr lang="nl-BE" dirty="0"/>
                  <a:t>Verschil geeft kostfunctie</a:t>
                </a:r>
              </a:p>
              <a:p>
                <a:r>
                  <a:rPr lang="nl-BE" dirty="0"/>
                  <a:t>Afhankelijk van gewichten en </a:t>
                </a:r>
                <a:r>
                  <a:rPr lang="nl-BE" dirty="0" err="1"/>
                  <a:t>biases</a:t>
                </a:r>
                <a:endParaRPr lang="nl-BE" dirty="0"/>
              </a:p>
              <a:p>
                <a:r>
                  <a:rPr lang="nl-BE" dirty="0"/>
                  <a:t>Optimaliseren =&gt; achterwaartse propagatie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Stochastic</a:t>
                </a:r>
                <a:r>
                  <a:rPr lang="nl-BE" dirty="0"/>
                  <a:t> </a:t>
                </a: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  <a:blipFill>
                <a:blip r:embed="rId2"/>
                <a:stretch>
                  <a:fillRect l="-828" t="-955" b="-163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C20FBC6-81D6-44AD-8B6B-BDC59795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643AC6-B745-443E-BE95-B35603B6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43412E4-AA0D-4F9A-96B0-400C649D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kan het netwerk leren?</a:t>
            </a:r>
          </a:p>
        </p:txBody>
      </p:sp>
      <p:pic>
        <p:nvPicPr>
          <p:cNvPr id="2052" name="Picture 4" descr="AI researchers allege that machine learning is alchemy | Science | AAAS">
            <a:extLst>
              <a:ext uri="{FF2B5EF4-FFF2-40B4-BE49-F238E27FC236}">
                <a16:creationId xmlns:a16="http://schemas.microsoft.com/office/drawing/2014/main" id="{4390AB37-4252-4B1F-AC1A-08E985B39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50" y="1656000"/>
            <a:ext cx="4286250" cy="24098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81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r>
                  <a:rPr lang="nl-BE" dirty="0"/>
                  <a:t>Stap-grootte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nl-BE" dirty="0"/>
              </a:p>
              <a:p>
                <a:r>
                  <a:rPr lang="nl-BE" dirty="0"/>
                  <a:t>Gradiënt van kostfunctie: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 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7" t="-41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5A2471-57E6-4C06-A9AA-8F2D2956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FDD983-CE06-4B5A-8CF6-6B08FA5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15D0C6-793C-48F6-8C66-872907A5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Meta-parameters SGD</a:t>
            </a:r>
          </a:p>
        </p:txBody>
      </p:sp>
      <p:pic>
        <p:nvPicPr>
          <p:cNvPr id="2050" name="Picture 2" descr="Intro to optimization in deep learning: Gradient Descent">
            <a:extLst>
              <a:ext uri="{FF2B5EF4-FFF2-40B4-BE49-F238E27FC236}">
                <a16:creationId xmlns:a16="http://schemas.microsoft.com/office/drawing/2014/main" id="{18C04BB7-6BC6-4166-8FD8-9DB4313B7E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6"/>
          <a:stretch/>
        </p:blipFill>
        <p:spPr bwMode="auto">
          <a:xfrm>
            <a:off x="6096000" y="1449036"/>
            <a:ext cx="5546647" cy="423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93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098C9996-9859-4907-8AB3-D6C9AAD11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7389" y="3449812"/>
            <a:ext cx="4282811" cy="876376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A58AD-6893-4457-9C08-36D3A74E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3837B-2251-47C6-BE10-838E9BD6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4175B6-911A-4751-85AD-91F81DF2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Meta-parameters SGD</a:t>
            </a:r>
            <a:endParaRPr lang="en-US" dirty="0"/>
          </a:p>
        </p:txBody>
      </p:sp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2A20A3EC-82E5-4072-A66D-1906084E9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537" y="4518507"/>
            <a:ext cx="3543607" cy="533446"/>
          </a:xfrm>
          <a:prstGeom prst="rect">
            <a:avLst/>
          </a:prstGeom>
        </p:spPr>
      </p:pic>
      <p:pic>
        <p:nvPicPr>
          <p:cNvPr id="11" name="Afbeelding 10" descr="Afbeelding met object, klok&#10;&#10;Automatisch gegenereerde beschrijving">
            <a:extLst>
              <a:ext uri="{FF2B5EF4-FFF2-40B4-BE49-F238E27FC236}">
                <a16:creationId xmlns:a16="http://schemas.microsoft.com/office/drawing/2014/main" id="{35197AA6-FF6A-407F-A098-A08B1BFF5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537" y="5326727"/>
            <a:ext cx="3292125" cy="838273"/>
          </a:xfrm>
          <a:prstGeom prst="rect">
            <a:avLst/>
          </a:prstGeom>
        </p:spPr>
      </p:pic>
      <p:sp>
        <p:nvSpPr>
          <p:cNvPr id="16" name="Tijdelijke aanduiding voor inhoud 1">
            <a:extLst>
              <a:ext uri="{FF2B5EF4-FFF2-40B4-BE49-F238E27FC236}">
                <a16:creationId xmlns:a16="http://schemas.microsoft.com/office/drawing/2014/main" id="{31B9B699-3D60-45C2-BCEB-88ED7797CECE}"/>
              </a:ext>
            </a:extLst>
          </p:cNvPr>
          <p:cNvSpPr txBox="1">
            <a:spLocks/>
          </p:cNvSpPr>
          <p:nvPr/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Datapunten: x</a:t>
            </a:r>
            <a:r>
              <a:rPr lang="nl-BE" baseline="30000" dirty="0"/>
              <a:t>{i}</a:t>
            </a:r>
          </a:p>
          <a:p>
            <a:r>
              <a:rPr lang="nl-BE" dirty="0"/>
              <a:t>Correct resultaat: y(x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r>
              <a:rPr lang="nl-BE" dirty="0"/>
              <a:t>Resultaat model: a</a:t>
            </a:r>
            <a:r>
              <a:rPr lang="nl-BE" baseline="30000" dirty="0"/>
              <a:t>[L]</a:t>
            </a:r>
            <a:r>
              <a:rPr lang="nl-BE" dirty="0"/>
              <a:t>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endParaRPr lang="nl-BE" dirty="0"/>
          </a:p>
          <a:p>
            <a:r>
              <a:rPr lang="nl-BE" dirty="0"/>
              <a:t>Mogelijke kostfunctie:</a:t>
            </a:r>
          </a:p>
          <a:p>
            <a:endParaRPr lang="nl-BE" dirty="0"/>
          </a:p>
          <a:p>
            <a:r>
              <a:rPr lang="nl-BE" dirty="0"/>
              <a:t>Deel-functies: </a:t>
            </a:r>
          </a:p>
          <a:p>
            <a:endParaRPr lang="nl-BE" dirty="0"/>
          </a:p>
          <a:p>
            <a:r>
              <a:rPr lang="nl-BE" dirty="0"/>
              <a:t>Ketting regel: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1404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FDB9BA6B-C0B2-4928-93B9-B7D84524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Veel parameters</a:t>
            </a:r>
          </a:p>
          <a:p>
            <a:r>
              <a:rPr lang="nl-BE" dirty="0"/>
              <a:t>Veel datapunten</a:t>
            </a:r>
          </a:p>
          <a:p>
            <a:r>
              <a:rPr lang="nl-BE" dirty="0"/>
              <a:t>Oplossing?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4FE6DA4-8F7B-48E6-A543-4DE1B81E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346FD5-4FAE-40BE-B96D-DA5F7B83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226A8D9-1F0C-461B-8683-0631BAE5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Meta-parameters SGD</a:t>
            </a:r>
          </a:p>
        </p:txBody>
      </p:sp>
      <p:pic>
        <p:nvPicPr>
          <p:cNvPr id="7" name="Afbeelding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FF13E501-C5E3-4FD7-8D51-A9E882936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0" y="3439481"/>
            <a:ext cx="4464638" cy="1136830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54F13279-6BE0-4BB5-9263-FB56909DC4B5}"/>
              </a:ext>
            </a:extLst>
          </p:cNvPr>
          <p:cNvCxnSpPr/>
          <p:nvPr/>
        </p:nvCxnSpPr>
        <p:spPr>
          <a:xfrm>
            <a:off x="5671595" y="4007896"/>
            <a:ext cx="22802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omputer Fire Isolated. Burning Computer. Data Processor Vector Stock  Vector - Illustration of flame, fire: 143629275">
            <a:extLst>
              <a:ext uri="{FF2B5EF4-FFF2-40B4-BE49-F238E27FC236}">
                <a16:creationId xmlns:a16="http://schemas.microsoft.com/office/drawing/2014/main" id="{D887E6EC-1C19-442A-906B-C69D0C29C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004" y="1989399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46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79333D8-4E56-48D2-8BC5-D836CD92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Telkens 1 punt nemen: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Telkens m &lt;&lt; N punten nemen:</a:t>
            </a:r>
          </a:p>
          <a:p>
            <a:pPr lvl="1"/>
            <a:r>
              <a:rPr lang="nl-BE" dirty="0"/>
              <a:t>Minibatch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Met/zonder vervanging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0CB2AD9-04AF-4EA4-BA1E-3377F6E0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C94A12-C2C6-4355-AAC4-5D2C3F4A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A8BAFB1-02E4-4847-A573-784E0211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Meta-parameters SGD</a:t>
            </a:r>
          </a:p>
        </p:txBody>
      </p:sp>
      <p:pic>
        <p:nvPicPr>
          <p:cNvPr id="7" name="Afbeelding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1499888D-4D2D-48AA-822E-E73E5982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362" y="1505304"/>
            <a:ext cx="2827265" cy="640135"/>
          </a:xfrm>
          <a:prstGeom prst="rect">
            <a:avLst/>
          </a:prstGeom>
        </p:spPr>
      </p:pic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7A770CCF-297A-49CB-A7AB-C9200BD73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362" y="2813005"/>
            <a:ext cx="3863675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7825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04CF6CD-6715-4231-8E88-70E0FD517306}">
  <we:reference id="WA200002290" version="1.0.0.3" store="en-US" storeType="omex"/>
  <we:alternateReferences/>
  <we:properties>
    <we:property name="salt" value="&quot;$2a$10$0EyGHwBBrY2TQY928M8/2.&quot;"/>
    <we:property name="nextMathId" value="&quot;3&quot;"/>
    <we:property name="mathList" value="[{&quot;id&quot;:&quot;1&quot;,&quot;code&quot;:&quot;${\\sqrt[x]{s}}$&quot;,&quot;font&quot;:{&quot;size&quot;:12,&quot;family&quot;:&quot;Arial&quot;,&quot;color&quot;:&quot;black&quot;},&quot;type&quot;:&quot;$&quot;},{&quot;id&quot;:&quot;2&quot;,&quot;code&quot;:&quot;$\\exists!d$&quot;,&quot;font&quot;:{&quot;size&quot;:12,&quot;family&quot;:&quot;Arial&quot;,&quot;color&quot;:&quot;black&quot;},&quot;type&quot;:&quot;$&quot;}]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408</Words>
  <Application>Microsoft Office PowerPoint</Application>
  <PresentationFormat>Widescreen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KU Leuven</vt:lpstr>
      <vt:lpstr>KU Leuven Sedes</vt:lpstr>
      <vt:lpstr>Sensitivity analysis and uncertainty quantification of deep learning methods.</vt:lpstr>
      <vt:lpstr>Deep learning?</vt:lpstr>
      <vt:lpstr>Neurale netwerken</vt:lpstr>
      <vt:lpstr>PowerPoint Presentation</vt:lpstr>
      <vt:lpstr>Hoe kan het netwerk leren?</vt:lpstr>
      <vt:lpstr>Meta-parameters SGD</vt:lpstr>
      <vt:lpstr>Meta-parameters SGD</vt:lpstr>
      <vt:lpstr>Meta-parameters SGD</vt:lpstr>
      <vt:lpstr>Meta-parameters SGD</vt:lpstr>
      <vt:lpstr>Het netwerk gebruiken</vt:lpstr>
      <vt:lpstr>Hoe zeker is het netwerk?</vt:lpstr>
      <vt:lpstr>Bayesiaanse neurale netwerken  (UNDER CONSTRUCTION)</vt:lpstr>
      <vt:lpstr>Prior kiezen</vt:lpstr>
      <vt:lpstr>Hoe zeker is het netwerk?</vt:lpstr>
      <vt:lpstr>Hoe stabiliteit kwantificeren</vt:lpstr>
      <vt:lpstr>Wat met stabiliteit van SGD?</vt:lpstr>
      <vt:lpstr>Invloed afwijkend datapunt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analysis and uncertainty quantification of deep learning methods.</dc:title>
  <dc:creator/>
  <cp:lastModifiedBy/>
  <cp:revision>159</cp:revision>
  <dcterms:created xsi:type="dcterms:W3CDTF">2017-09-13T11:47:32Z</dcterms:created>
  <dcterms:modified xsi:type="dcterms:W3CDTF">2020-11-07T18:04:11Z</dcterms:modified>
</cp:coreProperties>
</file>