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1"/>
  </p:notesMasterIdLst>
  <p:handoutMasterIdLst>
    <p:handoutMasterId r:id="rId22"/>
  </p:handoutMasterIdLst>
  <p:sldIdLst>
    <p:sldId id="261" r:id="rId3"/>
    <p:sldId id="268" r:id="rId4"/>
    <p:sldId id="291" r:id="rId5"/>
    <p:sldId id="284" r:id="rId6"/>
    <p:sldId id="271" r:id="rId7"/>
    <p:sldId id="290" r:id="rId8"/>
    <p:sldId id="279" r:id="rId9"/>
    <p:sldId id="281" r:id="rId10"/>
    <p:sldId id="282" r:id="rId11"/>
    <p:sldId id="292" r:id="rId12"/>
    <p:sldId id="278" r:id="rId13"/>
    <p:sldId id="275" r:id="rId14"/>
    <p:sldId id="276" r:id="rId15"/>
    <p:sldId id="272" r:id="rId16"/>
    <p:sldId id="273" r:id="rId17"/>
    <p:sldId id="274" r:id="rId18"/>
    <p:sldId id="287" r:id="rId19"/>
    <p:sldId id="285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09" autoAdjust="0"/>
    <p:restoredTop sz="94652"/>
  </p:normalViewPr>
  <p:slideViewPr>
    <p:cSldViewPr snapToGrid="0" snapToObjects="1">
      <p:cViewPr>
        <p:scale>
          <a:sx n="66" d="100"/>
          <a:sy n="66" d="100"/>
        </p:scale>
        <p:origin x="55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11/11/2020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11/11/2020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11/11/2020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1427934" cy="4024798"/>
          </a:xfrm>
        </p:spPr>
        <p:txBody>
          <a:bodyPr/>
          <a:lstStyle/>
          <a:p>
            <a:r>
              <a:rPr lang="nl-NL" dirty="0"/>
              <a:t>Sensitiviteitsanalyse en onzekerheidskwantificatie van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methodes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B15AAC3-EC85-45D1-8E9F-E8A82D00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Generaliseren = niet eerder geziene datapunten correct labelen</a:t>
            </a:r>
          </a:p>
          <a:p>
            <a:r>
              <a:rPr lang="nl-BE" dirty="0"/>
              <a:t>Doel van het netwerk: goed generaliseren</a:t>
            </a:r>
          </a:p>
          <a:p>
            <a:r>
              <a:rPr lang="nl-BE" dirty="0"/>
              <a:t>Kleine fout op </a:t>
            </a:r>
            <a:r>
              <a:rPr lang="nl-BE" dirty="0" err="1"/>
              <a:t>trainingsset</a:t>
            </a:r>
            <a:r>
              <a:rPr lang="nl-BE" dirty="0"/>
              <a:t> ≠ goede generalisatie</a:t>
            </a:r>
          </a:p>
          <a:p>
            <a:pPr marL="0" indent="0">
              <a:buNone/>
            </a:pPr>
            <a:r>
              <a:rPr lang="nl-BE" dirty="0"/>
              <a:t>Voorbeeld: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A64DED-D2C6-4420-BC5B-2AC9205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0A9854-7366-4EB1-A83C-310994DA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4179C-9F94-4D4E-B3FC-8F2E9113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Generaliseren</a:t>
            </a:r>
          </a:p>
        </p:txBody>
      </p:sp>
      <p:pic>
        <p:nvPicPr>
          <p:cNvPr id="102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A7595FAA-256C-4BB1-AA66-2A41536F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1471" r="33872" b="59290"/>
          <a:stretch/>
        </p:blipFill>
        <p:spPr bwMode="auto">
          <a:xfrm>
            <a:off x="2483344" y="3280892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588259E7-6B1B-4F2F-BD59-9D72ECF2C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44083" r="30446" b="16678"/>
          <a:stretch/>
        </p:blipFill>
        <p:spPr bwMode="auto">
          <a:xfrm>
            <a:off x="6867921" y="3019347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6DE54DD-E4EC-44B3-85D6-0238701BD047}"/>
              </a:ext>
            </a:extLst>
          </p:cNvPr>
          <p:cNvSpPr txBox="1"/>
          <p:nvPr/>
        </p:nvSpPr>
        <p:spPr>
          <a:xfrm>
            <a:off x="3285594" y="58276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Overfitting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2F50B14-AFCD-4661-A975-57C7F9886868}"/>
              </a:ext>
            </a:extLst>
          </p:cNvPr>
          <p:cNvSpPr txBox="1"/>
          <p:nvPr/>
        </p:nvSpPr>
        <p:spPr>
          <a:xfrm>
            <a:off x="7170034" y="579535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Betere generalisatie</a:t>
            </a:r>
          </a:p>
        </p:txBody>
      </p:sp>
    </p:spTree>
    <p:extLst>
      <p:ext uri="{BB962C8B-B14F-4D97-AF65-F5344CB8AC3E}">
        <p14:creationId xmlns:p14="http://schemas.microsoft.com/office/powerpoint/2010/main" val="158612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Onzekerheidskwantificatie</a:t>
            </a:r>
          </a:p>
          <a:p>
            <a:r>
              <a:rPr lang="nl-BE" dirty="0"/>
              <a:t>Zelfrijdende auto’s</a:t>
            </a:r>
          </a:p>
          <a:p>
            <a:r>
              <a:rPr lang="nl-BE" dirty="0"/>
              <a:t>Active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Applicaties van </a:t>
            </a:r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endParaRPr lang="nl-BE" dirty="0"/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396616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32" descr="Afbeelding met tekst&#10;&#10;Automatisch gegenereerde beschrijving">
            <a:extLst>
              <a:ext uri="{FF2B5EF4-FFF2-40B4-BE49-F238E27FC236}">
                <a16:creationId xmlns:a16="http://schemas.microsoft.com/office/drawing/2014/main" id="{9DA26DE0-A6D1-41CA-A0D5-CC7135E6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396" y="1987053"/>
            <a:ext cx="1120366" cy="2082096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6" b="14114"/>
          <a:stretch/>
        </p:blipFill>
        <p:spPr>
          <a:xfrm>
            <a:off x="8925151" y="527877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7"/>
          <a:stretch/>
        </p:blipFill>
        <p:spPr bwMode="auto">
          <a:xfrm>
            <a:off x="4255670" y="1562700"/>
            <a:ext cx="6504889" cy="29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190F765-DDD6-4736-A8B9-1FB8F406BEBF}"/>
              </a:ext>
            </a:extLst>
          </p:cNvPr>
          <p:cNvSpPr/>
          <p:nvPr/>
        </p:nvSpPr>
        <p:spPr>
          <a:xfrm>
            <a:off x="5948888" y="1582111"/>
            <a:ext cx="680936" cy="29074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287E510-5BEE-4AB1-B4CE-04A1B3A8F8E3}"/>
              </a:ext>
            </a:extLst>
          </p:cNvPr>
          <p:cNvCxnSpPr>
            <a:cxnSpLocks/>
          </p:cNvCxnSpPr>
          <p:nvPr/>
        </p:nvCxnSpPr>
        <p:spPr>
          <a:xfrm flipH="1">
            <a:off x="7684234" y="1082206"/>
            <a:ext cx="2078668" cy="62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3364C3B-1452-4FE9-A748-71A4DC084C85}"/>
              </a:ext>
            </a:extLst>
          </p:cNvPr>
          <p:cNvCxnSpPr>
            <a:cxnSpLocks/>
          </p:cNvCxnSpPr>
          <p:nvPr/>
        </p:nvCxnSpPr>
        <p:spPr>
          <a:xfrm flipH="1">
            <a:off x="8958556" y="1082291"/>
            <a:ext cx="953312" cy="598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2D19090-FB02-408D-BC02-B08D0AD5FE66}"/>
              </a:ext>
            </a:extLst>
          </p:cNvPr>
          <p:cNvCxnSpPr>
            <a:cxnSpLocks/>
          </p:cNvCxnSpPr>
          <p:nvPr/>
        </p:nvCxnSpPr>
        <p:spPr>
          <a:xfrm flipH="1">
            <a:off x="10000866" y="1082206"/>
            <a:ext cx="171361" cy="1548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55E45472-6925-4B32-A958-1402C0ECACCE}"/>
              </a:ext>
            </a:extLst>
          </p:cNvPr>
          <p:cNvSpPr txBox="1"/>
          <p:nvPr/>
        </p:nvSpPr>
        <p:spPr>
          <a:xfrm>
            <a:off x="9435212" y="698841"/>
            <a:ext cx="163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Neuronen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146E737-521E-4907-8BAE-B816EB367D6E}"/>
              </a:ext>
            </a:extLst>
          </p:cNvPr>
          <p:cNvCxnSpPr>
            <a:cxnSpLocks/>
          </p:cNvCxnSpPr>
          <p:nvPr/>
        </p:nvCxnSpPr>
        <p:spPr>
          <a:xfrm>
            <a:off x="9515475" y="1082291"/>
            <a:ext cx="13750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1DC8DAE-CF09-4B21-98C5-89112F28F18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9356" y="4489525"/>
            <a:ext cx="1" cy="2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38C6F29A-6F53-4801-80E9-503D1EBECCA9}"/>
              </a:ext>
            </a:extLst>
          </p:cNvPr>
          <p:cNvSpPr txBox="1"/>
          <p:nvPr/>
        </p:nvSpPr>
        <p:spPr>
          <a:xfrm>
            <a:off x="2827680" y="1391417"/>
            <a:ext cx="17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Input vector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7B85553-0DA4-4263-99DA-84D75DE5F19B}"/>
              </a:ext>
            </a:extLst>
          </p:cNvPr>
          <p:cNvCxnSpPr>
            <a:cxnSpLocks/>
          </p:cNvCxnSpPr>
          <p:nvPr/>
        </p:nvCxnSpPr>
        <p:spPr>
          <a:xfrm flipV="1">
            <a:off x="2917618" y="1774087"/>
            <a:ext cx="1608329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7A5CF09C-AA3F-4E07-B14D-39BB5AC07142}"/>
              </a:ext>
            </a:extLst>
          </p:cNvPr>
          <p:cNvSpPr txBox="1"/>
          <p:nvPr/>
        </p:nvSpPr>
        <p:spPr>
          <a:xfrm>
            <a:off x="2082032" y="4683045"/>
            <a:ext cx="871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Lineaire transformatie gevolgd door niet-lineaire transformatie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30C43FD7-1CB3-4CD3-927B-CCC87B73591F}"/>
              </a:ext>
            </a:extLst>
          </p:cNvPr>
          <p:cNvCxnSpPr>
            <a:cxnSpLocks/>
          </p:cNvCxnSpPr>
          <p:nvPr/>
        </p:nvCxnSpPr>
        <p:spPr>
          <a:xfrm flipV="1">
            <a:off x="7053985" y="5062736"/>
            <a:ext cx="348821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029DAFA0-F67B-4CFD-871C-E444E30D377C}"/>
              </a:ext>
            </a:extLst>
          </p:cNvPr>
          <p:cNvSpPr txBox="1"/>
          <p:nvPr/>
        </p:nvSpPr>
        <p:spPr>
          <a:xfrm>
            <a:off x="6589184" y="5336184"/>
            <a:ext cx="24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accent2">
                    <a:lumMod val="50000"/>
                  </a:schemeClr>
                </a:solidFill>
              </a:rPr>
              <a:t>Sigmoid</a:t>
            </a: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 functie: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2A045092-3A31-4B0B-8C62-42F342E6998F}"/>
              </a:ext>
            </a:extLst>
          </p:cNvPr>
          <p:cNvCxnSpPr>
            <a:cxnSpLocks/>
          </p:cNvCxnSpPr>
          <p:nvPr/>
        </p:nvCxnSpPr>
        <p:spPr>
          <a:xfrm>
            <a:off x="8857755" y="5082802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F5FE606F-D152-4BC6-9A30-CC26F31109F3}"/>
              </a:ext>
            </a:extLst>
          </p:cNvPr>
          <p:cNvCxnSpPr>
            <a:cxnSpLocks/>
          </p:cNvCxnSpPr>
          <p:nvPr/>
        </p:nvCxnSpPr>
        <p:spPr>
          <a:xfrm flipV="1">
            <a:off x="2150264" y="5062736"/>
            <a:ext cx="3076403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63997451-C9E3-4A79-9C73-0AFB5E61BA66}"/>
              </a:ext>
            </a:extLst>
          </p:cNvPr>
          <p:cNvCxnSpPr>
            <a:cxnSpLocks/>
          </p:cNvCxnSpPr>
          <p:nvPr/>
        </p:nvCxnSpPr>
        <p:spPr>
          <a:xfrm>
            <a:off x="3554235" y="5062736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D7FEA350-97B3-4068-8C69-08E50405A7F8}"/>
              </a:ext>
            </a:extLst>
          </p:cNvPr>
          <p:cNvSpPr txBox="1"/>
          <p:nvPr/>
        </p:nvSpPr>
        <p:spPr>
          <a:xfrm>
            <a:off x="1824296" y="5295300"/>
            <a:ext cx="46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Bias vector</a:t>
            </a: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4849715-F4A4-428B-9266-2D342B994252}"/>
              </a:ext>
            </a:extLst>
          </p:cNvPr>
          <p:cNvCxnSpPr>
            <a:cxnSpLocks/>
          </p:cNvCxnSpPr>
          <p:nvPr/>
        </p:nvCxnSpPr>
        <p:spPr>
          <a:xfrm>
            <a:off x="3767595" y="1773985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FAE1ED73-4968-4954-A214-2CDD5BA1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8" y="2462623"/>
            <a:ext cx="2038217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2323B61D-83AA-4357-8C5F-52AC7EDBF31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83653" y="3028101"/>
            <a:ext cx="713743" cy="771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559B6E6A-354A-4A72-BB10-9EECCD2A4E16}"/>
              </a:ext>
            </a:extLst>
          </p:cNvPr>
          <p:cNvSpPr/>
          <p:nvPr/>
        </p:nvSpPr>
        <p:spPr>
          <a:xfrm>
            <a:off x="10814372" y="2618327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2EB2F00-036E-4139-A984-9D28A8E30F2C}"/>
              </a:ext>
            </a:extLst>
          </p:cNvPr>
          <p:cNvSpPr txBox="1"/>
          <p:nvPr/>
        </p:nvSpPr>
        <p:spPr>
          <a:xfrm>
            <a:off x="10890573" y="2688570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11670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nl-BE" dirty="0"/>
                  <a:t>Verwachte output vergelijken met netwerkoutput </a:t>
                </a:r>
                <a:r>
                  <a:rPr lang="nl-BE" dirty="0">
                    <a:highlight>
                      <a:srgbClr val="FFFF00"/>
                    </a:highlight>
                  </a:rPr>
                  <a:t>(</a:t>
                </a:r>
                <a:r>
                  <a:rPr lang="nl-BE" dirty="0" err="1">
                    <a:highlight>
                      <a:srgbClr val="FFFF00"/>
                    </a:highlight>
                  </a:rPr>
                  <a:t>tmp</a:t>
                </a:r>
                <a:r>
                  <a:rPr lang="nl-BE" dirty="0">
                    <a:highlight>
                      <a:srgbClr val="FFFF00"/>
                    </a:highlight>
                  </a:rPr>
                  <a:t>: trainingsdataset)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Verschil geeft kostfunctie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Deze minimaliseren door gewichten en biases aan te passen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Simpel algoritme: gradient descent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27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34" y="3702258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Stap-grootte: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is de richting waarin de functie</a:t>
                </a:r>
              </a:p>
              <a:p>
                <a:pPr marL="0" indent="0">
                  <a:buNone/>
                </a:pPr>
                <a:r>
                  <a:rPr lang="nl-BE" dirty="0"/>
                  <a:t>   het sterkst daalt</a:t>
                </a:r>
              </a:p>
              <a:p>
                <a:r>
                  <a:rPr lang="nl-BE" dirty="0"/>
                  <a:t>Stap te groot: mogelijk om over minimum te springen</a:t>
                </a:r>
              </a:p>
              <a:p>
                <a:r>
                  <a:rPr lang="nl-BE" dirty="0"/>
                  <a:t>Stap te klein: algoritme te traag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  <a:blipFill>
                <a:blip r:embed="rId2"/>
                <a:stretch>
                  <a:fillRect l="-717" t="-30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b="1230"/>
          <a:stretch/>
        </p:blipFill>
        <p:spPr bwMode="auto">
          <a:xfrm>
            <a:off x="7089895" y="1001949"/>
            <a:ext cx="5024284" cy="37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37" y="1359036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Gewenst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BE" dirty="0"/>
                  <a:t>Groot neuraal netwerk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dirty="0"/>
                  <a:t> veel parameters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dirty="0"/>
                  <a:t> hoge dimensie</a:t>
                </a:r>
              </a:p>
              <a:p>
                <a:r>
                  <a:rPr lang="nl-BE" dirty="0"/>
                  <a:t>Diepe neurale netwerken vereisen veel datapunten (= grote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nl-BE" dirty="0"/>
                  <a:t>) </a:t>
                </a:r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pPr marL="0" indent="0">
                  <a:buNone/>
                </a:pPr>
                <a:endParaRPr lang="nl-BE" dirty="0">
                  <a:latin typeface="+mn-lt"/>
                </a:endParaRPr>
              </a:p>
              <a:p>
                <a:r>
                  <a:rPr lang="nl-BE" dirty="0">
                    <a:latin typeface="+mn-lt"/>
                  </a:rPr>
                  <a:t>Oplossing: beperk N in elke iteratie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3703899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237931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/>
          <a:stretch/>
        </p:blipFill>
        <p:spPr bwMode="auto">
          <a:xfrm>
            <a:off x="8070004" y="2704288"/>
            <a:ext cx="3429000" cy="30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6C2DAA3-5434-452E-8901-90EA408CE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437" y="1669039"/>
            <a:ext cx="1259832" cy="4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611</Words>
  <Application>Microsoft Office PowerPoint</Application>
  <PresentationFormat>Breedbeeld</PresentationFormat>
  <Paragraphs>166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KU Leuven</vt:lpstr>
      <vt:lpstr>KU Leuven Sedes</vt:lpstr>
      <vt:lpstr>Sensitiviteitsanalyse en onzekerheidskwantificatie van deep learning methodes</vt:lpstr>
      <vt:lpstr>Deep learning?</vt:lpstr>
      <vt:lpstr>Neurale netwerken </vt:lpstr>
      <vt:lpstr>PowerPoint-presentatie</vt:lpstr>
      <vt:lpstr>Hoe kan het netwerk leren?</vt:lpstr>
      <vt:lpstr>Gradient descent</vt:lpstr>
      <vt:lpstr>Gradient descent</vt:lpstr>
      <vt:lpstr>Gradient descent</vt:lpstr>
      <vt:lpstr>Stochastic gradient descent</vt:lpstr>
      <vt:lpstr>Generaliseren</vt:lpstr>
      <vt:lpstr>Veel of weinig iteraties?</vt:lpstr>
      <vt:lpstr>Hangt samen met stabiliteit van SGD</vt:lpstr>
      <vt:lpstr>Het netwerk gebruiken</vt:lpstr>
      <vt:lpstr>Hoe zeker is het netwerk?</vt:lpstr>
      <vt:lpstr>Bayesian deep learning </vt:lpstr>
      <vt:lpstr>Applicaties van bayesian deep learning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2020-11-11T21:45:48Z</dcterms:modified>
</cp:coreProperties>
</file>