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D1A1C45-A221-4D7F-8FD8-8201363DDBAA}">
  <a:tblStyle styleId="{ED1A1C45-A221-4D7F-8FD8-8201363DDBA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69639663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69639663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Door depth search houd je al een huidige beste score bij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 je kan bewijzen dat de huidige chain nooit een hogere score kan behalen: prunen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Fold spots opslaan: plekken waar nog punten gescoord kunnen worden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Manhattan distance: kunnen de rest van de aminos mogelijk tot deze spots komen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69639663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69639663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69639663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69639663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e296bd6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e296bd6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Wisselvallig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6b2b22086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6b2b22086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 len 36 optimaal bereken B&amp;B is altijd de beste qua snelheid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69639663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69639663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Luitzen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B&amp;B, echter niet alle lengtes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search vaak een redelijke oplossing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2d iteratieve algos minder goed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e296bd64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e296bd64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Luitzen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Optimaal depth search, veel te veel tijd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Lookahead + simulated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Kleine chains iterative algos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69639663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69639663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e296bd642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e296bd642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6b2b22086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6b2b22086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69639663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69639663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Jop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69c8be5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69c8be5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e296bd64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e296bd64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Jop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69639663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69639663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Jop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6a32e3e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6a32e3e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69c8be5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69c8be5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9c8be5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9c8be5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Luitzen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Gaat er per laag doorheen en voegt steeds 1 amino toe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69639663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69639663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Luitzen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Vindt altijd optimale oplossing, gegeven genoeg tijd en werkgeheugen.  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Langzaam: Gaat hele oplossingsruimte af &amp; deepcopy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Werkgeheugen: Moet elke chain in huidige laag opslaan; 16 diepte 10GB werkgeheugen, 1 dieper Werkgeheugen 3x groter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Vindt niet altijd optimale oplossing, door pruning met non-admissible heuristiek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Snel(ler): Gaat niet hele oplossingsruimte af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Minder werkgeheugen, doordat minder chains overblijven per laag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Knipt slechter dan gemiddelde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69639663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69639663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6963966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6963966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Vindt altijd optimale oplossing, gegeven genoeg tijd en werkgeheugen.  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Langzaam: Gaat hele oplossingsruimte af, maar geen deepcopy, sneller dan breadth first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Veel minder werkgeheugen: hoeft alleen huidige chain op te slaan, samen met huidige beste score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Vindt niet altijd optimale oplossing, gaat niet de hele oplossingsruimte af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Veel sneller: groeit linear met lengte chain i.p.v. exponentieel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Protein Pow(d)er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Luitzen, Brent, Jop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and bound</a:t>
            </a:r>
            <a:endParaRPr/>
          </a:p>
        </p:txBody>
      </p:sp>
      <p:sp>
        <p:nvSpPr>
          <p:cNvPr id="131" name="Google Shape;131;p22"/>
          <p:cNvSpPr txBox="1"/>
          <p:nvPr>
            <p:ph idx="4294967295" type="body"/>
          </p:nvPr>
        </p:nvSpPr>
        <p:spPr>
          <a:xfrm>
            <a:off x="387900" y="13805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Branch and bound compleet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Branch and bound random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idx="4294967295" type="body"/>
          </p:nvPr>
        </p:nvSpPr>
        <p:spPr>
          <a:xfrm>
            <a:off x="4052388" y="389242"/>
            <a:ext cx="3999900" cy="3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</a:t>
            </a:r>
            <a:r>
              <a:rPr lang="en" sz="1200"/>
              <a:t>runing met admissible heuristiek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Houd alle mogelijke connectie spots bij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Als beste score niet meer te evenaren is: prunen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Bereikbaarheid connectie: Manhattan distance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Gebaseerd</a:t>
            </a:r>
            <a:r>
              <a:rPr lang="en" sz="1200"/>
              <a:t> op paper &lt;</a:t>
            </a:r>
            <a:r>
              <a:rPr i="1" lang="en" sz="1200"/>
              <a:t>A</a:t>
            </a:r>
            <a:r>
              <a:rPr i="1" lang="en" sz="1200"/>
              <a:t> Branch and Bound Algorithm for the Protein Folding Problem in the HP Lattice Model</a:t>
            </a:r>
            <a:r>
              <a:rPr lang="en" sz="1200"/>
              <a:t>&gt;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Huidige score &lt; of &gt; dan gemiddelde score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Beter dan </a:t>
            </a:r>
            <a:r>
              <a:rPr lang="en" sz="1200"/>
              <a:t>gemiddelde</a:t>
            </a:r>
            <a:r>
              <a:rPr lang="en" sz="1200"/>
              <a:t>: P</a:t>
            </a:r>
            <a:r>
              <a:rPr baseline="-25000" lang="en" sz="1200"/>
              <a:t>1</a:t>
            </a:r>
            <a:r>
              <a:rPr lang="en" sz="1200"/>
              <a:t>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Slechter dan gemiddelde: P</a:t>
            </a:r>
            <a:r>
              <a:rPr baseline="-25000" lang="en" sz="1200"/>
              <a:t>2</a:t>
            </a:r>
            <a:r>
              <a:rPr lang="en" sz="1200"/>
              <a:t>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</a:t>
            </a:r>
            <a:r>
              <a:rPr baseline="-25000" lang="en" sz="1200"/>
              <a:t>1</a:t>
            </a:r>
            <a:r>
              <a:rPr lang="en" sz="1200"/>
              <a:t> = 80%,  P</a:t>
            </a:r>
            <a:r>
              <a:rPr baseline="-25000" lang="en" sz="1200"/>
              <a:t>2</a:t>
            </a:r>
            <a:r>
              <a:rPr lang="en" sz="1200"/>
              <a:t> = 50%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6407900" y="317900"/>
            <a:ext cx="2615400" cy="32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Climber V1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V2 (Caterpillar)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50" y="317900"/>
            <a:ext cx="5940297" cy="4599756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 Climbing</a:t>
            </a:r>
            <a:endParaRPr/>
          </a:p>
        </p:txBody>
      </p:sp>
      <p:sp>
        <p:nvSpPr>
          <p:cNvPr id="144" name="Google Shape;144;p24"/>
          <p:cNvSpPr txBox="1"/>
          <p:nvPr>
            <p:ph idx="4294967295" type="body"/>
          </p:nvPr>
        </p:nvSpPr>
        <p:spPr>
          <a:xfrm>
            <a:off x="387900" y="13805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Hill Climbing V1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Hill Climbing V2 (Caterpillar)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Simulated Annealing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4294967295" type="body"/>
          </p:nvPr>
        </p:nvSpPr>
        <p:spPr>
          <a:xfrm>
            <a:off x="4190550" y="11441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Verandert enkele fold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Verandert 1-3 folds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Niet bruikbaar op kortere chains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Soms beter dan V1 op langere chains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V1 vouwing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2</a:t>
            </a:r>
            <a:r>
              <a:rPr baseline="30000" lang="en" sz="1200"/>
              <a:t> (new score - old score)</a:t>
            </a:r>
            <a:r>
              <a:rPr lang="en" sz="1200"/>
              <a:t> / temperatuur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Temperatuur daalt lineair over iterations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E.g. 5 → 0.5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Loopt minder snel vast in lokaal optimum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Heuristiek: C-H Score </a:t>
            </a:r>
            <a:endParaRPr/>
          </a:p>
        </p:txBody>
      </p:sp>
      <p:sp>
        <p:nvSpPr>
          <p:cNvPr id="151" name="Google Shape;151;p25"/>
          <p:cNvSpPr txBox="1"/>
          <p:nvPr>
            <p:ph idx="4294967295" type="body"/>
          </p:nvPr>
        </p:nvSpPr>
        <p:spPr>
          <a:xfrm>
            <a:off x="387900" y="1246125"/>
            <a:ext cx="6128700" cy="3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C-H bond score verminderen in ogen van algoritme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C-H score: -1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C-C score: -5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Doel: C-H bonds worden vermeden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2" name="Google Shape;152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44125"/>
            <a:ext cx="5914299" cy="36547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2D: Optimal</a:t>
            </a:r>
            <a:endParaRPr/>
          </a:p>
        </p:txBody>
      </p:sp>
      <p:graphicFrame>
        <p:nvGraphicFramePr>
          <p:cNvPr id="158" name="Google Shape;158;p26"/>
          <p:cNvGraphicFramePr/>
          <p:nvPr/>
        </p:nvGraphicFramePr>
        <p:xfrm>
          <a:off x="454175" y="1096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{ED1A1C45-A221-4D7F-8FD8-8201363DDBAA}</a:tableStyleId>
              </a:tblPr>
              <a:tblGrid>
                <a:gridCol w="3027900"/>
                <a:gridCol w="1003500"/>
                <a:gridCol w="1151825"/>
                <a:gridCol w="986025"/>
              </a:tblGrid>
              <a:tr h="562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Proteïne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Breadth First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Depth Search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Branch and Bound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</a:tr>
              <a:tr h="228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HHPHHHPHPHHHPH (len = 14)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-6 (45.24s)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-6 (2.34s)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-6 (0.36s)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HPHPPHHPHPPHPHHPPHPH (len = 20)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-9 (1369.52s)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-9 (3.70s)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42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PPPHHPPHHPPPPPHHHHHHHPPHHPPPPHHPPHPP 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(len = 36)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-14 (4263.83s)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HHPHPHPHPHHHHPHPPPHPPPHPPPPHPPPHPPPHPHHHHPHPHPHPHH 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(len = 50)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42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PPCHHPPCHPPPPCHHHHCHHPPHHPPPPHHPPHPP 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(len = 36)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-25 (505.11 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CPPCHPPCHPPCPPHHHHHHCCPCHPPCPCHPPHPC 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(len = 36)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42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HCPHPCPHPCHCHPHPPPHPPPHPPPPHPCPHPPPHPHHHCCHCHCHCHH 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(len = 50)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HCPHPHPHCHHHHPCCPPHPPPHPPPPCPPPHPPPHPHHHHCHPHPHPHH 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(len = 50)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87913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2D: Non-Optimal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5" name="Google Shape;165;p27"/>
          <p:cNvGraphicFramePr/>
          <p:nvPr/>
        </p:nvGraphicFramePr>
        <p:xfrm>
          <a:off x="454175" y="1096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{ED1A1C45-A221-4D7F-8FD8-8201363DDBAA}</a:tableStyleId>
              </a:tblPr>
              <a:tblGrid>
                <a:gridCol w="3027900"/>
                <a:gridCol w="1003500"/>
                <a:gridCol w="1151825"/>
                <a:gridCol w="986025"/>
                <a:gridCol w="689350"/>
                <a:gridCol w="671900"/>
                <a:gridCol w="837675"/>
              </a:tblGrid>
              <a:tr h="562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Proteïne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Depth Search Lookahead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Beam Search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Branch &amp; Bound Random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Hill Climbing V1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Hill Climbing V2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Simulated Annealing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</a:tr>
              <a:tr h="228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HHPHHHPHPHHHPH (len = 14)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-6 (0.46s)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-6 (0.07s)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-6 (0.14s)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-6 (3.37s)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-6 (4.96s)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-6 (2.23s)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HPHPPHHPHPPHPHHPPHPH (len = 20)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-9 (1.66s)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-8 (0.56s)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-9 (0.90s)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-9 (5.22s)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-6 (7.93s)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-9 (6.86s)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42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PPPHHPPHHPPPPPHHHHHHHPPHHPPPPHHPPHPP 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(len = 36)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-12 (248.10s)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-11 (72.23s)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-14 (138.71s)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 (9.45s)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-12 (14.67s)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-11 (22.67s)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HHPHPHPHPHHHHPHPPPHPPPHPPPPHPPPHPPPHPHHHHPHPHPHPHH 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(len = 50)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-18 (657.80s)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-18 (180.03s)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-15 (24.22s)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-14 (38.33s)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-15 (38.33s)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42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PPCHHPPCHPPPPCHHHHCHHPPHHPPPPHHPPHPP 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(len = 36)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-22 (336.07s)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-19 (7.34s)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-25 (40.36s)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-16 (18.31s)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-21 (26.54s)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-19 (24.59s)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CPPCHPPCHPPCPPHHHHHHCCPCHPPCPCHPPHPC 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(len = 36)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-32 (287.11s)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-35 (22.45s)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-36 (461.17s)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-25 (19.80s)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-24 (29.54s)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-33 (25.78s)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42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HCPHPCPHPCHCHPHPPPHPPPHPPPPHPCPHPPPHPHHHCCHCHCHCHH 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(len = 50)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-26 (641.39s)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-19 (160.45s)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-19 (24.84s)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-24 (37.67s)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-25 (40.82s)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HCPHPHPHCHHHHPCCPPHPPPHPPPPCPPPHPPPHPHHHHCHPHPHPHH 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(len = 50)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-33 (623.98s)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-27 (122.68s)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-20 (25.25s)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-22 (38,64)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-24 (42.45s)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3D: Depth Search + Non Optimal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28"/>
          <p:cNvGraphicFramePr/>
          <p:nvPr/>
        </p:nvGraphicFramePr>
        <p:xfrm>
          <a:off x="454863" y="134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{ED1A1C45-A221-4D7F-8FD8-8201363DDBAA}</a:tableStyleId>
              </a:tblPr>
              <a:tblGrid>
                <a:gridCol w="2907775"/>
                <a:gridCol w="857925"/>
                <a:gridCol w="951575"/>
                <a:gridCol w="952375"/>
                <a:gridCol w="1175075"/>
                <a:gridCol w="1389550"/>
              </a:tblGrid>
              <a:tr h="35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Proteïne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Depth Search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Depth Search Lookahead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Hill Climber V1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Simulated Annealing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Lookahead</a:t>
                      </a:r>
                      <a:r>
                        <a:rPr b="1" lang="en" sz="1000"/>
                        <a:t> + Simulated Annealing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</a:tr>
              <a:tr h="20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HHPHHHPHPHHHPH (len = 14)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-7 (10804s)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-5 (400s)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-7 (8.66 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-7 (10.45 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-7 (410.45s)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6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HPHPPHHPHPPHPHHPPHPH (len = 20)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-11 (177.61s)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-11(9.35 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-11 (12.04s)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-11 (189.65s)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PPPHHPPHHPPPPPHHHHHHHPPHHPPPPHHPPHPP 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(len = 36)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-14 (522.68s)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-16 (15.52 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-14 (18.49s)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-22 (541.17s)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HHPHPHPHPHHHHPHPPPHPPPHPPPPHPPPHPPPHPHHHHPHPHPHPHH 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(len = 50)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-21 (1067.50s)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-22 (21.54 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-22 (26.95s)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-22 ( 1094,45s)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PPCHHPPCHPPPPCHHHHCHHPPHHPPPPHHPPHPP 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(len = 36)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-33 (108.02s)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-27(16.38 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-31(22.34s)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-33 (130.36s)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CPPCHPPCHPPCPPHHHHHHCCPCHPPCPCHPPHPC 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(len = 36)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-57 (598.24s)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-44 (16.12 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-51 (22.23 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-57 (620.47s)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HCPHPCPHPCHCHPHPPPHPPPHPPPPHPCPHPPPHPHHHCCHCHCHCHH 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(len = 50)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-46 (1036.37 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- 33 (21.53 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-39 (29.65s)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-46 (1066.02s)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HCPHPHPHCHHHHPCCPPHPPPHPPPPCPPPHPPPHPHHHHCHPHPHPHH 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(len = 50)</a:t>
                      </a:r>
                      <a:endParaRPr sz="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-39 (1012.82s)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- 36 (21.39 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-38 (27.44s)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-41 (1040.26s)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Conclusie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87900" y="1489825"/>
            <a:ext cx="3811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2D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Optimal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Branch &amp; bound</a:t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Non-optimal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Branch &amp; bound Random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Depth search lookahead</a:t>
            </a:r>
            <a:endParaRPr sz="1400"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4494150" y="1459850"/>
            <a:ext cx="3958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r>
              <a:rPr b="1" lang="en"/>
              <a:t>D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Optimal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Depth first Search</a:t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Non-optimal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Zonder C: Iterative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Met C: Depth Search Lookahead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Dus: Depth Search Lookahead + iterative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Best Protein Chains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950" y="1410636"/>
            <a:ext cx="2199500" cy="1638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950" y="3291275"/>
            <a:ext cx="2199500" cy="16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8200" y="3195213"/>
            <a:ext cx="2274225" cy="183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8200" y="1418550"/>
            <a:ext cx="2364674" cy="15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Bibliograpy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Mao Chen, Wen-Qi.</a:t>
            </a:r>
            <a:r>
              <a:rPr i="1" lang="en" sz="1200"/>
              <a:t> Huang A Branch and Bound Algorithm for the Protein Folding Problem in the HP Lattice Model, </a:t>
            </a:r>
            <a:r>
              <a:rPr lang="en" sz="1200"/>
              <a:t>Genomics, Proteomics &amp; Bioinformatics, Volume 3, Issue 4, 2005, Pages 225-230.\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Rune B. Lyngsø, </a:t>
            </a:r>
            <a:r>
              <a:rPr i="1" lang="en" sz="1200"/>
              <a:t>Protein Folding in the 2D HP model. </a:t>
            </a:r>
            <a:r>
              <a:rPr lang="en" sz="1200"/>
              <a:t>Department of Computer Science University of California, Santa Cruz.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https://pdfs.semanticscholar.org/e84a/949f0351b57ca1706b374355dca71bc1b89f.pdf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25" y="291163"/>
            <a:ext cx="6472002" cy="4561177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7017550" y="-152175"/>
            <a:ext cx="1797300" cy="32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Case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25" y="291175"/>
            <a:ext cx="6452508" cy="4561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525" y="291175"/>
            <a:ext cx="6472003" cy="4466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</a:t>
            </a:r>
            <a:r>
              <a:rPr lang="en"/>
              <a:t>ranch and bound verbeteren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Maak alle algoritmes bruikbaar in 3D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Kijken naar genetische algoritmes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Bound Stabiliteit Score: 2D &amp; P/H/C </a:t>
            </a:r>
            <a:endParaRPr/>
          </a:p>
        </p:txBody>
      </p:sp>
      <p:sp>
        <p:nvSpPr>
          <p:cNvPr id="206" name="Google Shape;206;p33"/>
          <p:cNvSpPr txBox="1"/>
          <p:nvPr>
            <p:ph idx="4294967295" type="body"/>
          </p:nvPr>
        </p:nvSpPr>
        <p:spPr>
          <a:xfrm>
            <a:off x="60150" y="761500"/>
            <a:ext cx="90237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2D: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 ≤ 2 · min(EVEN_CH, ONEVEN_CH) + </a:t>
            </a:r>
            <a:r>
              <a:rPr lang="en"/>
              <a:t>2 · 5 · min(EVEN_C, ONEVEN_C) + 10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3D: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 ≤ 4 · min(EVEN_CH, ONEVEN_CH) + 4 · 5 · min(EVEN_C, ONEVEN_C) + 10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Visualisatie</a:t>
            </a:r>
            <a:endParaRPr/>
          </a:p>
        </p:txBody>
      </p: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387900" y="1380525"/>
            <a:ext cx="4311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Matplotlib: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 Scatter plot van aminozuren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 Zwart: connecties binnen proteïne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Stippel: bonds voor stabiliteit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450" y="431963"/>
            <a:ext cx="3043926" cy="427957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610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Bound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Oplossingsruimte</a:t>
            </a:r>
            <a:endParaRPr/>
          </a:p>
        </p:txBody>
      </p: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387900" y="1438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2D: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Upper Bound: </a:t>
            </a:r>
            <a:r>
              <a:rPr lang="en"/>
              <a:t>3</a:t>
            </a:r>
            <a:r>
              <a:rPr baseline="30000" lang="en"/>
              <a:t>n - 1 </a:t>
            </a:r>
            <a:endParaRPr baseline="30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r>
              <a:rPr lang="en"/>
              <a:t>(3</a:t>
            </a:r>
            <a:r>
              <a:rPr baseline="30000" lang="en"/>
              <a:t>n - 1 </a:t>
            </a:r>
            <a:r>
              <a:rPr lang="en"/>
              <a:t>/ 2) + 1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3D: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Upper Bound: 5</a:t>
            </a:r>
            <a:r>
              <a:rPr baseline="30000" lang="en"/>
              <a:t>n - 1</a:t>
            </a:r>
            <a:endParaRPr baseline="30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(5</a:t>
            </a:r>
            <a:r>
              <a:rPr baseline="30000" lang="en"/>
              <a:t>n - 1 </a:t>
            </a:r>
            <a:r>
              <a:rPr lang="en"/>
              <a:t>/ 4) + 1</a:t>
            </a:r>
            <a:endParaRPr baseline="30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75538"/>
            <a:ext cx="3566774" cy="354217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51750"/>
            <a:ext cx="3566776" cy="3341253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462" y="1051750"/>
            <a:ext cx="3541849" cy="3341249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4450" y="1051750"/>
            <a:ext cx="3541849" cy="329859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Bound Stabiliteit Score:  P/H-Only </a:t>
            </a:r>
            <a:endParaRPr/>
          </a:p>
        </p:txBody>
      </p:sp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387900" y="1438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Observaties: 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Aminozuur maximaal 2/4 bonds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Behalve eerste en laatste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amino kan alleen bonden met oneven amino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EVEN_H, ONEVEN_H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FC5E8"/>
                </a:solidFill>
              </a:rPr>
              <a:t>min(EVEN_H, ONEVEN_H)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4024675" y="1734025"/>
            <a:ext cx="4689900" cy="24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2D: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 ≤ 2 · </a:t>
            </a:r>
            <a:r>
              <a:rPr lang="en">
                <a:solidFill>
                  <a:srgbClr val="9FC5E8"/>
                </a:solidFill>
              </a:rPr>
              <a:t>min(EVEN_H, ONEVEN_H)</a:t>
            </a:r>
            <a:r>
              <a:rPr lang="en"/>
              <a:t> + 2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3D: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 ≤ 4 · </a:t>
            </a:r>
            <a:r>
              <a:rPr lang="en">
                <a:solidFill>
                  <a:srgbClr val="9FC5E8"/>
                </a:solidFill>
              </a:rPr>
              <a:t>min(EVEN_H, ONEVEN_H)</a:t>
            </a:r>
            <a:r>
              <a:rPr lang="en"/>
              <a:t> + 2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25" y="291163"/>
            <a:ext cx="6472002" cy="4561177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8"/>
          <p:cNvSpPr txBox="1"/>
          <p:nvPr>
            <p:ph type="title"/>
          </p:nvPr>
        </p:nvSpPr>
        <p:spPr>
          <a:xfrm>
            <a:off x="7017550" y="62575"/>
            <a:ext cx="1965300" cy="32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</a:t>
            </a:r>
            <a:r>
              <a:rPr lang="en"/>
              <a:t> First Searches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25" y="291175"/>
            <a:ext cx="6452508" cy="4561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525" y="291175"/>
            <a:ext cx="6417347" cy="452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Search(es)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87900" y="1438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Breadth</a:t>
            </a:r>
            <a:r>
              <a:rPr lang="en"/>
              <a:t> First 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Beam 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197850" y="1438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</a:t>
            </a:r>
            <a:r>
              <a:rPr lang="en" sz="1200"/>
              <a:t>ltijd een optimale oplossing 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Langzaam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Werkgeheugen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</a:t>
            </a:r>
            <a:r>
              <a:rPr lang="en" sz="1200"/>
              <a:t>iet altijd een optimale oplossing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Snel(ler)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Minder werkgeheugen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25" y="291163"/>
            <a:ext cx="6472002" cy="4561177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20"/>
          <p:cNvSpPr txBox="1"/>
          <p:nvPr>
            <p:ph type="title"/>
          </p:nvPr>
        </p:nvSpPr>
        <p:spPr>
          <a:xfrm>
            <a:off x="7017550" y="62575"/>
            <a:ext cx="1965300" cy="32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</a:t>
            </a:r>
            <a:r>
              <a:rPr lang="en"/>
              <a:t> First Searches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25" y="291175"/>
            <a:ext cx="6452508" cy="4561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Search(es)</a:t>
            </a:r>
            <a:endParaRPr/>
          </a:p>
        </p:txBody>
      </p:sp>
      <p:sp>
        <p:nvSpPr>
          <p:cNvPr id="124" name="Google Shape;124;p21"/>
          <p:cNvSpPr txBox="1"/>
          <p:nvPr>
            <p:ph idx="4294967295" type="body"/>
          </p:nvPr>
        </p:nvSpPr>
        <p:spPr>
          <a:xfrm>
            <a:off x="387900" y="1438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Depth First 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Depth First Search Lookahead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4294967295" type="body"/>
          </p:nvPr>
        </p:nvSpPr>
        <p:spPr>
          <a:xfrm>
            <a:off x="4197850" y="1438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Altijd een optimale oplossing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Langzaam, sneller dan breadth-first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Gebruikt weinig werkgeheugen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Niet altijd een optimale oplossing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Kijkt x stappen vooruit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Veel sneller: runtime groeit linear met lengte chain i.p.v. exponentieel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3</a:t>
            </a:r>
            <a:r>
              <a:rPr baseline="30000" lang="en" sz="1200"/>
              <a:t>n  </a:t>
            </a:r>
            <a:r>
              <a:rPr lang="en" sz="1200"/>
              <a:t>* L 	   of	 5</a:t>
            </a:r>
            <a:r>
              <a:rPr baseline="30000" lang="en" sz="1200"/>
              <a:t>n  </a:t>
            </a:r>
            <a:r>
              <a:rPr lang="en" sz="1200"/>
              <a:t>* L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