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Monterchi Serif Bold" charset="1" panose="02000503060000020004"/>
      <p:regular r:id="rId14"/>
    </p:embeddedFont>
    <p:embeddedFont>
      <p:font typeface="Roboto" charset="1" panose="02000000000000000000"/>
      <p:regular r:id="rId15"/>
    </p:embeddedFont>
    <p:embeddedFont>
      <p:font typeface="Open Sans" charset="1" panose="020B0606030504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jpe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2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08973" y="3376762"/>
            <a:ext cx="12965683" cy="1519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88"/>
              </a:lnSpc>
            </a:pPr>
            <a:r>
              <a:rPr lang="en-US" b="true" sz="12458" spc="398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IA CLINICA DE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696775" y="4844975"/>
            <a:ext cx="13410315" cy="1519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88"/>
              </a:lnSpc>
            </a:pPr>
            <a:r>
              <a:rPr lang="en-US" b="true" sz="12458" spc="398">
                <a:solidFill>
                  <a:srgbClr val="6C9286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SALUD INTEGRAL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136083" y="721474"/>
            <a:ext cx="3598580" cy="4114800"/>
            <a:chOff x="0" y="0"/>
            <a:chExt cx="4798106" cy="548640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359656"/>
              <a:ext cx="4798106" cy="314368"/>
              <a:chOff x="0" y="0"/>
              <a:chExt cx="947774" cy="62097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947774" cy="62097"/>
              </a:xfrm>
              <a:custGeom>
                <a:avLst/>
                <a:gdLst/>
                <a:ahLst/>
                <a:cxnLst/>
                <a:rect r="r" b="b" t="t" l="l"/>
                <a:pathLst>
                  <a:path h="62097" w="947774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21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0" y="925401"/>
              <a:ext cx="3675307" cy="314368"/>
              <a:chOff x="0" y="0"/>
              <a:chExt cx="725987" cy="62097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25987" cy="62097"/>
              </a:xfrm>
              <a:custGeom>
                <a:avLst/>
                <a:gdLst/>
                <a:ahLst/>
                <a:cxnLst/>
                <a:rect r="r" b="b" t="t" l="l"/>
                <a:pathLst>
                  <a:path h="62097" w="72598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21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-5400000">
              <a:off x="-650594" y="1538808"/>
              <a:ext cx="3391984" cy="314368"/>
              <a:chOff x="0" y="0"/>
              <a:chExt cx="670022" cy="62097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70022" cy="62097"/>
              </a:xfrm>
              <a:custGeom>
                <a:avLst/>
                <a:gdLst/>
                <a:ahLst/>
                <a:cxnLst/>
                <a:rect r="r" b="b" t="t" l="l"/>
                <a:pathLst>
                  <a:path h="62097" w="670022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21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-5400000">
              <a:off x="-2123316" y="3048717"/>
              <a:ext cx="4560999" cy="314368"/>
              <a:chOff x="0" y="0"/>
              <a:chExt cx="900938" cy="62097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900938" cy="62097"/>
              </a:xfrm>
              <a:custGeom>
                <a:avLst/>
                <a:gdLst/>
                <a:ahLst/>
                <a:cxnLst/>
                <a:rect r="r" b="b" t="t" l="l"/>
                <a:pathLst>
                  <a:path h="62097" w="900938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21"/>
                  </a:lnSpc>
                </a:pPr>
              </a:p>
            </p:txBody>
          </p:sp>
        </p:grpSp>
      </p:grpSp>
      <p:grpSp>
        <p:nvGrpSpPr>
          <p:cNvPr name="Group 17" id="17"/>
          <p:cNvGrpSpPr/>
          <p:nvPr/>
        </p:nvGrpSpPr>
        <p:grpSpPr>
          <a:xfrm rot="-10800000">
            <a:off x="13605221" y="5319624"/>
            <a:ext cx="3598580" cy="4114800"/>
            <a:chOff x="0" y="0"/>
            <a:chExt cx="4798106" cy="5486400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359656"/>
              <a:ext cx="4798106" cy="314368"/>
              <a:chOff x="0" y="0"/>
              <a:chExt cx="947774" cy="62097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947774" cy="62097"/>
              </a:xfrm>
              <a:custGeom>
                <a:avLst/>
                <a:gdLst/>
                <a:ahLst/>
                <a:cxnLst/>
                <a:rect r="r" b="b" t="t" l="l"/>
                <a:pathLst>
                  <a:path h="62097" w="947774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21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0" y="925401"/>
              <a:ext cx="3675307" cy="314368"/>
              <a:chOff x="0" y="0"/>
              <a:chExt cx="725987" cy="62097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725987" cy="62097"/>
              </a:xfrm>
              <a:custGeom>
                <a:avLst/>
                <a:gdLst/>
                <a:ahLst/>
                <a:cxnLst/>
                <a:rect r="r" b="b" t="t" l="l"/>
                <a:pathLst>
                  <a:path h="62097" w="72598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21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-5400000">
              <a:off x="-650594" y="1538808"/>
              <a:ext cx="3391984" cy="314368"/>
              <a:chOff x="0" y="0"/>
              <a:chExt cx="670022" cy="62097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670022" cy="62097"/>
              </a:xfrm>
              <a:custGeom>
                <a:avLst/>
                <a:gdLst/>
                <a:ahLst/>
                <a:cxnLst/>
                <a:rect r="r" b="b" t="t" l="l"/>
                <a:pathLst>
                  <a:path h="62097" w="670022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21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-5400000">
              <a:off x="-2123316" y="3048717"/>
              <a:ext cx="4560999" cy="314368"/>
              <a:chOff x="0" y="0"/>
              <a:chExt cx="900938" cy="62097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900938" cy="62097"/>
              </a:xfrm>
              <a:custGeom>
                <a:avLst/>
                <a:gdLst/>
                <a:ahLst/>
                <a:cxnLst/>
                <a:rect r="r" b="b" t="t" l="l"/>
                <a:pathLst>
                  <a:path h="62097" w="900938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21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30" id="30"/>
          <p:cNvGrpSpPr/>
          <p:nvPr/>
        </p:nvGrpSpPr>
        <p:grpSpPr>
          <a:xfrm rot="-5400000">
            <a:off x="1126558" y="5307992"/>
            <a:ext cx="3598580" cy="4114800"/>
            <a:chOff x="0" y="0"/>
            <a:chExt cx="4798106" cy="5486400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359656"/>
              <a:ext cx="4798106" cy="314368"/>
              <a:chOff x="0" y="0"/>
              <a:chExt cx="947774" cy="62097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947774" cy="62097"/>
              </a:xfrm>
              <a:custGeom>
                <a:avLst/>
                <a:gdLst/>
                <a:ahLst/>
                <a:cxnLst/>
                <a:rect r="r" b="b" t="t" l="l"/>
                <a:pathLst>
                  <a:path h="62097" w="947774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21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4" id="34"/>
            <p:cNvGrpSpPr/>
            <p:nvPr/>
          </p:nvGrpSpPr>
          <p:grpSpPr>
            <a:xfrm rot="0">
              <a:off x="0" y="925401"/>
              <a:ext cx="3675307" cy="314368"/>
              <a:chOff x="0" y="0"/>
              <a:chExt cx="725987" cy="62097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725987" cy="62097"/>
              </a:xfrm>
              <a:custGeom>
                <a:avLst/>
                <a:gdLst/>
                <a:ahLst/>
                <a:cxnLst/>
                <a:rect r="r" b="b" t="t" l="l"/>
                <a:pathLst>
                  <a:path h="62097" w="72598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21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7" id="37"/>
            <p:cNvGrpSpPr/>
            <p:nvPr/>
          </p:nvGrpSpPr>
          <p:grpSpPr>
            <a:xfrm rot="-5400000">
              <a:off x="-650594" y="1538808"/>
              <a:ext cx="3391984" cy="314368"/>
              <a:chOff x="0" y="0"/>
              <a:chExt cx="670022" cy="62097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670022" cy="62097"/>
              </a:xfrm>
              <a:custGeom>
                <a:avLst/>
                <a:gdLst/>
                <a:ahLst/>
                <a:cxnLst/>
                <a:rect r="r" b="b" t="t" l="l"/>
                <a:pathLst>
                  <a:path h="62097" w="670022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21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0" id="40"/>
            <p:cNvGrpSpPr/>
            <p:nvPr/>
          </p:nvGrpSpPr>
          <p:grpSpPr>
            <a:xfrm rot="-5400000">
              <a:off x="-2123316" y="3048717"/>
              <a:ext cx="4560999" cy="314368"/>
              <a:chOff x="0" y="0"/>
              <a:chExt cx="900938" cy="62097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900938" cy="62097"/>
              </a:xfrm>
              <a:custGeom>
                <a:avLst/>
                <a:gdLst/>
                <a:ahLst/>
                <a:cxnLst/>
                <a:rect r="r" b="b" t="t" l="l"/>
                <a:pathLst>
                  <a:path h="62097" w="900938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21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43" id="43"/>
          <p:cNvGrpSpPr/>
          <p:nvPr/>
        </p:nvGrpSpPr>
        <p:grpSpPr>
          <a:xfrm rot="5400000">
            <a:off x="13614746" y="733106"/>
            <a:ext cx="3598580" cy="4114800"/>
            <a:chOff x="0" y="0"/>
            <a:chExt cx="4798106" cy="5486400"/>
          </a:xfrm>
        </p:grpSpPr>
        <p:grpSp>
          <p:nvGrpSpPr>
            <p:cNvPr name="Group 44" id="44"/>
            <p:cNvGrpSpPr/>
            <p:nvPr/>
          </p:nvGrpSpPr>
          <p:grpSpPr>
            <a:xfrm rot="0">
              <a:off x="0" y="359656"/>
              <a:ext cx="4798106" cy="314368"/>
              <a:chOff x="0" y="0"/>
              <a:chExt cx="947774" cy="62097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947774" cy="62097"/>
              </a:xfrm>
              <a:custGeom>
                <a:avLst/>
                <a:gdLst/>
                <a:ahLst/>
                <a:cxnLst/>
                <a:rect r="r" b="b" t="t" l="l"/>
                <a:pathLst>
                  <a:path h="62097" w="947774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21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7" id="47"/>
            <p:cNvGrpSpPr/>
            <p:nvPr/>
          </p:nvGrpSpPr>
          <p:grpSpPr>
            <a:xfrm rot="0">
              <a:off x="0" y="925401"/>
              <a:ext cx="3675307" cy="314368"/>
              <a:chOff x="0" y="0"/>
              <a:chExt cx="725987" cy="62097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0" y="0"/>
                <a:ext cx="725987" cy="62097"/>
              </a:xfrm>
              <a:custGeom>
                <a:avLst/>
                <a:gdLst/>
                <a:ahLst/>
                <a:cxnLst/>
                <a:rect r="r" b="b" t="t" l="l"/>
                <a:pathLst>
                  <a:path h="62097" w="72598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49" id="49"/>
              <p:cNvSpPr txBox="true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21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50" id="50"/>
            <p:cNvGrpSpPr/>
            <p:nvPr/>
          </p:nvGrpSpPr>
          <p:grpSpPr>
            <a:xfrm rot="-5400000">
              <a:off x="-650594" y="1538808"/>
              <a:ext cx="3391984" cy="314368"/>
              <a:chOff x="0" y="0"/>
              <a:chExt cx="670022" cy="62097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670022" cy="62097"/>
              </a:xfrm>
              <a:custGeom>
                <a:avLst/>
                <a:gdLst/>
                <a:ahLst/>
                <a:cxnLst/>
                <a:rect r="r" b="b" t="t" l="l"/>
                <a:pathLst>
                  <a:path h="62097" w="670022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21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53" id="53"/>
            <p:cNvGrpSpPr/>
            <p:nvPr/>
          </p:nvGrpSpPr>
          <p:grpSpPr>
            <a:xfrm rot="-5400000">
              <a:off x="-2123316" y="3048717"/>
              <a:ext cx="4560999" cy="314368"/>
              <a:chOff x="0" y="0"/>
              <a:chExt cx="900938" cy="62097"/>
            </a:xfrm>
          </p:grpSpPr>
          <p:sp>
            <p:nvSpPr>
              <p:cNvPr name="Freeform 54" id="54"/>
              <p:cNvSpPr/>
              <p:nvPr/>
            </p:nvSpPr>
            <p:spPr>
              <a:xfrm flipH="false" flipV="false" rot="0">
                <a:off x="0" y="0"/>
                <a:ext cx="900938" cy="62097"/>
              </a:xfrm>
              <a:custGeom>
                <a:avLst/>
                <a:gdLst/>
                <a:ahLst/>
                <a:cxnLst/>
                <a:rect r="r" b="b" t="t" l="l"/>
                <a:pathLst>
                  <a:path h="62097" w="900938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55" id="55"/>
              <p:cNvSpPr txBox="true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21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56" id="56"/>
          <p:cNvSpPr txBox="true"/>
          <p:nvPr/>
        </p:nvSpPr>
        <p:spPr>
          <a:xfrm rot="0">
            <a:off x="2517114" y="6654470"/>
            <a:ext cx="3199671" cy="1261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41"/>
              </a:lnSpc>
            </a:pPr>
            <a:r>
              <a:rPr lang="en-US" sz="2439" spc="-9">
                <a:solidFill>
                  <a:srgbClr val="6C9286"/>
                </a:solidFill>
                <a:latin typeface="Roboto"/>
                <a:ea typeface="Roboto"/>
                <a:cs typeface="Roboto"/>
                <a:sym typeface="Roboto"/>
              </a:rPr>
              <a:t>Integrantes:</a:t>
            </a:r>
          </a:p>
          <a:p>
            <a:pPr algn="ctr">
              <a:lnSpc>
                <a:spcPts val="3341"/>
              </a:lnSpc>
            </a:pPr>
            <a:r>
              <a:rPr lang="en-US" sz="2439" spc="-9">
                <a:solidFill>
                  <a:srgbClr val="6C9286"/>
                </a:solidFill>
                <a:latin typeface="Roboto"/>
                <a:ea typeface="Roboto"/>
                <a:cs typeface="Roboto"/>
                <a:sym typeface="Roboto"/>
              </a:rPr>
              <a:t>Joaquín Rohland</a:t>
            </a:r>
          </a:p>
          <a:p>
            <a:pPr algn="ctr">
              <a:lnSpc>
                <a:spcPts val="3341"/>
              </a:lnSpc>
            </a:pPr>
            <a:r>
              <a:rPr lang="en-US" sz="2439" spc="-9">
                <a:solidFill>
                  <a:srgbClr val="6C9286"/>
                </a:solidFill>
                <a:latin typeface="Roboto"/>
                <a:ea typeface="Roboto"/>
                <a:cs typeface="Roboto"/>
                <a:sym typeface="Roboto"/>
              </a:rPr>
              <a:t>Jorge Curiqueo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2811352" y="6654470"/>
            <a:ext cx="3053378" cy="1261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41"/>
              </a:lnSpc>
            </a:pPr>
            <a:r>
              <a:rPr lang="en-US" sz="2439" spc="-9">
                <a:solidFill>
                  <a:srgbClr val="6C9286"/>
                </a:solidFill>
                <a:latin typeface="Roboto"/>
                <a:ea typeface="Roboto"/>
                <a:cs typeface="Roboto"/>
                <a:sym typeface="Roboto"/>
              </a:rPr>
              <a:t>Profesor:</a:t>
            </a:r>
          </a:p>
          <a:p>
            <a:pPr algn="ctr">
              <a:lnSpc>
                <a:spcPts val="3341"/>
              </a:lnSpc>
            </a:pPr>
            <a:r>
              <a:rPr lang="en-US" sz="2439" spc="-9">
                <a:solidFill>
                  <a:srgbClr val="6C9286"/>
                </a:solidFill>
                <a:latin typeface="Roboto"/>
                <a:ea typeface="Roboto"/>
                <a:cs typeface="Roboto"/>
                <a:sym typeface="Roboto"/>
              </a:rPr>
              <a:t>Giocrisray Godoy Bonillo</a:t>
            </a:r>
          </a:p>
        </p:txBody>
      </p:sp>
      <p:grpSp>
        <p:nvGrpSpPr>
          <p:cNvPr name="Group 58" id="58"/>
          <p:cNvGrpSpPr/>
          <p:nvPr/>
        </p:nvGrpSpPr>
        <p:grpSpPr>
          <a:xfrm rot="-10800000">
            <a:off x="6388878" y="8928906"/>
            <a:ext cx="5605872" cy="235776"/>
            <a:chOff x="0" y="0"/>
            <a:chExt cx="1476444" cy="62097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476444" cy="62097"/>
            </a:xfrm>
            <a:custGeom>
              <a:avLst/>
              <a:gdLst/>
              <a:ahLst/>
              <a:cxnLst/>
              <a:rect r="r" b="b" t="t" l="l"/>
              <a:pathLst>
                <a:path h="62097" w="1476444">
                  <a:moveTo>
                    <a:pt x="0" y="0"/>
                  </a:moveTo>
                  <a:lnTo>
                    <a:pt x="1476444" y="0"/>
                  </a:lnTo>
                  <a:lnTo>
                    <a:pt x="1476444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name="TextBox 60" id="60"/>
            <p:cNvSpPr txBox="true"/>
            <p:nvPr/>
          </p:nvSpPr>
          <p:spPr>
            <a:xfrm>
              <a:off x="0" y="-28575"/>
              <a:ext cx="1476444" cy="90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21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-10800000">
            <a:off x="7317640" y="8504598"/>
            <a:ext cx="3748348" cy="235776"/>
            <a:chOff x="0" y="0"/>
            <a:chExt cx="987219" cy="62097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987219" cy="62097"/>
            </a:xfrm>
            <a:custGeom>
              <a:avLst/>
              <a:gdLst/>
              <a:ahLst/>
              <a:cxnLst/>
              <a:rect r="r" b="b" t="t" l="l"/>
              <a:pathLst>
                <a:path h="62097" w="987219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name="TextBox 63" id="63"/>
            <p:cNvSpPr txBox="true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21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D9E6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68951" y="2627965"/>
            <a:ext cx="7631180" cy="3897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2319" indent="-381159" lvl="1">
              <a:lnSpc>
                <a:spcPts val="6249"/>
              </a:lnSpc>
              <a:buAutoNum type="arabicPeriod" startAt="1"/>
            </a:pPr>
            <a:r>
              <a:rPr lang="en-US" sz="353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Introducción</a:t>
            </a:r>
          </a:p>
          <a:p>
            <a:pPr algn="l" marL="762319" indent="-381159" lvl="1">
              <a:lnSpc>
                <a:spcPts val="6249"/>
              </a:lnSpc>
              <a:buAutoNum type="arabicPeriod" startAt="1"/>
            </a:pPr>
            <a:r>
              <a:rPr lang="en-US" sz="353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Objetivos</a:t>
            </a:r>
          </a:p>
          <a:p>
            <a:pPr algn="l" marL="762319" indent="-381159" lvl="1">
              <a:lnSpc>
                <a:spcPts val="6249"/>
              </a:lnSpc>
              <a:buAutoNum type="arabicPeriod" startAt="1"/>
            </a:pPr>
            <a:r>
              <a:rPr lang="en-US" sz="353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Arquitectura</a:t>
            </a:r>
          </a:p>
          <a:p>
            <a:pPr algn="l" marL="762319" indent="-381159" lvl="1">
              <a:lnSpc>
                <a:spcPts val="6249"/>
              </a:lnSpc>
              <a:buAutoNum type="arabicPeriod" startAt="1"/>
            </a:pPr>
            <a:r>
              <a:rPr lang="en-US" sz="353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Vistas</a:t>
            </a:r>
          </a:p>
          <a:p>
            <a:pPr algn="l" marL="762319" indent="-381159" lvl="1">
              <a:lnSpc>
                <a:spcPts val="6249"/>
              </a:lnSpc>
              <a:buAutoNum type="arabicPeriod" startAt="1"/>
            </a:pPr>
            <a:r>
              <a:rPr lang="en-US" sz="353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Conclusiones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328410" y="1847805"/>
            <a:ext cx="7271720" cy="883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08"/>
              </a:lnSpc>
              <a:spcBef>
                <a:spcPct val="0"/>
              </a:spcBef>
            </a:pPr>
            <a:r>
              <a:rPr lang="en-US" b="true" sz="7200" strike="noStrike" u="none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ÍNDICE</a:t>
            </a:r>
          </a:p>
        </p:txBody>
      </p:sp>
      <p:grpSp>
        <p:nvGrpSpPr>
          <p:cNvPr name="Group 4" id="4"/>
          <p:cNvGrpSpPr/>
          <p:nvPr/>
        </p:nvGrpSpPr>
        <p:grpSpPr>
          <a:xfrm rot="-5400000">
            <a:off x="-206005" y="835928"/>
            <a:ext cx="3748348" cy="235776"/>
            <a:chOff x="0" y="0"/>
            <a:chExt cx="987219" cy="620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87219" cy="62097"/>
            </a:xfrm>
            <a:custGeom>
              <a:avLst/>
              <a:gdLst/>
              <a:ahLst/>
              <a:cxnLst/>
              <a:rect r="r" b="b" t="t" l="l"/>
              <a:pathLst>
                <a:path h="62097" w="987219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21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5400000">
            <a:off x="14572655" y="8364469"/>
            <a:ext cx="3748348" cy="235776"/>
            <a:chOff x="0" y="0"/>
            <a:chExt cx="987219" cy="6209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87219" cy="62097"/>
            </a:xfrm>
            <a:custGeom>
              <a:avLst/>
              <a:gdLst/>
              <a:ahLst/>
              <a:cxnLst/>
              <a:rect r="r" b="b" t="t" l="l"/>
              <a:pathLst>
                <a:path h="62097" w="987219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21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5400000">
            <a:off x="218303" y="1756286"/>
            <a:ext cx="3748348" cy="235776"/>
            <a:chOff x="0" y="0"/>
            <a:chExt cx="987219" cy="6209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87219" cy="62097"/>
            </a:xfrm>
            <a:custGeom>
              <a:avLst/>
              <a:gdLst/>
              <a:ahLst/>
              <a:cxnLst/>
              <a:rect r="r" b="b" t="t" l="l"/>
              <a:pathLst>
                <a:path h="62097" w="987219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21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5400000">
            <a:off x="14996963" y="9284827"/>
            <a:ext cx="3748348" cy="235776"/>
            <a:chOff x="0" y="0"/>
            <a:chExt cx="987219" cy="6209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87219" cy="62097"/>
            </a:xfrm>
            <a:custGeom>
              <a:avLst/>
              <a:gdLst/>
              <a:ahLst/>
              <a:cxnLst/>
              <a:rect r="r" b="b" t="t" l="l"/>
              <a:pathLst>
                <a:path h="62097" w="987219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21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85126" y="1402479"/>
            <a:ext cx="3748348" cy="235776"/>
            <a:chOff x="0" y="0"/>
            <a:chExt cx="987219" cy="620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87219" cy="62097"/>
            </a:xfrm>
            <a:custGeom>
              <a:avLst/>
              <a:gdLst/>
              <a:ahLst/>
              <a:cxnLst/>
              <a:rect r="r" b="b" t="t" l="l"/>
              <a:pathLst>
                <a:path h="62097" w="987219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6C9286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21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721845" y="1777000"/>
            <a:ext cx="4235323" cy="7767482"/>
          </a:xfrm>
          <a:custGeom>
            <a:avLst/>
            <a:gdLst/>
            <a:ahLst/>
            <a:cxnLst/>
            <a:rect r="r" b="b" t="t" l="l"/>
            <a:pathLst>
              <a:path h="7767482" w="4235323">
                <a:moveTo>
                  <a:pt x="0" y="0"/>
                </a:moveTo>
                <a:lnTo>
                  <a:pt x="4235323" y="0"/>
                </a:lnTo>
                <a:lnTo>
                  <a:pt x="4235323" y="7767482"/>
                </a:lnTo>
                <a:lnTo>
                  <a:pt x="0" y="77674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094" t="0" r="-11094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893855" y="8695865"/>
            <a:ext cx="3748348" cy="235776"/>
            <a:chOff x="0" y="0"/>
            <a:chExt cx="987219" cy="620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87219" cy="62097"/>
            </a:xfrm>
            <a:custGeom>
              <a:avLst/>
              <a:gdLst/>
              <a:ahLst/>
              <a:cxnLst/>
              <a:rect r="r" b="b" t="t" l="l"/>
              <a:pathLst>
                <a:path h="62097" w="987219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6C9286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21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356190" y="9140412"/>
            <a:ext cx="3748348" cy="235776"/>
            <a:chOff x="0" y="0"/>
            <a:chExt cx="987219" cy="620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87219" cy="62097"/>
            </a:xfrm>
            <a:custGeom>
              <a:avLst/>
              <a:gdLst/>
              <a:ahLst/>
              <a:cxnLst/>
              <a:rect r="r" b="b" t="t" l="l"/>
              <a:pathLst>
                <a:path h="62097" w="987219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21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4230364" y="1949024"/>
            <a:ext cx="3748348" cy="235776"/>
            <a:chOff x="0" y="0"/>
            <a:chExt cx="987219" cy="620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87219" cy="62097"/>
            </a:xfrm>
            <a:custGeom>
              <a:avLst/>
              <a:gdLst/>
              <a:ahLst/>
              <a:cxnLst/>
              <a:rect r="r" b="b" t="t" l="l"/>
              <a:pathLst>
                <a:path h="62097" w="987219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21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550281" y="1847805"/>
            <a:ext cx="9291139" cy="883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08"/>
              </a:lnSpc>
              <a:spcBef>
                <a:spcPct val="0"/>
              </a:spcBef>
            </a:pPr>
            <a:r>
              <a:rPr lang="en-US" b="true" sz="7200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INTRODUCCIÓN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84312" y="3026605"/>
            <a:ext cx="10209543" cy="4291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6"/>
              </a:lnSpc>
            </a:pPr>
          </a:p>
          <a:p>
            <a:pPr algn="ctr">
              <a:lnSpc>
                <a:spcPts val="3406"/>
              </a:lnSpc>
              <a:spcBef>
                <a:spcPct val="0"/>
              </a:spcBef>
            </a:pPr>
            <a:r>
              <a:rPr lang="en-US" sz="2432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La Clínica Salud Integral (ficticia) enfrenta una sobrecarga debido a las numerosas consultas repetitivas de pacientes relacionadas con síntomas, horarios, medicamentos y procedimientos. Para abordar este desafío, se propone implementar un sistema automatizado de consultas basado en LLM y RAG, capaz de responder preguntas frecuentes de forma rápida y precisa. Esta solución no solo optimiza la experiencia del paciente, sino que también permite liberar tiempo del personal para enfocarse en tareas de mayor complejidad.</a:t>
            </a:r>
          </a:p>
          <a:p>
            <a:pPr algn="l">
              <a:lnSpc>
                <a:spcPts val="340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2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50281" y="1454092"/>
            <a:ext cx="9291139" cy="883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08"/>
              </a:lnSpc>
              <a:spcBef>
                <a:spcPct val="0"/>
              </a:spcBef>
            </a:pPr>
            <a:r>
              <a:rPr lang="en-US" b="true" sz="7200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OBJETIVOS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50281" y="2455220"/>
            <a:ext cx="14529935" cy="1373705"/>
            <a:chOff x="0" y="0"/>
            <a:chExt cx="3826814" cy="361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26814" cy="361799"/>
            </a:xfrm>
            <a:custGeom>
              <a:avLst/>
              <a:gdLst/>
              <a:ahLst/>
              <a:cxnLst/>
              <a:rect r="r" b="b" t="t" l="l"/>
              <a:pathLst>
                <a:path h="361799" w="3826814">
                  <a:moveTo>
                    <a:pt x="0" y="0"/>
                  </a:moveTo>
                  <a:lnTo>
                    <a:pt x="3826814" y="0"/>
                  </a:lnTo>
                  <a:lnTo>
                    <a:pt x="3826814" y="361799"/>
                  </a:lnTo>
                  <a:lnTo>
                    <a:pt x="0" y="361799"/>
                  </a:lnTo>
                  <a:close/>
                </a:path>
              </a:pathLst>
            </a:custGeom>
            <a:solidFill>
              <a:srgbClr val="6C9286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3826814" cy="3903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572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50281" y="4113231"/>
            <a:ext cx="14529935" cy="1373705"/>
            <a:chOff x="0" y="0"/>
            <a:chExt cx="3826814" cy="36179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26814" cy="361799"/>
            </a:xfrm>
            <a:custGeom>
              <a:avLst/>
              <a:gdLst/>
              <a:ahLst/>
              <a:cxnLst/>
              <a:rect r="r" b="b" t="t" l="l"/>
              <a:pathLst>
                <a:path h="361799" w="3826814">
                  <a:moveTo>
                    <a:pt x="0" y="0"/>
                  </a:moveTo>
                  <a:lnTo>
                    <a:pt x="3826814" y="0"/>
                  </a:lnTo>
                  <a:lnTo>
                    <a:pt x="3826814" y="361799"/>
                  </a:lnTo>
                  <a:lnTo>
                    <a:pt x="0" y="361799"/>
                  </a:lnTo>
                  <a:close/>
                </a:path>
              </a:pathLst>
            </a:custGeom>
            <a:solidFill>
              <a:srgbClr val="6C9286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3826814" cy="3903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572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50281" y="5772686"/>
            <a:ext cx="14529935" cy="1373705"/>
            <a:chOff x="0" y="0"/>
            <a:chExt cx="3826814" cy="36179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826814" cy="361799"/>
            </a:xfrm>
            <a:custGeom>
              <a:avLst/>
              <a:gdLst/>
              <a:ahLst/>
              <a:cxnLst/>
              <a:rect r="r" b="b" t="t" l="l"/>
              <a:pathLst>
                <a:path h="361799" w="3826814">
                  <a:moveTo>
                    <a:pt x="0" y="0"/>
                  </a:moveTo>
                  <a:lnTo>
                    <a:pt x="3826814" y="0"/>
                  </a:lnTo>
                  <a:lnTo>
                    <a:pt x="3826814" y="361799"/>
                  </a:lnTo>
                  <a:lnTo>
                    <a:pt x="0" y="361799"/>
                  </a:lnTo>
                  <a:close/>
                </a:path>
              </a:pathLst>
            </a:custGeom>
            <a:solidFill>
              <a:srgbClr val="6C9286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826814" cy="3903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572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50281" y="7432141"/>
            <a:ext cx="14529935" cy="1373705"/>
            <a:chOff x="0" y="0"/>
            <a:chExt cx="3826814" cy="36179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826814" cy="361799"/>
            </a:xfrm>
            <a:custGeom>
              <a:avLst/>
              <a:gdLst/>
              <a:ahLst/>
              <a:cxnLst/>
              <a:rect r="r" b="b" t="t" l="l"/>
              <a:pathLst>
                <a:path h="361799" w="3826814">
                  <a:moveTo>
                    <a:pt x="0" y="0"/>
                  </a:moveTo>
                  <a:lnTo>
                    <a:pt x="3826814" y="0"/>
                  </a:lnTo>
                  <a:lnTo>
                    <a:pt x="3826814" y="361799"/>
                  </a:lnTo>
                  <a:lnTo>
                    <a:pt x="0" y="361799"/>
                  </a:lnTo>
                  <a:close/>
                </a:path>
              </a:pathLst>
            </a:custGeom>
            <a:solidFill>
              <a:srgbClr val="6C9286"/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3826814" cy="3903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572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818864" y="2975956"/>
            <a:ext cx="13877958" cy="437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4"/>
              </a:lnSpc>
            </a:pPr>
            <a:r>
              <a:rPr lang="en-US" b="true" sz="3600">
                <a:solidFill>
                  <a:srgbClr val="F2F1EC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Reducir tiempo de respuesta a consultas frecuentes.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818864" y="4676529"/>
            <a:ext cx="13877958" cy="437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4"/>
              </a:lnSpc>
            </a:pPr>
            <a:r>
              <a:rPr lang="en-US" b="true" sz="3600">
                <a:solidFill>
                  <a:srgbClr val="F2F1EC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Mejorar la experiencia del paciente mediante un chatbot interactivo.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18864" y="6335984"/>
            <a:ext cx="13877958" cy="437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4"/>
              </a:lnSpc>
            </a:pPr>
            <a:r>
              <a:rPr lang="en-US" b="true" sz="3600">
                <a:solidFill>
                  <a:srgbClr val="F2F1EC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Liberar tiempo del personal para tareas más complejas.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818864" y="7803176"/>
            <a:ext cx="13877958" cy="837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4"/>
              </a:lnSpc>
            </a:pPr>
            <a:r>
              <a:rPr lang="en-US" sz="3600" b="true">
                <a:solidFill>
                  <a:srgbClr val="F2F1EC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Monitorear y evaluar la calidad de las respuestas mediante métricas</a:t>
            </a:r>
          </a:p>
          <a:p>
            <a:pPr algn="l" marL="0" indent="0" lvl="0">
              <a:lnSpc>
                <a:spcPts val="3204"/>
              </a:lnSpc>
              <a:spcBef>
                <a:spcPct val="0"/>
              </a:spcBef>
            </a:pPr>
            <a:r>
              <a:rPr lang="en-US" b="true" sz="3600">
                <a:solidFill>
                  <a:srgbClr val="F2F1EC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de fidelidad, relevancia y precisión de contexto.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191032" y="2265077"/>
            <a:ext cx="10656700" cy="6553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7653" indent="-308827" lvl="1">
              <a:lnSpc>
                <a:spcPts val="4777"/>
              </a:lnSpc>
              <a:buFont typeface="Arial"/>
              <a:buChar char="•"/>
            </a:pPr>
            <a:r>
              <a:rPr lang="en-US" sz="2860">
                <a:solidFill>
                  <a:srgbClr val="365B6D"/>
                </a:solidFill>
                <a:latin typeface="Open Sans"/>
                <a:ea typeface="Open Sans"/>
                <a:cs typeface="Open Sans"/>
                <a:sym typeface="Open Sans"/>
              </a:rPr>
              <a:t>Frontend: Streamlit para interfaz web interactiva.</a:t>
            </a:r>
          </a:p>
          <a:p>
            <a:pPr algn="l" marL="617653" indent="-308827" lvl="1">
              <a:lnSpc>
                <a:spcPts val="4777"/>
              </a:lnSpc>
              <a:buFont typeface="Arial"/>
              <a:buChar char="•"/>
            </a:pPr>
            <a:r>
              <a:rPr lang="en-US" sz="2860">
                <a:solidFill>
                  <a:srgbClr val="365B6D"/>
                </a:solidFill>
                <a:latin typeface="Open Sans"/>
                <a:ea typeface="Open Sans"/>
                <a:cs typeface="Open Sans"/>
                <a:sym typeface="Open Sans"/>
              </a:rPr>
              <a:t>Backend / Modelo: Open</a:t>
            </a:r>
            <a:r>
              <a:rPr lang="en-US" sz="2860">
                <a:solidFill>
                  <a:srgbClr val="365B6D"/>
                </a:solidFill>
                <a:latin typeface="Open Sans"/>
                <a:ea typeface="Open Sans"/>
                <a:cs typeface="Open Sans"/>
                <a:sym typeface="Open Sans"/>
              </a:rPr>
              <a:t>AI GPT-4o para generación de respuestas y evaluación automática.</a:t>
            </a:r>
          </a:p>
          <a:p>
            <a:pPr algn="l" marL="617653" indent="-308827" lvl="1">
              <a:lnSpc>
                <a:spcPts val="4777"/>
              </a:lnSpc>
              <a:buFont typeface="Arial"/>
              <a:buChar char="•"/>
            </a:pPr>
            <a:r>
              <a:rPr lang="en-US" sz="2860">
                <a:solidFill>
                  <a:srgbClr val="365B6D"/>
                </a:solidFill>
                <a:latin typeface="Open Sans"/>
                <a:ea typeface="Open Sans"/>
                <a:cs typeface="Open Sans"/>
                <a:sym typeface="Open Sans"/>
              </a:rPr>
              <a:t>RAG y Embeddings: LangChain para embeddings y recuperación de documentos relevantes.</a:t>
            </a:r>
          </a:p>
          <a:p>
            <a:pPr algn="l" marL="617653" indent="-308827" lvl="1">
              <a:lnSpc>
                <a:spcPts val="4777"/>
              </a:lnSpc>
              <a:buFont typeface="Arial"/>
              <a:buChar char="•"/>
            </a:pPr>
            <a:r>
              <a:rPr lang="en-US" sz="2860">
                <a:solidFill>
                  <a:srgbClr val="365B6D"/>
                </a:solidFill>
                <a:latin typeface="Open Sans"/>
                <a:ea typeface="Open Sans"/>
                <a:cs typeface="Open Sans"/>
                <a:sym typeface="Open Sans"/>
              </a:rPr>
              <a:t>Datos: Documentos internos de la clínica (protocolos, guías de síntomas, horarios, preguntas frecuentes).</a:t>
            </a:r>
          </a:p>
          <a:p>
            <a:pPr algn="l" marL="617653" indent="-308827" lvl="1">
              <a:lnSpc>
                <a:spcPts val="4777"/>
              </a:lnSpc>
              <a:buFont typeface="Arial"/>
              <a:buChar char="•"/>
            </a:pPr>
            <a:r>
              <a:rPr lang="en-US" sz="2860">
                <a:solidFill>
                  <a:srgbClr val="365B6D"/>
                </a:solidFill>
                <a:latin typeface="Open Sans"/>
                <a:ea typeface="Open Sans"/>
                <a:cs typeface="Open Sans"/>
                <a:sym typeface="Open Sans"/>
              </a:rPr>
              <a:t>Métricas: Fidelity, Relevance, Context Precision, tiempos de recuperación y generación.</a:t>
            </a:r>
          </a:p>
          <a:p>
            <a:pPr algn="l" marL="617653" indent="-308827" lvl="1">
              <a:lnSpc>
                <a:spcPts val="4777"/>
              </a:lnSpc>
              <a:buFont typeface="Arial"/>
              <a:buChar char="•"/>
            </a:pPr>
            <a:r>
              <a:rPr lang="en-US" sz="2860">
                <a:solidFill>
                  <a:srgbClr val="365B6D"/>
                </a:solidFill>
                <a:latin typeface="Open Sans"/>
                <a:ea typeface="Open Sans"/>
                <a:cs typeface="Open Sans"/>
                <a:sym typeface="Open Sans"/>
              </a:rPr>
              <a:t>Logs y Exportación: Registro de interacciones, exportable a CSV o formato LangSmith.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97217" y="2388902"/>
            <a:ext cx="6993815" cy="5245361"/>
          </a:xfrm>
          <a:custGeom>
            <a:avLst/>
            <a:gdLst/>
            <a:ahLst/>
            <a:cxnLst/>
            <a:rect r="r" b="b" t="t" l="l"/>
            <a:pathLst>
              <a:path h="5245361" w="6993815">
                <a:moveTo>
                  <a:pt x="0" y="0"/>
                </a:moveTo>
                <a:lnTo>
                  <a:pt x="6993815" y="0"/>
                </a:lnTo>
                <a:lnTo>
                  <a:pt x="6993815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879911" y="1095375"/>
            <a:ext cx="7278940" cy="1025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92"/>
              </a:lnSpc>
            </a:pPr>
            <a:r>
              <a:rPr lang="en-US" sz="7200" b="true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DISEÑO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E6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3715" y="2028874"/>
            <a:ext cx="7611103" cy="3919718"/>
          </a:xfrm>
          <a:custGeom>
            <a:avLst/>
            <a:gdLst/>
            <a:ahLst/>
            <a:cxnLst/>
            <a:rect r="r" b="b" t="t" l="l"/>
            <a:pathLst>
              <a:path h="3919718" w="7611103">
                <a:moveTo>
                  <a:pt x="0" y="0"/>
                </a:moveTo>
                <a:lnTo>
                  <a:pt x="7611104" y="0"/>
                </a:lnTo>
                <a:lnTo>
                  <a:pt x="7611104" y="3919718"/>
                </a:lnTo>
                <a:lnTo>
                  <a:pt x="0" y="39197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64741" y="2028874"/>
            <a:ext cx="7794559" cy="4043428"/>
          </a:xfrm>
          <a:custGeom>
            <a:avLst/>
            <a:gdLst/>
            <a:ahLst/>
            <a:cxnLst/>
            <a:rect r="r" b="b" t="t" l="l"/>
            <a:pathLst>
              <a:path h="4043428" w="7794559">
                <a:moveTo>
                  <a:pt x="0" y="0"/>
                </a:moveTo>
                <a:lnTo>
                  <a:pt x="7794559" y="0"/>
                </a:lnTo>
                <a:lnTo>
                  <a:pt x="7794559" y="4043428"/>
                </a:lnTo>
                <a:lnTo>
                  <a:pt x="0" y="40434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366656" y="6196011"/>
            <a:ext cx="8196170" cy="4251763"/>
          </a:xfrm>
          <a:custGeom>
            <a:avLst/>
            <a:gdLst/>
            <a:ahLst/>
            <a:cxnLst/>
            <a:rect r="r" b="b" t="t" l="l"/>
            <a:pathLst>
              <a:path h="4251763" w="8196170">
                <a:moveTo>
                  <a:pt x="0" y="0"/>
                </a:moveTo>
                <a:lnTo>
                  <a:pt x="8196169" y="0"/>
                </a:lnTo>
                <a:lnTo>
                  <a:pt x="8196169" y="4251763"/>
                </a:lnTo>
                <a:lnTo>
                  <a:pt x="0" y="42517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358740" y="592074"/>
            <a:ext cx="9570521" cy="920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03"/>
              </a:lnSpc>
            </a:pPr>
            <a:r>
              <a:rPr lang="en-US" b="true" sz="6399" spc="-166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VISTAS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2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58740" y="3286955"/>
            <a:ext cx="10031259" cy="2863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8"/>
              </a:lnSpc>
            </a:pPr>
            <a:r>
              <a:rPr lang="en-US" sz="2305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En conclusión, el sistema permite responder consultas de manera autónoma con información confiable, reduciendo tiempos de espera y mejorando la atención al paciente. Gracias a las métricas, es posible evaluar y optimizar la calidad de las respuestas, lo que libera al personal para tareas más críticas. Además, la solución es escalable e integra documentos internos, embeddings y un chatbot interactivo, consolidándose como una herramienta eficiente para la gestión clínica.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358740" y="1916371"/>
            <a:ext cx="9570521" cy="92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03"/>
              </a:lnSpc>
            </a:pPr>
            <a:r>
              <a:rPr lang="en-US" b="true" sz="6399" spc="-166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CONCLUSIONES</a:t>
            </a:r>
          </a:p>
        </p:txBody>
      </p:sp>
      <p:grpSp>
        <p:nvGrpSpPr>
          <p:cNvPr name="Group 4" id="4"/>
          <p:cNvGrpSpPr/>
          <p:nvPr/>
        </p:nvGrpSpPr>
        <p:grpSpPr>
          <a:xfrm rot="-5400000">
            <a:off x="1126558" y="5307992"/>
            <a:ext cx="3598580" cy="4114800"/>
            <a:chOff x="0" y="0"/>
            <a:chExt cx="4798106" cy="548640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359656"/>
              <a:ext cx="4798106" cy="314368"/>
              <a:chOff x="0" y="0"/>
              <a:chExt cx="947774" cy="62097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947774" cy="62097"/>
              </a:xfrm>
              <a:custGeom>
                <a:avLst/>
                <a:gdLst/>
                <a:ahLst/>
                <a:cxnLst/>
                <a:rect r="r" b="b" t="t" l="l"/>
                <a:pathLst>
                  <a:path h="62097" w="947774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21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0" y="925401"/>
              <a:ext cx="3675307" cy="314368"/>
              <a:chOff x="0" y="0"/>
              <a:chExt cx="725987" cy="62097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25987" cy="62097"/>
              </a:xfrm>
              <a:custGeom>
                <a:avLst/>
                <a:gdLst/>
                <a:ahLst/>
                <a:cxnLst/>
                <a:rect r="r" b="b" t="t" l="l"/>
                <a:pathLst>
                  <a:path h="62097" w="72598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21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-5400000">
              <a:off x="-650594" y="1538808"/>
              <a:ext cx="3391984" cy="314368"/>
              <a:chOff x="0" y="0"/>
              <a:chExt cx="670022" cy="62097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70022" cy="62097"/>
              </a:xfrm>
              <a:custGeom>
                <a:avLst/>
                <a:gdLst/>
                <a:ahLst/>
                <a:cxnLst/>
                <a:rect r="r" b="b" t="t" l="l"/>
                <a:pathLst>
                  <a:path h="62097" w="670022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21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-5400000">
              <a:off x="-2123316" y="3048717"/>
              <a:ext cx="4560999" cy="314368"/>
              <a:chOff x="0" y="0"/>
              <a:chExt cx="900938" cy="62097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900938" cy="62097"/>
              </a:xfrm>
              <a:custGeom>
                <a:avLst/>
                <a:gdLst/>
                <a:ahLst/>
                <a:cxnLst/>
                <a:rect r="r" b="b" t="t" l="l"/>
                <a:pathLst>
                  <a:path h="62097" w="900938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21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7" id="17"/>
          <p:cNvGrpSpPr/>
          <p:nvPr/>
        </p:nvGrpSpPr>
        <p:grpSpPr>
          <a:xfrm rot="5400000">
            <a:off x="13614746" y="733106"/>
            <a:ext cx="3598580" cy="4114800"/>
            <a:chOff x="0" y="0"/>
            <a:chExt cx="4798106" cy="5486400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359656"/>
              <a:ext cx="4798106" cy="314368"/>
              <a:chOff x="0" y="0"/>
              <a:chExt cx="947774" cy="62097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947774" cy="62097"/>
              </a:xfrm>
              <a:custGeom>
                <a:avLst/>
                <a:gdLst/>
                <a:ahLst/>
                <a:cxnLst/>
                <a:rect r="r" b="b" t="t" l="l"/>
                <a:pathLst>
                  <a:path h="62097" w="947774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21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0" y="925401"/>
              <a:ext cx="3675307" cy="314368"/>
              <a:chOff x="0" y="0"/>
              <a:chExt cx="725987" cy="62097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725987" cy="62097"/>
              </a:xfrm>
              <a:custGeom>
                <a:avLst/>
                <a:gdLst/>
                <a:ahLst/>
                <a:cxnLst/>
                <a:rect r="r" b="b" t="t" l="l"/>
                <a:pathLst>
                  <a:path h="62097" w="72598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21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-5400000">
              <a:off x="-650594" y="1538808"/>
              <a:ext cx="3391984" cy="314368"/>
              <a:chOff x="0" y="0"/>
              <a:chExt cx="670022" cy="62097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670022" cy="62097"/>
              </a:xfrm>
              <a:custGeom>
                <a:avLst/>
                <a:gdLst/>
                <a:ahLst/>
                <a:cxnLst/>
                <a:rect r="r" b="b" t="t" l="l"/>
                <a:pathLst>
                  <a:path h="62097" w="670022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21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-5400000">
              <a:off x="-2123316" y="3048717"/>
              <a:ext cx="4560999" cy="314368"/>
              <a:chOff x="0" y="0"/>
              <a:chExt cx="900938" cy="62097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900938" cy="62097"/>
              </a:xfrm>
              <a:custGeom>
                <a:avLst/>
                <a:gdLst/>
                <a:ahLst/>
                <a:cxnLst/>
                <a:rect r="r" b="b" t="t" l="l"/>
                <a:pathLst>
                  <a:path h="62097" w="900938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21"/>
                  </a:lnSpc>
                  <a:spcBef>
                    <a:spcPct val="0"/>
                  </a:spcBef>
                </a:p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D9E6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61158" y="3161981"/>
            <a:ext cx="12965683" cy="1519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88"/>
              </a:lnSpc>
            </a:pPr>
            <a:r>
              <a:rPr lang="en-US" b="true" sz="12458" spc="398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MUCHAS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661158" y="4526882"/>
            <a:ext cx="12965683" cy="1519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88"/>
              </a:lnSpc>
            </a:pPr>
            <a:r>
              <a:rPr lang="en-US" b="true" sz="12458" spc="398">
                <a:solidFill>
                  <a:srgbClr val="6C9286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GRACIAS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6341064" y="991217"/>
            <a:ext cx="5605872" cy="235776"/>
            <a:chOff x="0" y="0"/>
            <a:chExt cx="1476444" cy="620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76444" cy="62097"/>
            </a:xfrm>
            <a:custGeom>
              <a:avLst/>
              <a:gdLst/>
              <a:ahLst/>
              <a:cxnLst/>
              <a:rect r="r" b="b" t="t" l="l"/>
              <a:pathLst>
                <a:path h="62097" w="1476444">
                  <a:moveTo>
                    <a:pt x="0" y="0"/>
                  </a:moveTo>
                  <a:lnTo>
                    <a:pt x="1476444" y="0"/>
                  </a:lnTo>
                  <a:lnTo>
                    <a:pt x="1476444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1476444" cy="90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21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136083" y="721474"/>
            <a:ext cx="3598580" cy="4114800"/>
            <a:chOff x="0" y="0"/>
            <a:chExt cx="4798106" cy="5486400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359656"/>
              <a:ext cx="4798106" cy="314368"/>
              <a:chOff x="0" y="0"/>
              <a:chExt cx="947774" cy="62097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947774" cy="62097"/>
              </a:xfrm>
              <a:custGeom>
                <a:avLst/>
                <a:gdLst/>
                <a:ahLst/>
                <a:cxnLst/>
                <a:rect r="r" b="b" t="t" l="l"/>
                <a:pathLst>
                  <a:path h="62097" w="947774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21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0" y="925401"/>
              <a:ext cx="3675307" cy="314368"/>
              <a:chOff x="0" y="0"/>
              <a:chExt cx="725987" cy="62097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725987" cy="62097"/>
              </a:xfrm>
              <a:custGeom>
                <a:avLst/>
                <a:gdLst/>
                <a:ahLst/>
                <a:cxnLst/>
                <a:rect r="r" b="b" t="t" l="l"/>
                <a:pathLst>
                  <a:path h="62097" w="72598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21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-5400000">
              <a:off x="-650594" y="1538808"/>
              <a:ext cx="3391984" cy="314368"/>
              <a:chOff x="0" y="0"/>
              <a:chExt cx="670022" cy="62097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670022" cy="62097"/>
              </a:xfrm>
              <a:custGeom>
                <a:avLst/>
                <a:gdLst/>
                <a:ahLst/>
                <a:cxnLst/>
                <a:rect r="r" b="b" t="t" l="l"/>
                <a:pathLst>
                  <a:path h="62097" w="670022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21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-5400000">
              <a:off x="-2123316" y="3048717"/>
              <a:ext cx="4560999" cy="314368"/>
              <a:chOff x="0" y="0"/>
              <a:chExt cx="900938" cy="62097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900938" cy="62097"/>
              </a:xfrm>
              <a:custGeom>
                <a:avLst/>
                <a:gdLst/>
                <a:ahLst/>
                <a:cxnLst/>
                <a:rect r="r" b="b" t="t" l="l"/>
                <a:pathLst>
                  <a:path h="62097" w="900938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21"/>
                  </a:lnSpc>
                </a:pPr>
              </a:p>
            </p:txBody>
          </p:sp>
        </p:grpSp>
      </p:grpSp>
      <p:grpSp>
        <p:nvGrpSpPr>
          <p:cNvPr name="Group 20" id="20"/>
          <p:cNvGrpSpPr/>
          <p:nvPr/>
        </p:nvGrpSpPr>
        <p:grpSpPr>
          <a:xfrm rot="-10800000">
            <a:off x="13605221" y="5319624"/>
            <a:ext cx="3598580" cy="4114800"/>
            <a:chOff x="0" y="0"/>
            <a:chExt cx="4798106" cy="5486400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359656"/>
              <a:ext cx="4798106" cy="314368"/>
              <a:chOff x="0" y="0"/>
              <a:chExt cx="947774" cy="62097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947774" cy="62097"/>
              </a:xfrm>
              <a:custGeom>
                <a:avLst/>
                <a:gdLst/>
                <a:ahLst/>
                <a:cxnLst/>
                <a:rect r="r" b="b" t="t" l="l"/>
                <a:pathLst>
                  <a:path h="62097" w="947774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21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0" y="925401"/>
              <a:ext cx="3675307" cy="314368"/>
              <a:chOff x="0" y="0"/>
              <a:chExt cx="725987" cy="62097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725987" cy="62097"/>
              </a:xfrm>
              <a:custGeom>
                <a:avLst/>
                <a:gdLst/>
                <a:ahLst/>
                <a:cxnLst/>
                <a:rect r="r" b="b" t="t" l="l"/>
                <a:pathLst>
                  <a:path h="62097" w="72598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21"/>
                  </a:lnSpc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-5400000">
              <a:off x="-650594" y="1538808"/>
              <a:ext cx="3391984" cy="314368"/>
              <a:chOff x="0" y="0"/>
              <a:chExt cx="670022" cy="62097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670022" cy="62097"/>
              </a:xfrm>
              <a:custGeom>
                <a:avLst/>
                <a:gdLst/>
                <a:ahLst/>
                <a:cxnLst/>
                <a:rect r="r" b="b" t="t" l="l"/>
                <a:pathLst>
                  <a:path h="62097" w="670022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21"/>
                  </a:lnSpc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-5400000">
              <a:off x="-2123316" y="3048717"/>
              <a:ext cx="4560999" cy="314368"/>
              <a:chOff x="0" y="0"/>
              <a:chExt cx="900938" cy="62097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900938" cy="62097"/>
              </a:xfrm>
              <a:custGeom>
                <a:avLst/>
                <a:gdLst/>
                <a:ahLst/>
                <a:cxnLst/>
                <a:rect r="r" b="b" t="t" l="l"/>
                <a:pathLst>
                  <a:path h="62097" w="900938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21"/>
                  </a:lnSpc>
                </a:pPr>
              </a:p>
            </p:txBody>
          </p:sp>
        </p:grpSp>
      </p:grpSp>
      <p:grpSp>
        <p:nvGrpSpPr>
          <p:cNvPr name="Group 33" id="33"/>
          <p:cNvGrpSpPr/>
          <p:nvPr/>
        </p:nvGrpSpPr>
        <p:grpSpPr>
          <a:xfrm rot="-5400000">
            <a:off x="1126558" y="5307992"/>
            <a:ext cx="3598580" cy="4114800"/>
            <a:chOff x="0" y="0"/>
            <a:chExt cx="4798106" cy="5486400"/>
          </a:xfrm>
        </p:grpSpPr>
        <p:grpSp>
          <p:nvGrpSpPr>
            <p:cNvPr name="Group 34" id="34"/>
            <p:cNvGrpSpPr/>
            <p:nvPr/>
          </p:nvGrpSpPr>
          <p:grpSpPr>
            <a:xfrm rot="0">
              <a:off x="0" y="359656"/>
              <a:ext cx="4798106" cy="314368"/>
              <a:chOff x="0" y="0"/>
              <a:chExt cx="947774" cy="62097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947774" cy="62097"/>
              </a:xfrm>
              <a:custGeom>
                <a:avLst/>
                <a:gdLst/>
                <a:ahLst/>
                <a:cxnLst/>
                <a:rect r="r" b="b" t="t" l="l"/>
                <a:pathLst>
                  <a:path h="62097" w="947774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21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7" id="37"/>
            <p:cNvGrpSpPr/>
            <p:nvPr/>
          </p:nvGrpSpPr>
          <p:grpSpPr>
            <a:xfrm rot="0">
              <a:off x="0" y="925401"/>
              <a:ext cx="3675307" cy="314368"/>
              <a:chOff x="0" y="0"/>
              <a:chExt cx="725987" cy="62097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725987" cy="62097"/>
              </a:xfrm>
              <a:custGeom>
                <a:avLst/>
                <a:gdLst/>
                <a:ahLst/>
                <a:cxnLst/>
                <a:rect r="r" b="b" t="t" l="l"/>
                <a:pathLst>
                  <a:path h="62097" w="72598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21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0" id="40"/>
            <p:cNvGrpSpPr/>
            <p:nvPr/>
          </p:nvGrpSpPr>
          <p:grpSpPr>
            <a:xfrm rot="-5400000">
              <a:off x="-650594" y="1538808"/>
              <a:ext cx="3391984" cy="314368"/>
              <a:chOff x="0" y="0"/>
              <a:chExt cx="670022" cy="62097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670022" cy="62097"/>
              </a:xfrm>
              <a:custGeom>
                <a:avLst/>
                <a:gdLst/>
                <a:ahLst/>
                <a:cxnLst/>
                <a:rect r="r" b="b" t="t" l="l"/>
                <a:pathLst>
                  <a:path h="62097" w="670022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21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3" id="43"/>
            <p:cNvGrpSpPr/>
            <p:nvPr/>
          </p:nvGrpSpPr>
          <p:grpSpPr>
            <a:xfrm rot="-5400000">
              <a:off x="-2123316" y="3048717"/>
              <a:ext cx="4560999" cy="314368"/>
              <a:chOff x="0" y="0"/>
              <a:chExt cx="900938" cy="62097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900938" cy="62097"/>
              </a:xfrm>
              <a:custGeom>
                <a:avLst/>
                <a:gdLst/>
                <a:ahLst/>
                <a:cxnLst/>
                <a:rect r="r" b="b" t="t" l="l"/>
                <a:pathLst>
                  <a:path h="62097" w="900938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45" id="45"/>
              <p:cNvSpPr txBox="true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21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46" id="46"/>
          <p:cNvGrpSpPr/>
          <p:nvPr/>
        </p:nvGrpSpPr>
        <p:grpSpPr>
          <a:xfrm rot="5400000">
            <a:off x="13614746" y="733106"/>
            <a:ext cx="3598580" cy="4114800"/>
            <a:chOff x="0" y="0"/>
            <a:chExt cx="4798106" cy="5486400"/>
          </a:xfrm>
        </p:grpSpPr>
        <p:grpSp>
          <p:nvGrpSpPr>
            <p:cNvPr name="Group 47" id="47"/>
            <p:cNvGrpSpPr/>
            <p:nvPr/>
          </p:nvGrpSpPr>
          <p:grpSpPr>
            <a:xfrm rot="0">
              <a:off x="0" y="359656"/>
              <a:ext cx="4798106" cy="314368"/>
              <a:chOff x="0" y="0"/>
              <a:chExt cx="947774" cy="62097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0" y="0"/>
                <a:ext cx="947774" cy="62097"/>
              </a:xfrm>
              <a:custGeom>
                <a:avLst/>
                <a:gdLst/>
                <a:ahLst/>
                <a:cxnLst/>
                <a:rect r="r" b="b" t="t" l="l"/>
                <a:pathLst>
                  <a:path h="62097" w="947774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49" id="49"/>
              <p:cNvSpPr txBox="true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21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50" id="50"/>
            <p:cNvGrpSpPr/>
            <p:nvPr/>
          </p:nvGrpSpPr>
          <p:grpSpPr>
            <a:xfrm rot="0">
              <a:off x="0" y="925401"/>
              <a:ext cx="3675307" cy="314368"/>
              <a:chOff x="0" y="0"/>
              <a:chExt cx="725987" cy="62097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725987" cy="62097"/>
              </a:xfrm>
              <a:custGeom>
                <a:avLst/>
                <a:gdLst/>
                <a:ahLst/>
                <a:cxnLst/>
                <a:rect r="r" b="b" t="t" l="l"/>
                <a:pathLst>
                  <a:path h="62097" w="72598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21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53" id="53"/>
            <p:cNvGrpSpPr/>
            <p:nvPr/>
          </p:nvGrpSpPr>
          <p:grpSpPr>
            <a:xfrm rot="-5400000">
              <a:off x="-650594" y="1538808"/>
              <a:ext cx="3391984" cy="314368"/>
              <a:chOff x="0" y="0"/>
              <a:chExt cx="670022" cy="62097"/>
            </a:xfrm>
          </p:grpSpPr>
          <p:sp>
            <p:nvSpPr>
              <p:cNvPr name="Freeform 54" id="54"/>
              <p:cNvSpPr/>
              <p:nvPr/>
            </p:nvSpPr>
            <p:spPr>
              <a:xfrm flipH="false" flipV="false" rot="0">
                <a:off x="0" y="0"/>
                <a:ext cx="670022" cy="62097"/>
              </a:xfrm>
              <a:custGeom>
                <a:avLst/>
                <a:gdLst/>
                <a:ahLst/>
                <a:cxnLst/>
                <a:rect r="r" b="b" t="t" l="l"/>
                <a:pathLst>
                  <a:path h="62097" w="670022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55" id="55"/>
              <p:cNvSpPr txBox="true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21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56" id="56"/>
            <p:cNvGrpSpPr/>
            <p:nvPr/>
          </p:nvGrpSpPr>
          <p:grpSpPr>
            <a:xfrm rot="-5400000">
              <a:off x="-2123316" y="3048717"/>
              <a:ext cx="4560999" cy="314368"/>
              <a:chOff x="0" y="0"/>
              <a:chExt cx="900938" cy="62097"/>
            </a:xfrm>
          </p:grpSpPr>
          <p:sp>
            <p:nvSpPr>
              <p:cNvPr name="Freeform 57" id="57"/>
              <p:cNvSpPr/>
              <p:nvPr/>
            </p:nvSpPr>
            <p:spPr>
              <a:xfrm flipH="false" flipV="false" rot="0">
                <a:off x="0" y="0"/>
                <a:ext cx="900938" cy="62097"/>
              </a:xfrm>
              <a:custGeom>
                <a:avLst/>
                <a:gdLst/>
                <a:ahLst/>
                <a:cxnLst/>
                <a:rect r="r" b="b" t="t" l="l"/>
                <a:pathLst>
                  <a:path h="62097" w="900938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58" id="58"/>
              <p:cNvSpPr txBox="true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21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59" id="59"/>
          <p:cNvGrpSpPr/>
          <p:nvPr/>
        </p:nvGrpSpPr>
        <p:grpSpPr>
          <a:xfrm rot="-10800000">
            <a:off x="6341064" y="8928906"/>
            <a:ext cx="5605872" cy="235776"/>
            <a:chOff x="0" y="0"/>
            <a:chExt cx="1476444" cy="62097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1476444" cy="62097"/>
            </a:xfrm>
            <a:custGeom>
              <a:avLst/>
              <a:gdLst/>
              <a:ahLst/>
              <a:cxnLst/>
              <a:rect r="r" b="b" t="t" l="l"/>
              <a:pathLst>
                <a:path h="62097" w="1476444">
                  <a:moveTo>
                    <a:pt x="0" y="0"/>
                  </a:moveTo>
                  <a:lnTo>
                    <a:pt x="1476444" y="0"/>
                  </a:lnTo>
                  <a:lnTo>
                    <a:pt x="1476444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name="TextBox 61" id="61"/>
            <p:cNvSpPr txBox="true"/>
            <p:nvPr/>
          </p:nvSpPr>
          <p:spPr>
            <a:xfrm>
              <a:off x="0" y="-28575"/>
              <a:ext cx="1476444" cy="90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21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7269826" y="1415525"/>
            <a:ext cx="3748348" cy="235776"/>
            <a:chOff x="0" y="0"/>
            <a:chExt cx="987219" cy="62097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987219" cy="62097"/>
            </a:xfrm>
            <a:custGeom>
              <a:avLst/>
              <a:gdLst/>
              <a:ahLst/>
              <a:cxnLst/>
              <a:rect r="r" b="b" t="t" l="l"/>
              <a:pathLst>
                <a:path h="62097" w="987219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name="TextBox 64" id="64"/>
            <p:cNvSpPr txBox="true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21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5" id="65"/>
          <p:cNvGrpSpPr/>
          <p:nvPr/>
        </p:nvGrpSpPr>
        <p:grpSpPr>
          <a:xfrm rot="-10800000">
            <a:off x="7269826" y="8504598"/>
            <a:ext cx="3748348" cy="235776"/>
            <a:chOff x="0" y="0"/>
            <a:chExt cx="987219" cy="62097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987219" cy="62097"/>
            </a:xfrm>
            <a:custGeom>
              <a:avLst/>
              <a:gdLst/>
              <a:ahLst/>
              <a:cxnLst/>
              <a:rect r="r" b="b" t="t" l="l"/>
              <a:pathLst>
                <a:path h="62097" w="987219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name="TextBox 67" id="67"/>
            <p:cNvSpPr txBox="true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21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DAGzuU0S9Ms</dc:identifier>
  <dcterms:modified xsi:type="dcterms:W3CDTF">2011-08-01T06:04:30Z</dcterms:modified>
  <cp:revision>1</cp:revision>
  <dc:title>Presentación Universitaria Trabajo de Fin de Grado Geométrico Minimalista Crema y Verde Claro</dc:title>
</cp:coreProperties>
</file>