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2" r:id="rId16"/>
    <p:sldId id="271" r:id="rId17"/>
  </p:sldIdLst>
  <p:sldSz cx="18288000" cy="10287000"/>
  <p:notesSz cx="6858000" cy="9144000"/>
  <p:embeddedFontLst>
    <p:embeddedFont>
      <p:font typeface="Arial" panose="020B0604020202020204" pitchFamily="34" charset="0"/>
      <p:regular r:id="rId19"/>
    </p:embeddedFont>
    <p:embeddedFont>
      <p:font typeface="Arial Bold" panose="020B0604020202020204" charset="0"/>
      <p:regular r:id="rId20"/>
    </p:embeddedFont>
    <p:embeddedFont>
      <p:font typeface="Arial Bold Italics" panose="020B0604020202020204" charset="0"/>
      <p:regular r:id="rId21"/>
    </p:embeddedFont>
    <p:embeddedFont>
      <p:font typeface="Arial Italics" panose="020B0604020202020204" charset="0"/>
      <p:regular r:id="rId22"/>
    </p:embeddedFon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HK Grotesk Medium" panose="020B0604020202020204" charset="0"/>
      <p:regular r:id="rId27"/>
    </p:embeddedFont>
    <p:embeddedFont>
      <p:font typeface="HK Grotesk Medium Italics" panose="020B0604020202020204" charset="-52"/>
      <p:regular r:id="rId28"/>
    </p:embeddedFont>
    <p:embeddedFont>
      <p:font typeface="Roboto" panose="02000000000000000000" pitchFamily="2" charset="0"/>
      <p:regular r:id="rId29"/>
      <p:bold r:id="rId30"/>
      <p:italic r:id="rId31"/>
      <p:boldItalic r:id="rId32"/>
    </p:embeddedFont>
    <p:embeddedFont>
      <p:font typeface="Roboto Bold" panose="02000000000000000000" pitchFamily="2" charset="0"/>
      <p:regular r:id="rId33"/>
      <p:bold r:id="rId3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18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60" d="100"/>
          <a:sy n="60" d="100"/>
        </p:scale>
        <p:origin x="39" y="3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21" Type="http://schemas.openxmlformats.org/officeDocument/2006/relationships/font" Target="fonts/font3.fntdata"/><Relationship Id="rId34" Type="http://schemas.openxmlformats.org/officeDocument/2006/relationships/font" Target="fonts/font1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font" Target="fonts/font15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C58AA9-2D1B-41AD-828E-B7EF3898987B}" type="datetimeFigureOut">
              <a:rPr lang="ru-UA" smtClean="0"/>
              <a:t>17.06.2024</a:t>
            </a:fld>
            <a:endParaRPr lang="ru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40AAD6-1B66-4811-923C-D427CE49A6FE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005039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2071261"/>
            <a:ext cx="16230600" cy="1495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79"/>
              </a:lnSpc>
              <a:spcBef>
                <a:spcPct val="0"/>
              </a:spcBef>
            </a:pPr>
            <a:r>
              <a:rPr lang="en-US" sz="2400">
                <a:solidFill>
                  <a:srgbClr val="191824"/>
                </a:solidFill>
                <a:latin typeface="Arial"/>
              </a:rPr>
              <a:t>НАЦІОНАЛЬНИЙ ТЕХНІЧНИЙ УНІВЕРСИТЕТ УКРАЇНИ</a:t>
            </a:r>
          </a:p>
          <a:p>
            <a:pPr algn="ctr">
              <a:lnSpc>
                <a:spcPts val="2879"/>
              </a:lnSpc>
              <a:spcBef>
                <a:spcPct val="0"/>
              </a:spcBef>
            </a:pPr>
            <a:r>
              <a:rPr lang="en-US" sz="2400">
                <a:solidFill>
                  <a:srgbClr val="191824"/>
                </a:solidFill>
                <a:latin typeface="Arial"/>
              </a:rPr>
              <a:t>«КИЇВСЬКИЙ ПОЛІТЕХНІЧНИЙ ІНСТИТУТ ІМ. ІГОРЯ СІКОРСЬКОГО»</a:t>
            </a:r>
          </a:p>
          <a:p>
            <a:pPr algn="ctr">
              <a:lnSpc>
                <a:spcPts val="2879"/>
              </a:lnSpc>
              <a:spcBef>
                <a:spcPct val="0"/>
              </a:spcBef>
            </a:pPr>
            <a:r>
              <a:rPr lang="en-US" sz="2400">
                <a:solidFill>
                  <a:srgbClr val="191824"/>
                </a:solidFill>
                <a:latin typeface="Arial"/>
              </a:rPr>
              <a:t>ФАКУЛЬТЕТ БІОМЕДИЧНОЇ ІНЖЕНЕРІЇ</a:t>
            </a:r>
          </a:p>
          <a:p>
            <a:pPr algn="ctr">
              <a:lnSpc>
                <a:spcPts val="2879"/>
              </a:lnSpc>
              <a:spcBef>
                <a:spcPct val="0"/>
              </a:spcBef>
            </a:pPr>
            <a:r>
              <a:rPr lang="en-US" sz="2400">
                <a:solidFill>
                  <a:srgbClr val="191824"/>
                </a:solidFill>
                <a:latin typeface="Arial"/>
              </a:rPr>
              <a:t>КАФЕДРА БІОМЕДИЧНОЇ КІБЕРНЕТИКИ</a:t>
            </a:r>
          </a:p>
        </p:txBody>
      </p:sp>
      <p:sp>
        <p:nvSpPr>
          <p:cNvPr id="3" name="Freeform 3"/>
          <p:cNvSpPr/>
          <p:nvPr/>
        </p:nvSpPr>
        <p:spPr>
          <a:xfrm>
            <a:off x="215952" y="212224"/>
            <a:ext cx="1625495" cy="1632951"/>
          </a:xfrm>
          <a:custGeom>
            <a:avLst/>
            <a:gdLst/>
            <a:ahLst/>
            <a:cxnLst/>
            <a:rect l="l" t="t" r="r" b="b"/>
            <a:pathLst>
              <a:path w="1625495" h="1632951">
                <a:moveTo>
                  <a:pt x="0" y="0"/>
                </a:moveTo>
                <a:lnTo>
                  <a:pt x="1625496" y="0"/>
                </a:lnTo>
                <a:lnTo>
                  <a:pt x="1625496" y="1632952"/>
                </a:lnTo>
                <a:lnTo>
                  <a:pt x="0" y="163295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5980900" y="212224"/>
            <a:ext cx="1625495" cy="1634476"/>
          </a:xfrm>
          <a:custGeom>
            <a:avLst/>
            <a:gdLst/>
            <a:ahLst/>
            <a:cxnLst/>
            <a:rect l="l" t="t" r="r" b="b"/>
            <a:pathLst>
              <a:path w="1625495" h="1634476">
                <a:moveTo>
                  <a:pt x="0" y="0"/>
                </a:moveTo>
                <a:lnTo>
                  <a:pt x="1625495" y="0"/>
                </a:lnTo>
                <a:lnTo>
                  <a:pt x="1625495" y="1634476"/>
                </a:lnTo>
                <a:lnTo>
                  <a:pt x="0" y="163447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5202307" y="71317"/>
            <a:ext cx="7883386" cy="1916290"/>
          </a:xfrm>
          <a:custGeom>
            <a:avLst/>
            <a:gdLst/>
            <a:ahLst/>
            <a:cxnLst/>
            <a:rect l="l" t="t" r="r" b="b"/>
            <a:pathLst>
              <a:path w="7883386" h="1916290">
                <a:moveTo>
                  <a:pt x="0" y="0"/>
                </a:moveTo>
                <a:lnTo>
                  <a:pt x="7883386" y="0"/>
                </a:lnTo>
                <a:lnTo>
                  <a:pt x="7883386" y="1916290"/>
                </a:lnTo>
                <a:lnTo>
                  <a:pt x="0" y="191629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0" y="4564740"/>
            <a:ext cx="18288000" cy="19646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49"/>
              </a:lnSpc>
            </a:pPr>
            <a:r>
              <a:rPr lang="en-US" sz="5499">
                <a:solidFill>
                  <a:srgbClr val="191824"/>
                </a:solidFill>
                <a:latin typeface="Arial Bold"/>
              </a:rPr>
              <a:t>«Програмний застосунок для розпізнавання емоцій людини за зображеннями обличчя»</a:t>
            </a:r>
          </a:p>
          <a:p>
            <a:pPr algn="ctr">
              <a:lnSpc>
                <a:spcPts val="2640"/>
              </a:lnSpc>
            </a:pPr>
            <a:r>
              <a:rPr lang="en-US" sz="2400">
                <a:solidFill>
                  <a:srgbClr val="191824"/>
                </a:solidFill>
                <a:latin typeface="Arial"/>
              </a:rPr>
              <a:t>зі спеціальності 122 Комп'ютерні науки, за ОПП «Комп'ютерні технології в біології та медицині»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0" y="3593190"/>
            <a:ext cx="18288000" cy="895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40"/>
              </a:lnSpc>
              <a:spcBef>
                <a:spcPct val="0"/>
              </a:spcBef>
            </a:pPr>
            <a:r>
              <a:rPr lang="en-US" sz="5200">
                <a:solidFill>
                  <a:srgbClr val="191824"/>
                </a:solidFill>
                <a:latin typeface="Arial"/>
              </a:rPr>
              <a:t>ЗАХИСТ ДИПЛОМНОЇ РОБОТИ за темою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2000790" y="7228164"/>
            <a:ext cx="5835938" cy="2705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20"/>
              </a:lnSpc>
              <a:spcBef>
                <a:spcPct val="0"/>
              </a:spcBef>
            </a:pPr>
            <a:r>
              <a:rPr lang="en-US" sz="2600">
                <a:solidFill>
                  <a:srgbClr val="191824"/>
                </a:solidFill>
                <a:latin typeface="Arial Bold"/>
              </a:rPr>
              <a:t>Виконав:</a:t>
            </a:r>
          </a:p>
          <a:p>
            <a:pPr algn="l">
              <a:lnSpc>
                <a:spcPts val="3120"/>
              </a:lnSpc>
              <a:spcBef>
                <a:spcPct val="0"/>
              </a:spcBef>
            </a:pPr>
            <a:r>
              <a:rPr lang="en-US" sz="2600">
                <a:solidFill>
                  <a:srgbClr val="191824"/>
                </a:solidFill>
                <a:latin typeface="Arial Italics"/>
              </a:rPr>
              <a:t>Студент 4 курсу, гр. БС-03</a:t>
            </a:r>
          </a:p>
          <a:p>
            <a:pPr algn="l">
              <a:lnSpc>
                <a:spcPts val="3120"/>
              </a:lnSpc>
              <a:spcBef>
                <a:spcPct val="0"/>
              </a:spcBef>
            </a:pPr>
            <a:r>
              <a:rPr lang="en-US" sz="2600">
                <a:solidFill>
                  <a:srgbClr val="191824"/>
                </a:solidFill>
                <a:latin typeface="Arial Italics"/>
              </a:rPr>
              <a:t>Затуловський Георгій Андрійович</a:t>
            </a:r>
          </a:p>
          <a:p>
            <a:pPr algn="l">
              <a:lnSpc>
                <a:spcPts val="3120"/>
              </a:lnSpc>
              <a:spcBef>
                <a:spcPct val="0"/>
              </a:spcBef>
            </a:pPr>
            <a:r>
              <a:rPr lang="en-US" sz="2600">
                <a:solidFill>
                  <a:srgbClr val="191824"/>
                </a:solidFill>
                <a:latin typeface="Arial Italics"/>
              </a:rPr>
              <a:t>e-mail: bs03-zga-fbmi24@lll.kpi.ua</a:t>
            </a:r>
          </a:p>
          <a:p>
            <a:pPr algn="l">
              <a:lnSpc>
                <a:spcPts val="3120"/>
              </a:lnSpc>
              <a:spcBef>
                <a:spcPct val="0"/>
              </a:spcBef>
            </a:pPr>
            <a:r>
              <a:rPr lang="en-US" sz="2600">
                <a:solidFill>
                  <a:srgbClr val="191824"/>
                </a:solidFill>
                <a:latin typeface="Arial Bold Italics"/>
              </a:rPr>
              <a:t>К</a:t>
            </a:r>
            <a:r>
              <a:rPr lang="en-US" sz="2600">
                <a:solidFill>
                  <a:srgbClr val="191824"/>
                </a:solidFill>
                <a:latin typeface="Arial Bold"/>
              </a:rPr>
              <a:t>ерівник ДР:</a:t>
            </a:r>
          </a:p>
          <a:p>
            <a:pPr algn="l">
              <a:lnSpc>
                <a:spcPts val="3120"/>
              </a:lnSpc>
              <a:spcBef>
                <a:spcPct val="0"/>
              </a:spcBef>
            </a:pPr>
            <a:r>
              <a:rPr lang="en-US" sz="2600">
                <a:solidFill>
                  <a:srgbClr val="191824"/>
                </a:solidFill>
                <a:latin typeface="Arial Italics"/>
              </a:rPr>
              <a:t>Доцент, к.п.н., Городецька О.К.</a:t>
            </a:r>
          </a:p>
          <a:p>
            <a:pPr algn="l">
              <a:lnSpc>
                <a:spcPts val="2445"/>
              </a:lnSpc>
              <a:spcBef>
                <a:spcPct val="0"/>
              </a:spcBef>
            </a:pPr>
            <a:endParaRPr lang="en-US" sz="2600">
              <a:solidFill>
                <a:srgbClr val="191824"/>
              </a:solidFill>
              <a:latin typeface="Arial Italics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5926600" y="9437964"/>
            <a:ext cx="6434801" cy="495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79"/>
              </a:lnSpc>
              <a:spcBef>
                <a:spcPct val="0"/>
              </a:spcBef>
            </a:pPr>
            <a:r>
              <a:rPr lang="en-US" sz="2899">
                <a:solidFill>
                  <a:srgbClr val="191824"/>
                </a:solidFill>
                <a:latin typeface="Arial"/>
              </a:rPr>
              <a:t>Київ - 2024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8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380676" y="-85213"/>
            <a:ext cx="19049351" cy="10457427"/>
          </a:xfrm>
          <a:prstGeom prst="rect">
            <a:avLst/>
          </a:prstGeom>
          <a:solidFill>
            <a:srgbClr val="FFFFFF"/>
          </a:solidFill>
          <a:ln cap="sq">
            <a:noFill/>
            <a:prstDash val="solid"/>
            <a:miter/>
          </a:ln>
        </p:spPr>
      </p:sp>
      <p:sp>
        <p:nvSpPr>
          <p:cNvPr id="3" name="AutoShape 3"/>
          <p:cNvSpPr/>
          <p:nvPr/>
        </p:nvSpPr>
        <p:spPr>
          <a:xfrm>
            <a:off x="-380676" y="-85213"/>
            <a:ext cx="3885876" cy="10457427"/>
          </a:xfrm>
          <a:prstGeom prst="rect">
            <a:avLst/>
          </a:prstGeom>
          <a:solidFill>
            <a:srgbClr val="191824"/>
          </a:solidFill>
        </p:spPr>
      </p:sp>
      <p:sp>
        <p:nvSpPr>
          <p:cNvPr id="4" name="Freeform 4"/>
          <p:cNvSpPr/>
          <p:nvPr/>
        </p:nvSpPr>
        <p:spPr>
          <a:xfrm>
            <a:off x="6021432" y="3873557"/>
            <a:ext cx="9964162" cy="5384743"/>
          </a:xfrm>
          <a:custGeom>
            <a:avLst/>
            <a:gdLst/>
            <a:ahLst/>
            <a:cxnLst/>
            <a:rect l="l" t="t" r="r" b="b"/>
            <a:pathLst>
              <a:path w="9964162" h="5384743">
                <a:moveTo>
                  <a:pt x="0" y="0"/>
                </a:moveTo>
                <a:lnTo>
                  <a:pt x="9964163" y="0"/>
                </a:lnTo>
                <a:lnTo>
                  <a:pt x="9964163" y="5384743"/>
                </a:lnTo>
                <a:lnTo>
                  <a:pt x="0" y="538474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5985595" y="1019175"/>
            <a:ext cx="1273705" cy="3902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000"/>
              </a:lnSpc>
            </a:pPr>
            <a:r>
              <a:rPr lang="en-US" sz="2500">
                <a:solidFill>
                  <a:srgbClr val="191824"/>
                </a:solidFill>
                <a:latin typeface="HK Grotesk Medium"/>
              </a:rPr>
              <a:t>10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3603868" y="1019175"/>
            <a:ext cx="14828295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79"/>
              </a:lnSpc>
              <a:spcBef>
                <a:spcPct val="0"/>
              </a:spcBef>
            </a:pPr>
            <a:r>
              <a:rPr lang="en-US" sz="3399">
                <a:solidFill>
                  <a:srgbClr val="191824"/>
                </a:solidFill>
                <a:latin typeface="Roboto Bold"/>
              </a:rPr>
              <a:t>ОПЕРАЦІЯ ЗГОРТКИ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5022548" y="1718605"/>
            <a:ext cx="11990934" cy="13971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49"/>
              </a:lnSpc>
            </a:pPr>
            <a:r>
              <a:rPr lang="en-US" sz="2499" dirty="0">
                <a:solidFill>
                  <a:srgbClr val="19182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В CNN </a:t>
            </a:r>
            <a:r>
              <a:rPr lang="en-US" sz="2499" dirty="0" err="1">
                <a:solidFill>
                  <a:srgbClr val="19182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для</a:t>
            </a:r>
            <a:r>
              <a:rPr lang="en-US" sz="2499" dirty="0">
                <a:solidFill>
                  <a:srgbClr val="19182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499" dirty="0" err="1">
                <a:solidFill>
                  <a:srgbClr val="19182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вилучення</a:t>
            </a:r>
            <a:r>
              <a:rPr lang="en-US" sz="2499" dirty="0">
                <a:solidFill>
                  <a:srgbClr val="19182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499" dirty="0" err="1">
                <a:solidFill>
                  <a:srgbClr val="19182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ознак</a:t>
            </a:r>
            <a:r>
              <a:rPr lang="en-US" sz="2499" dirty="0">
                <a:solidFill>
                  <a:srgbClr val="19182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499" dirty="0" err="1">
                <a:solidFill>
                  <a:srgbClr val="19182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із</a:t>
            </a:r>
            <a:r>
              <a:rPr lang="en-US" sz="2499" dirty="0">
                <a:solidFill>
                  <a:srgbClr val="19182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499" dirty="0" err="1">
                <a:solidFill>
                  <a:srgbClr val="19182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зображень</a:t>
            </a:r>
            <a:r>
              <a:rPr lang="en-US" sz="2499" dirty="0">
                <a:solidFill>
                  <a:srgbClr val="19182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499" dirty="0" err="1">
                <a:solidFill>
                  <a:srgbClr val="19182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використовується</a:t>
            </a:r>
            <a:r>
              <a:rPr lang="en-US" sz="2499" dirty="0">
                <a:solidFill>
                  <a:srgbClr val="19182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499" dirty="0" err="1">
                <a:solidFill>
                  <a:srgbClr val="19182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операція</a:t>
            </a:r>
            <a:r>
              <a:rPr lang="en-US" sz="2499" dirty="0">
                <a:solidFill>
                  <a:srgbClr val="19182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499" dirty="0" err="1">
                <a:solidFill>
                  <a:srgbClr val="19182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згортки</a:t>
            </a:r>
            <a:r>
              <a:rPr lang="en-US" sz="2499" dirty="0">
                <a:solidFill>
                  <a:srgbClr val="19182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  <a:r>
              <a:rPr lang="en-US" sz="2499" dirty="0" err="1">
                <a:solidFill>
                  <a:srgbClr val="19182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Це</a:t>
            </a:r>
            <a:r>
              <a:rPr lang="en-US" sz="2499" dirty="0">
                <a:solidFill>
                  <a:srgbClr val="19182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499" dirty="0" err="1">
                <a:solidFill>
                  <a:srgbClr val="19182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особливість</a:t>
            </a:r>
            <a:r>
              <a:rPr lang="en-US" sz="2499" dirty="0">
                <a:solidFill>
                  <a:srgbClr val="19182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499" dirty="0" err="1">
                <a:solidFill>
                  <a:srgbClr val="19182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використовує</a:t>
            </a:r>
            <a:r>
              <a:rPr lang="en-US" sz="2499" dirty="0">
                <a:solidFill>
                  <a:srgbClr val="19182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499" dirty="0" err="1">
                <a:solidFill>
                  <a:srgbClr val="19182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спільні</a:t>
            </a:r>
            <a:r>
              <a:rPr lang="en-US" sz="2499" dirty="0">
                <a:solidFill>
                  <a:srgbClr val="19182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499" dirty="0" err="1">
                <a:solidFill>
                  <a:srgbClr val="19182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параметри</a:t>
            </a:r>
            <a:r>
              <a:rPr lang="en-US" sz="2499" dirty="0">
                <a:solidFill>
                  <a:srgbClr val="19182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499" dirty="0" err="1">
                <a:solidFill>
                  <a:srgbClr val="19182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шарів</a:t>
            </a:r>
            <a:r>
              <a:rPr lang="en-US" sz="2499" dirty="0">
                <a:solidFill>
                  <a:srgbClr val="19182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US" sz="2499" dirty="0" err="1">
                <a:solidFill>
                  <a:srgbClr val="19182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де</a:t>
            </a:r>
            <a:r>
              <a:rPr lang="en-US" sz="2499" dirty="0">
                <a:solidFill>
                  <a:srgbClr val="19182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499" dirty="0" err="1">
                <a:solidFill>
                  <a:srgbClr val="19182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для</a:t>
            </a:r>
            <a:r>
              <a:rPr lang="en-US" sz="2499" dirty="0">
                <a:solidFill>
                  <a:srgbClr val="19182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499" dirty="0" err="1">
                <a:solidFill>
                  <a:srgbClr val="19182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обробки</a:t>
            </a:r>
            <a:r>
              <a:rPr lang="en-US" sz="2499" dirty="0">
                <a:solidFill>
                  <a:srgbClr val="19182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499" dirty="0" err="1">
                <a:solidFill>
                  <a:srgbClr val="19182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різних</a:t>
            </a:r>
            <a:r>
              <a:rPr lang="en-US" sz="2499" dirty="0">
                <a:solidFill>
                  <a:srgbClr val="19182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499" dirty="0" err="1">
                <a:solidFill>
                  <a:srgbClr val="19182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частин</a:t>
            </a:r>
            <a:r>
              <a:rPr lang="en-US" sz="2499" dirty="0">
                <a:solidFill>
                  <a:srgbClr val="19182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499" dirty="0" err="1">
                <a:solidFill>
                  <a:srgbClr val="19182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вхідного</a:t>
            </a:r>
            <a:r>
              <a:rPr lang="en-US" sz="2499" dirty="0">
                <a:solidFill>
                  <a:srgbClr val="19182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499" dirty="0" err="1">
                <a:solidFill>
                  <a:srgbClr val="19182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зображення</a:t>
            </a:r>
            <a:r>
              <a:rPr lang="en-US" sz="2499" dirty="0">
                <a:solidFill>
                  <a:srgbClr val="19182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499" dirty="0" err="1">
                <a:solidFill>
                  <a:srgbClr val="19182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використовуються</a:t>
            </a:r>
            <a:r>
              <a:rPr lang="en-US" sz="2499" dirty="0">
                <a:solidFill>
                  <a:srgbClr val="19182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499" dirty="0" err="1">
                <a:solidFill>
                  <a:srgbClr val="19182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однакові</a:t>
            </a:r>
            <a:r>
              <a:rPr lang="en-US" sz="2499" dirty="0">
                <a:solidFill>
                  <a:srgbClr val="19182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499" dirty="0" err="1">
                <a:solidFill>
                  <a:srgbClr val="19182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вагові</a:t>
            </a:r>
            <a:r>
              <a:rPr lang="en-US" sz="2499" dirty="0">
                <a:solidFill>
                  <a:srgbClr val="19182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499" dirty="0" err="1">
                <a:solidFill>
                  <a:srgbClr val="19182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коефіцієнти</a:t>
            </a:r>
            <a:r>
              <a:rPr lang="en-US" sz="2499" dirty="0">
                <a:solidFill>
                  <a:srgbClr val="19182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. 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8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380676" y="0"/>
            <a:ext cx="19049351" cy="10457427"/>
          </a:xfrm>
          <a:prstGeom prst="rect">
            <a:avLst/>
          </a:prstGeom>
          <a:solidFill>
            <a:srgbClr val="FFFFFF"/>
          </a:solidFill>
          <a:ln cap="sq">
            <a:noFill/>
            <a:prstDash val="solid"/>
            <a:miter/>
          </a:ln>
        </p:spPr>
      </p:sp>
      <p:sp>
        <p:nvSpPr>
          <p:cNvPr id="3" name="Freeform 3"/>
          <p:cNvSpPr/>
          <p:nvPr/>
        </p:nvSpPr>
        <p:spPr>
          <a:xfrm>
            <a:off x="1304743" y="3008172"/>
            <a:ext cx="16085602" cy="4971753"/>
          </a:xfrm>
          <a:custGeom>
            <a:avLst/>
            <a:gdLst/>
            <a:ahLst/>
            <a:cxnLst/>
            <a:rect l="l" t="t" r="r" b="b"/>
            <a:pathLst>
              <a:path w="16085602" h="4971753">
                <a:moveTo>
                  <a:pt x="0" y="0"/>
                </a:moveTo>
                <a:lnTo>
                  <a:pt x="16085602" y="0"/>
                </a:lnTo>
                <a:lnTo>
                  <a:pt x="16085602" y="4971753"/>
                </a:lnTo>
                <a:lnTo>
                  <a:pt x="0" y="497175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5985595" y="1019175"/>
            <a:ext cx="1273705" cy="3902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000"/>
              </a:lnSpc>
            </a:pPr>
            <a:r>
              <a:rPr lang="en-US" sz="2500">
                <a:solidFill>
                  <a:srgbClr val="000000"/>
                </a:solidFill>
                <a:latin typeface="HK Grotesk Medium"/>
              </a:rPr>
              <a:t>11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0" y="1017460"/>
            <a:ext cx="18288000" cy="5238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79"/>
              </a:lnSpc>
              <a:spcBef>
                <a:spcPct val="0"/>
              </a:spcBef>
            </a:pPr>
            <a:r>
              <a:rPr lang="en-US" sz="3399">
                <a:solidFill>
                  <a:srgbClr val="191824"/>
                </a:solidFill>
                <a:latin typeface="Roboto Bold"/>
              </a:rPr>
              <a:t>АРХІТЕКТУРА НЕЙРОННОЇ МЕРЕЖІ</a:t>
            </a:r>
          </a:p>
        </p:txBody>
      </p:sp>
      <p:sp>
        <p:nvSpPr>
          <p:cNvPr id="6" name="AutoShape 6"/>
          <p:cNvSpPr/>
          <p:nvPr/>
        </p:nvSpPr>
        <p:spPr>
          <a:xfrm>
            <a:off x="-380676" y="9445061"/>
            <a:ext cx="19049351" cy="1012366"/>
          </a:xfrm>
          <a:prstGeom prst="rect">
            <a:avLst/>
          </a:prstGeom>
          <a:solidFill>
            <a:srgbClr val="191824"/>
          </a:solidFill>
        </p:spPr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8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247807" y="-170427"/>
            <a:ext cx="19049351" cy="10457427"/>
          </a:xfrm>
          <a:prstGeom prst="rect">
            <a:avLst/>
          </a:prstGeom>
          <a:solidFill>
            <a:srgbClr val="FFFFFF"/>
          </a:solidFill>
          <a:ln cap="sq">
            <a:noFill/>
            <a:prstDash val="solid"/>
            <a:miter/>
          </a:ln>
        </p:spPr>
      </p:sp>
      <p:sp>
        <p:nvSpPr>
          <p:cNvPr id="3" name="Freeform 3"/>
          <p:cNvSpPr/>
          <p:nvPr/>
        </p:nvSpPr>
        <p:spPr>
          <a:xfrm>
            <a:off x="1028700" y="2291407"/>
            <a:ext cx="7605581" cy="5704186"/>
          </a:xfrm>
          <a:custGeom>
            <a:avLst/>
            <a:gdLst/>
            <a:ahLst/>
            <a:cxnLst/>
            <a:rect l="l" t="t" r="r" b="b"/>
            <a:pathLst>
              <a:path w="7605581" h="5704186">
                <a:moveTo>
                  <a:pt x="0" y="0"/>
                </a:moveTo>
                <a:lnTo>
                  <a:pt x="7605581" y="0"/>
                </a:lnTo>
                <a:lnTo>
                  <a:pt x="7605581" y="5704186"/>
                </a:lnTo>
                <a:lnTo>
                  <a:pt x="0" y="570418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9653719" y="2291407"/>
            <a:ext cx="7605581" cy="5704186"/>
          </a:xfrm>
          <a:custGeom>
            <a:avLst/>
            <a:gdLst/>
            <a:ahLst/>
            <a:cxnLst/>
            <a:rect l="l" t="t" r="r" b="b"/>
            <a:pathLst>
              <a:path w="7605581" h="5704186">
                <a:moveTo>
                  <a:pt x="0" y="0"/>
                </a:moveTo>
                <a:lnTo>
                  <a:pt x="7605581" y="0"/>
                </a:lnTo>
                <a:lnTo>
                  <a:pt x="7605581" y="5704186"/>
                </a:lnTo>
                <a:lnTo>
                  <a:pt x="0" y="570418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0" y="1019175"/>
            <a:ext cx="18288000" cy="5238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79"/>
              </a:lnSpc>
              <a:spcBef>
                <a:spcPct val="0"/>
              </a:spcBef>
            </a:pPr>
            <a:r>
              <a:rPr lang="en-US" sz="3399">
                <a:solidFill>
                  <a:srgbClr val="191824"/>
                </a:solidFill>
                <a:latin typeface="Roboto Bold"/>
              </a:rPr>
              <a:t>ГРАФІКИ НАВЧАННЯ МОДЕЛІ</a:t>
            </a:r>
          </a:p>
        </p:txBody>
      </p:sp>
      <p:sp>
        <p:nvSpPr>
          <p:cNvPr id="6" name="AutoShape 6"/>
          <p:cNvSpPr/>
          <p:nvPr/>
        </p:nvSpPr>
        <p:spPr>
          <a:xfrm>
            <a:off x="-247807" y="9397762"/>
            <a:ext cx="18535807" cy="889238"/>
          </a:xfrm>
          <a:prstGeom prst="rect">
            <a:avLst/>
          </a:prstGeom>
          <a:solidFill>
            <a:srgbClr val="191824"/>
          </a:solidFill>
        </p:spPr>
      </p:sp>
      <p:sp>
        <p:nvSpPr>
          <p:cNvPr id="7" name="TextBox 7"/>
          <p:cNvSpPr txBox="1"/>
          <p:nvPr/>
        </p:nvSpPr>
        <p:spPr>
          <a:xfrm>
            <a:off x="15985595" y="1019175"/>
            <a:ext cx="1273705" cy="3902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000"/>
              </a:lnSpc>
            </a:pPr>
            <a:r>
              <a:rPr lang="en-US" sz="2500">
                <a:solidFill>
                  <a:srgbClr val="191824"/>
                </a:solidFill>
                <a:latin typeface="HK Grotesk Medium"/>
              </a:rPr>
              <a:t>12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832976" y="8181709"/>
            <a:ext cx="5997029" cy="7534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99"/>
              </a:lnSpc>
              <a:spcBef>
                <a:spcPct val="0"/>
              </a:spcBef>
            </a:pPr>
            <a:r>
              <a:rPr lang="en-US" sz="2499" dirty="0" err="1">
                <a:solidFill>
                  <a:srgbClr val="19182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Графік</a:t>
            </a:r>
            <a:r>
              <a:rPr lang="en-US" sz="2499" dirty="0">
                <a:solidFill>
                  <a:srgbClr val="19182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499" dirty="0" err="1">
                <a:solidFill>
                  <a:srgbClr val="19182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точності</a:t>
            </a:r>
            <a:r>
              <a:rPr lang="en-US" sz="2499" dirty="0">
                <a:solidFill>
                  <a:srgbClr val="19182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499" dirty="0" err="1">
                <a:solidFill>
                  <a:srgbClr val="19182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моделі</a:t>
            </a:r>
            <a:r>
              <a:rPr lang="en-US" sz="2499" dirty="0">
                <a:solidFill>
                  <a:srgbClr val="19182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499" dirty="0" err="1">
                <a:solidFill>
                  <a:srgbClr val="19182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нейронної</a:t>
            </a:r>
            <a:r>
              <a:rPr lang="en-US" sz="2499" dirty="0">
                <a:solidFill>
                  <a:srgbClr val="19182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499" dirty="0" err="1">
                <a:solidFill>
                  <a:srgbClr val="19182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мережі</a:t>
            </a:r>
            <a:endParaRPr lang="en-US" sz="2499" dirty="0">
              <a:solidFill>
                <a:srgbClr val="191824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0613586" y="8181709"/>
            <a:ext cx="5568851" cy="7534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99"/>
              </a:lnSpc>
              <a:spcBef>
                <a:spcPct val="0"/>
              </a:spcBef>
            </a:pPr>
            <a:r>
              <a:rPr lang="en-US" sz="2499" dirty="0" err="1">
                <a:solidFill>
                  <a:srgbClr val="19182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Графік</a:t>
            </a:r>
            <a:r>
              <a:rPr lang="en-US" sz="2499" dirty="0">
                <a:solidFill>
                  <a:srgbClr val="19182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499" dirty="0" err="1">
                <a:solidFill>
                  <a:srgbClr val="19182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втрат</a:t>
            </a:r>
            <a:r>
              <a:rPr lang="en-US" sz="2499" dirty="0">
                <a:solidFill>
                  <a:srgbClr val="19182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499" dirty="0" err="1">
                <a:solidFill>
                  <a:srgbClr val="19182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моделі</a:t>
            </a:r>
            <a:r>
              <a:rPr lang="en-US" sz="2499" dirty="0">
                <a:solidFill>
                  <a:srgbClr val="19182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499" dirty="0" err="1">
                <a:solidFill>
                  <a:srgbClr val="19182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нейронної</a:t>
            </a:r>
            <a:r>
              <a:rPr lang="en-US" sz="2499" dirty="0">
                <a:solidFill>
                  <a:srgbClr val="19182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499" dirty="0" err="1">
                <a:solidFill>
                  <a:srgbClr val="19182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мережі</a:t>
            </a:r>
            <a:endParaRPr lang="en-US" sz="2499" dirty="0">
              <a:solidFill>
                <a:srgbClr val="191824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299805" y="9656643"/>
            <a:ext cx="8334476" cy="3714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99"/>
              </a:lnSpc>
              <a:spcBef>
                <a:spcPct val="0"/>
              </a:spcBef>
            </a:pPr>
            <a:r>
              <a:rPr lang="en-US" sz="2499">
                <a:solidFill>
                  <a:srgbClr val="FFFFFF"/>
                </a:solidFill>
                <a:latin typeface="Roboto"/>
              </a:rPr>
              <a:t>Примітка: рисунки 3.18 - 3.19 зі звіту дипломної роботи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8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280621" y="0"/>
            <a:ext cx="19049351" cy="10457427"/>
          </a:xfrm>
          <a:prstGeom prst="rect">
            <a:avLst/>
          </a:prstGeom>
          <a:solidFill>
            <a:srgbClr val="FFFFFF"/>
          </a:solidFill>
          <a:ln cap="sq">
            <a:noFill/>
            <a:prstDash val="solid"/>
            <a:miter/>
          </a:ln>
        </p:spPr>
      </p:sp>
      <p:sp>
        <p:nvSpPr>
          <p:cNvPr id="3" name="AutoShape 3"/>
          <p:cNvSpPr/>
          <p:nvPr/>
        </p:nvSpPr>
        <p:spPr>
          <a:xfrm>
            <a:off x="-280620" y="-1"/>
            <a:ext cx="7034604" cy="10457427"/>
          </a:xfrm>
          <a:prstGeom prst="rect">
            <a:avLst/>
          </a:prstGeom>
          <a:solidFill>
            <a:srgbClr val="191824"/>
          </a:solidFill>
        </p:spPr>
      </p:sp>
      <p:sp>
        <p:nvSpPr>
          <p:cNvPr id="4" name="Freeform 4"/>
          <p:cNvSpPr/>
          <p:nvPr/>
        </p:nvSpPr>
        <p:spPr>
          <a:xfrm>
            <a:off x="8690596" y="2156625"/>
            <a:ext cx="7679842" cy="7082625"/>
          </a:xfrm>
          <a:custGeom>
            <a:avLst/>
            <a:gdLst/>
            <a:ahLst/>
            <a:cxnLst/>
            <a:rect l="l" t="t" r="r" b="b"/>
            <a:pathLst>
              <a:path w="7679842" h="7082625">
                <a:moveTo>
                  <a:pt x="0" y="0"/>
                </a:moveTo>
                <a:lnTo>
                  <a:pt x="7679843" y="0"/>
                </a:lnTo>
                <a:lnTo>
                  <a:pt x="7679843" y="7082625"/>
                </a:lnTo>
                <a:lnTo>
                  <a:pt x="0" y="70826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5985595" y="1019175"/>
            <a:ext cx="1273705" cy="3902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000"/>
              </a:lnSpc>
            </a:pPr>
            <a:r>
              <a:rPr lang="en-US" sz="2500">
                <a:solidFill>
                  <a:srgbClr val="191824"/>
                </a:solidFill>
                <a:latin typeface="HK Grotesk Medium"/>
              </a:rPr>
              <a:t>13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6753983" y="1019175"/>
            <a:ext cx="11534017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79"/>
              </a:lnSpc>
              <a:spcBef>
                <a:spcPct val="0"/>
              </a:spcBef>
            </a:pPr>
            <a:r>
              <a:rPr lang="en-US" sz="3399">
                <a:solidFill>
                  <a:srgbClr val="191824"/>
                </a:solidFill>
                <a:latin typeface="Roboto Bold"/>
              </a:rPr>
              <a:t>АНАЛІЗ КЛАСИФІКАТОРА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425244" y="9258300"/>
            <a:ext cx="5984158" cy="7429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99"/>
              </a:lnSpc>
              <a:spcBef>
                <a:spcPct val="0"/>
              </a:spcBef>
            </a:pPr>
            <a:r>
              <a:rPr lang="en-US" sz="2499">
                <a:solidFill>
                  <a:srgbClr val="FFFFFF"/>
                </a:solidFill>
                <a:latin typeface="Roboto"/>
              </a:rPr>
              <a:t>Примітка: рисунок 3.22 зі звіту дипломної роботи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425244" y="4009144"/>
            <a:ext cx="5984158" cy="13810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49"/>
              </a:lnSpc>
            </a:pPr>
            <a:r>
              <a:rPr lang="en-US" sz="2499" spc="82" dirty="0" err="1">
                <a:solidFill>
                  <a:srgbClr val="FFFFFF"/>
                </a:solidFill>
                <a:latin typeface="Roboto"/>
              </a:rPr>
              <a:t>Результати</a:t>
            </a:r>
            <a:r>
              <a:rPr lang="en-US" sz="2499" spc="82" dirty="0">
                <a:solidFill>
                  <a:srgbClr val="FFFFFF"/>
                </a:solidFill>
                <a:latin typeface="Roboto"/>
              </a:rPr>
              <a:t> </a:t>
            </a:r>
            <a:r>
              <a:rPr lang="en-US" sz="2499" spc="82" dirty="0" err="1">
                <a:solidFill>
                  <a:srgbClr val="FFFFFF"/>
                </a:solidFill>
                <a:latin typeface="Roboto"/>
              </a:rPr>
              <a:t>отримані</a:t>
            </a:r>
            <a:r>
              <a:rPr lang="en-US" sz="2499" spc="82" dirty="0">
                <a:solidFill>
                  <a:srgbClr val="FFFFFF"/>
                </a:solidFill>
                <a:latin typeface="Roboto"/>
              </a:rPr>
              <a:t> </a:t>
            </a:r>
            <a:r>
              <a:rPr lang="en-US" sz="2499" spc="82" dirty="0" err="1">
                <a:solidFill>
                  <a:srgbClr val="FFFFFF"/>
                </a:solidFill>
                <a:latin typeface="Roboto"/>
              </a:rPr>
              <a:t>під</a:t>
            </a:r>
            <a:r>
              <a:rPr lang="en-US" sz="2499" spc="82" dirty="0">
                <a:solidFill>
                  <a:srgbClr val="FFFFFF"/>
                </a:solidFill>
                <a:latin typeface="Roboto"/>
              </a:rPr>
              <a:t> </a:t>
            </a:r>
            <a:r>
              <a:rPr lang="en-US" sz="2499" spc="82" dirty="0" err="1">
                <a:solidFill>
                  <a:srgbClr val="FFFFFF"/>
                </a:solidFill>
                <a:latin typeface="Roboto"/>
              </a:rPr>
              <a:t>час</a:t>
            </a:r>
            <a:r>
              <a:rPr lang="en-US" sz="2499" spc="82" dirty="0">
                <a:solidFill>
                  <a:srgbClr val="FFFFFF"/>
                </a:solidFill>
                <a:latin typeface="Roboto"/>
              </a:rPr>
              <a:t> </a:t>
            </a:r>
            <a:r>
              <a:rPr lang="en-US" sz="2499" spc="82" dirty="0" err="1">
                <a:solidFill>
                  <a:srgbClr val="FFFFFF"/>
                </a:solidFill>
                <a:latin typeface="Roboto"/>
              </a:rPr>
              <a:t>прогназування</a:t>
            </a:r>
            <a:r>
              <a:rPr lang="en-US" sz="2499" spc="82" dirty="0">
                <a:solidFill>
                  <a:srgbClr val="FFFFFF"/>
                </a:solidFill>
                <a:latin typeface="Roboto"/>
              </a:rPr>
              <a:t> </a:t>
            </a:r>
            <a:r>
              <a:rPr lang="en-US" sz="2499" spc="82" dirty="0" err="1">
                <a:solidFill>
                  <a:srgbClr val="FFFFFF"/>
                </a:solidFill>
                <a:latin typeface="Roboto"/>
              </a:rPr>
              <a:t>моділі</a:t>
            </a:r>
            <a:r>
              <a:rPr lang="en-US" sz="2499" spc="82" dirty="0">
                <a:solidFill>
                  <a:srgbClr val="FFFFFF"/>
                </a:solidFill>
                <a:latin typeface="Roboto"/>
              </a:rPr>
              <a:t> </a:t>
            </a:r>
            <a:r>
              <a:rPr lang="en-US" sz="2499" spc="82" dirty="0" err="1">
                <a:solidFill>
                  <a:srgbClr val="FFFFFF"/>
                </a:solidFill>
                <a:latin typeface="Roboto"/>
              </a:rPr>
              <a:t>класифікатора</a:t>
            </a:r>
            <a:r>
              <a:rPr lang="en-US" sz="2499" spc="82" dirty="0">
                <a:solidFill>
                  <a:srgbClr val="FFFFFF"/>
                </a:solidFill>
                <a:latin typeface="Roboto"/>
              </a:rPr>
              <a:t> </a:t>
            </a:r>
            <a:r>
              <a:rPr lang="en-US" sz="2499" spc="82" dirty="0" err="1">
                <a:solidFill>
                  <a:srgbClr val="FFFFFF"/>
                </a:solidFill>
                <a:latin typeface="Roboto"/>
              </a:rPr>
              <a:t>на</a:t>
            </a:r>
            <a:r>
              <a:rPr lang="en-US" sz="2499" spc="82" dirty="0">
                <a:solidFill>
                  <a:srgbClr val="FFFFFF"/>
                </a:solidFill>
                <a:latin typeface="Roboto"/>
              </a:rPr>
              <a:t> </a:t>
            </a:r>
            <a:r>
              <a:rPr lang="en-US" sz="2499" spc="82" dirty="0" err="1">
                <a:solidFill>
                  <a:srgbClr val="FFFFFF"/>
                </a:solidFill>
                <a:latin typeface="Roboto"/>
              </a:rPr>
              <a:t>тестової</a:t>
            </a:r>
            <a:r>
              <a:rPr lang="en-US" sz="2499" spc="82" dirty="0">
                <a:solidFill>
                  <a:srgbClr val="FFFFFF"/>
                </a:solidFill>
                <a:latin typeface="Roboto"/>
              </a:rPr>
              <a:t> </a:t>
            </a:r>
            <a:r>
              <a:rPr lang="en-US" sz="2499" spc="82" dirty="0" err="1">
                <a:solidFill>
                  <a:srgbClr val="FFFFFF"/>
                </a:solidFill>
                <a:latin typeface="Roboto"/>
              </a:rPr>
              <a:t>вибірки</a:t>
            </a:r>
            <a:r>
              <a:rPr lang="en-US" sz="2499" spc="82" dirty="0">
                <a:solidFill>
                  <a:srgbClr val="FFFFFF"/>
                </a:solidFill>
                <a:latin typeface="Roboto"/>
              </a:rPr>
              <a:t> </a:t>
            </a:r>
            <a:r>
              <a:rPr lang="en-US" sz="2499" spc="82" dirty="0" err="1">
                <a:solidFill>
                  <a:srgbClr val="FFFFFF"/>
                </a:solidFill>
                <a:latin typeface="Roboto"/>
              </a:rPr>
              <a:t>становлять</a:t>
            </a:r>
            <a:r>
              <a:rPr lang="en-US" sz="2499" spc="82" dirty="0">
                <a:solidFill>
                  <a:srgbClr val="FFFFFF"/>
                </a:solidFill>
                <a:latin typeface="Roboto"/>
              </a:rPr>
              <a:t> 66%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4"/>
          <p:cNvSpPr/>
          <p:nvPr/>
        </p:nvSpPr>
        <p:spPr>
          <a:xfrm>
            <a:off x="-224982" y="-227699"/>
            <a:ext cx="19010750" cy="1045742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4"/>
          <p:cNvSpPr/>
          <p:nvPr/>
        </p:nvSpPr>
        <p:spPr>
          <a:xfrm>
            <a:off x="4119592" y="1681961"/>
            <a:ext cx="10321602" cy="5785595"/>
          </a:xfrm>
          <a:custGeom>
            <a:avLst/>
            <a:gdLst/>
            <a:ahLst/>
            <a:cxnLst/>
            <a:rect l="l" t="t" r="r" b="b"/>
            <a:pathLst>
              <a:path w="10321602" h="5785595" extrusionOk="0">
                <a:moveTo>
                  <a:pt x="0" y="0"/>
                </a:moveTo>
                <a:lnTo>
                  <a:pt x="10321602" y="0"/>
                </a:lnTo>
                <a:lnTo>
                  <a:pt x="10321602" y="5785595"/>
                </a:lnTo>
                <a:lnTo>
                  <a:pt x="0" y="578559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cxnSp>
        <p:nvCxnSpPr>
          <p:cNvPr id="231" name="Google Shape;231;p14"/>
          <p:cNvCxnSpPr/>
          <p:nvPr/>
        </p:nvCxnSpPr>
        <p:spPr>
          <a:xfrm>
            <a:off x="4285640" y="2386793"/>
            <a:ext cx="564625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232" name="Google Shape;232;p14"/>
          <p:cNvCxnSpPr/>
          <p:nvPr/>
        </p:nvCxnSpPr>
        <p:spPr>
          <a:xfrm>
            <a:off x="4285640" y="6974574"/>
            <a:ext cx="564625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233" name="Google Shape;233;p14"/>
          <p:cNvCxnSpPr/>
          <p:nvPr/>
        </p:nvCxnSpPr>
        <p:spPr>
          <a:xfrm>
            <a:off x="9931890" y="2386793"/>
            <a:ext cx="0" cy="4587781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234" name="Google Shape;234;p14"/>
          <p:cNvCxnSpPr/>
          <p:nvPr/>
        </p:nvCxnSpPr>
        <p:spPr>
          <a:xfrm>
            <a:off x="4304690" y="2386793"/>
            <a:ext cx="0" cy="4587781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235" name="Google Shape;235;p14"/>
          <p:cNvCxnSpPr/>
          <p:nvPr/>
        </p:nvCxnSpPr>
        <p:spPr>
          <a:xfrm>
            <a:off x="10343589" y="2594744"/>
            <a:ext cx="0" cy="3752076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236" name="Google Shape;236;p14"/>
          <p:cNvCxnSpPr/>
          <p:nvPr/>
        </p:nvCxnSpPr>
        <p:spPr>
          <a:xfrm>
            <a:off x="14235356" y="2594744"/>
            <a:ext cx="0" cy="3771126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237" name="Google Shape;237;p14"/>
          <p:cNvCxnSpPr/>
          <p:nvPr/>
        </p:nvCxnSpPr>
        <p:spPr>
          <a:xfrm>
            <a:off x="10343589" y="2594744"/>
            <a:ext cx="3891768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238" name="Google Shape;238;p14"/>
          <p:cNvCxnSpPr/>
          <p:nvPr/>
        </p:nvCxnSpPr>
        <p:spPr>
          <a:xfrm>
            <a:off x="10343589" y="6365871"/>
            <a:ext cx="3891768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239" name="Google Shape;239;p14"/>
          <p:cNvCxnSpPr/>
          <p:nvPr/>
        </p:nvCxnSpPr>
        <p:spPr>
          <a:xfrm>
            <a:off x="3401047" y="2575694"/>
            <a:ext cx="903642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240" name="Google Shape;240;p14"/>
          <p:cNvCxnSpPr/>
          <p:nvPr/>
        </p:nvCxnSpPr>
        <p:spPr>
          <a:xfrm>
            <a:off x="14235356" y="6131994"/>
            <a:ext cx="903642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241" name="Google Shape;241;p14"/>
          <p:cNvCxnSpPr/>
          <p:nvPr/>
        </p:nvCxnSpPr>
        <p:spPr>
          <a:xfrm>
            <a:off x="10343589" y="2023893"/>
            <a:ext cx="2548532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242" name="Google Shape;242;p14"/>
          <p:cNvCxnSpPr/>
          <p:nvPr/>
        </p:nvCxnSpPr>
        <p:spPr>
          <a:xfrm rot="10800000">
            <a:off x="10343589" y="2497367"/>
            <a:ext cx="2548532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243" name="Google Shape;243;p14"/>
          <p:cNvCxnSpPr/>
          <p:nvPr/>
        </p:nvCxnSpPr>
        <p:spPr>
          <a:xfrm>
            <a:off x="10343589" y="2023893"/>
            <a:ext cx="0" cy="473475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244" name="Google Shape;244;p14"/>
          <p:cNvCxnSpPr/>
          <p:nvPr/>
        </p:nvCxnSpPr>
        <p:spPr>
          <a:xfrm>
            <a:off x="12892121" y="2023893"/>
            <a:ext cx="0" cy="473475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245" name="Google Shape;245;p14"/>
          <p:cNvCxnSpPr/>
          <p:nvPr/>
        </p:nvCxnSpPr>
        <p:spPr>
          <a:xfrm>
            <a:off x="12892121" y="2204737"/>
            <a:ext cx="2246878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246" name="Google Shape;246;p14"/>
          <p:cNvCxnSpPr/>
          <p:nvPr/>
        </p:nvCxnSpPr>
        <p:spPr>
          <a:xfrm>
            <a:off x="10362639" y="6628815"/>
            <a:ext cx="0" cy="691519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247" name="Google Shape;247;p14"/>
          <p:cNvCxnSpPr/>
          <p:nvPr/>
        </p:nvCxnSpPr>
        <p:spPr>
          <a:xfrm>
            <a:off x="12228865" y="6628815"/>
            <a:ext cx="0" cy="691519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248" name="Google Shape;248;p14"/>
          <p:cNvCxnSpPr/>
          <p:nvPr/>
        </p:nvCxnSpPr>
        <p:spPr>
          <a:xfrm>
            <a:off x="12385627" y="6628815"/>
            <a:ext cx="0" cy="691519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249" name="Google Shape;249;p14"/>
          <p:cNvCxnSpPr/>
          <p:nvPr/>
        </p:nvCxnSpPr>
        <p:spPr>
          <a:xfrm>
            <a:off x="14216306" y="6628815"/>
            <a:ext cx="0" cy="691519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250" name="Google Shape;250;p14"/>
          <p:cNvCxnSpPr/>
          <p:nvPr/>
        </p:nvCxnSpPr>
        <p:spPr>
          <a:xfrm>
            <a:off x="10343589" y="6628815"/>
            <a:ext cx="1885276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251" name="Google Shape;251;p14"/>
          <p:cNvCxnSpPr/>
          <p:nvPr/>
        </p:nvCxnSpPr>
        <p:spPr>
          <a:xfrm>
            <a:off x="10343589" y="7301284"/>
            <a:ext cx="1885276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252" name="Google Shape;252;p14"/>
          <p:cNvCxnSpPr/>
          <p:nvPr/>
        </p:nvCxnSpPr>
        <p:spPr>
          <a:xfrm>
            <a:off x="12385627" y="6647865"/>
            <a:ext cx="1885276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253" name="Google Shape;253;p14"/>
          <p:cNvCxnSpPr/>
          <p:nvPr/>
        </p:nvCxnSpPr>
        <p:spPr>
          <a:xfrm>
            <a:off x="12385627" y="7301284"/>
            <a:ext cx="183068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254" name="Google Shape;254;p14"/>
          <p:cNvCxnSpPr/>
          <p:nvPr/>
        </p:nvCxnSpPr>
        <p:spPr>
          <a:xfrm rot="10800000">
            <a:off x="10795649" y="7301284"/>
            <a:ext cx="0" cy="316203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255" name="Google Shape;255;p14"/>
          <p:cNvCxnSpPr/>
          <p:nvPr/>
        </p:nvCxnSpPr>
        <p:spPr>
          <a:xfrm rot="10800000">
            <a:off x="13347750" y="7301284"/>
            <a:ext cx="0" cy="1615074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256" name="Google Shape;256;p14"/>
          <p:cNvCxnSpPr/>
          <p:nvPr/>
        </p:nvCxnSpPr>
        <p:spPr>
          <a:xfrm rot="10800000">
            <a:off x="3424267" y="7617486"/>
            <a:ext cx="7371381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257" name="Google Shape;257;p14"/>
          <p:cNvCxnSpPr/>
          <p:nvPr/>
        </p:nvCxnSpPr>
        <p:spPr>
          <a:xfrm rot="10800000">
            <a:off x="2377605" y="8916358"/>
            <a:ext cx="10970145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</p:cxnSp>
      <p:grpSp>
        <p:nvGrpSpPr>
          <p:cNvPr id="258" name="Google Shape;258;p14"/>
          <p:cNvGrpSpPr/>
          <p:nvPr/>
        </p:nvGrpSpPr>
        <p:grpSpPr>
          <a:xfrm>
            <a:off x="439712" y="1838888"/>
            <a:ext cx="3097907" cy="1662211"/>
            <a:chOff x="0" y="0"/>
            <a:chExt cx="815910" cy="546990"/>
          </a:xfrm>
        </p:grpSpPr>
        <p:sp>
          <p:nvSpPr>
            <p:cNvPr id="259" name="Google Shape;259;p14"/>
            <p:cNvSpPr/>
            <p:nvPr/>
          </p:nvSpPr>
          <p:spPr>
            <a:xfrm>
              <a:off x="0" y="0"/>
              <a:ext cx="815910" cy="546990"/>
            </a:xfrm>
            <a:custGeom>
              <a:avLst/>
              <a:gdLst/>
              <a:ahLst/>
              <a:cxnLst/>
              <a:rect l="l" t="t" r="r" b="b"/>
              <a:pathLst>
                <a:path w="815910" h="546990" extrusionOk="0">
                  <a:moveTo>
                    <a:pt x="0" y="0"/>
                  </a:moveTo>
                  <a:lnTo>
                    <a:pt x="815910" y="0"/>
                  </a:lnTo>
                  <a:lnTo>
                    <a:pt x="815910" y="546990"/>
                  </a:lnTo>
                  <a:lnTo>
                    <a:pt x="0" y="546990"/>
                  </a:lnTo>
                  <a:close/>
                </a:path>
              </a:pathLst>
            </a:custGeom>
            <a:solidFill>
              <a:srgbClr val="312B38"/>
            </a:solidFill>
            <a:ln>
              <a:noFill/>
            </a:ln>
          </p:spPr>
        </p:sp>
        <p:sp>
          <p:nvSpPr>
            <p:cNvPr id="260" name="Google Shape;260;p14"/>
            <p:cNvSpPr txBox="1"/>
            <p:nvPr/>
          </p:nvSpPr>
          <p:spPr>
            <a:xfrm>
              <a:off x="0" y="0"/>
              <a:ext cx="815910" cy="5469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6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1" name="Google Shape;261;p14"/>
          <p:cNvSpPr txBox="1"/>
          <p:nvPr/>
        </p:nvSpPr>
        <p:spPr>
          <a:xfrm>
            <a:off x="0" y="1019175"/>
            <a:ext cx="18288000" cy="523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99" b="1" i="0" u="none" strike="noStrike" cap="none">
                <a:solidFill>
                  <a:srgbClr val="191824"/>
                </a:solidFill>
                <a:latin typeface="Roboto"/>
                <a:ea typeface="Roboto"/>
                <a:cs typeface="Roboto"/>
                <a:sym typeface="Roboto"/>
              </a:rPr>
              <a:t>ТЕСТУВАННЯ ПРОГРАМИ</a:t>
            </a:r>
            <a:endParaRPr/>
          </a:p>
        </p:txBody>
      </p:sp>
      <p:sp>
        <p:nvSpPr>
          <p:cNvPr id="262" name="Google Shape;262;p14"/>
          <p:cNvSpPr txBox="1"/>
          <p:nvPr/>
        </p:nvSpPr>
        <p:spPr>
          <a:xfrm>
            <a:off x="15985595" y="1019175"/>
            <a:ext cx="1273705" cy="390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0" i="0" u="none" strike="noStrike" cap="none">
                <a:solidFill>
                  <a:srgbClr val="191824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/>
          </a:p>
        </p:txBody>
      </p:sp>
      <p:sp>
        <p:nvSpPr>
          <p:cNvPr id="263" name="Google Shape;263;p14"/>
          <p:cNvSpPr txBox="1"/>
          <p:nvPr/>
        </p:nvSpPr>
        <p:spPr>
          <a:xfrm>
            <a:off x="723897" y="1767770"/>
            <a:ext cx="2858122" cy="1726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704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Відображення</a:t>
            </a:r>
            <a:r>
              <a:rPr lang="en-US" sz="22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200" b="0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зображення</a:t>
            </a:r>
            <a:r>
              <a:rPr lang="en-US" sz="22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з </a:t>
            </a:r>
            <a:endParaRPr dirty="0"/>
          </a:p>
          <a:p>
            <a:pPr marL="0" marR="0" lvl="0" indent="0" algn="l" rtl="0">
              <a:lnSpc>
                <a:spcPct val="1704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веб-камери</a:t>
            </a:r>
            <a:r>
              <a:rPr lang="en-US" sz="22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dirty="0"/>
          </a:p>
        </p:txBody>
      </p:sp>
      <p:grpSp>
        <p:nvGrpSpPr>
          <p:cNvPr id="264" name="Google Shape;264;p14"/>
          <p:cNvGrpSpPr/>
          <p:nvPr/>
        </p:nvGrpSpPr>
        <p:grpSpPr>
          <a:xfrm>
            <a:off x="14636092" y="1543037"/>
            <a:ext cx="3231561" cy="2314508"/>
            <a:chOff x="0" y="0"/>
            <a:chExt cx="851111" cy="689979"/>
          </a:xfrm>
        </p:grpSpPr>
        <p:sp>
          <p:nvSpPr>
            <p:cNvPr id="265" name="Google Shape;265;p14"/>
            <p:cNvSpPr/>
            <p:nvPr/>
          </p:nvSpPr>
          <p:spPr>
            <a:xfrm>
              <a:off x="0" y="0"/>
              <a:ext cx="851111" cy="689979"/>
            </a:xfrm>
            <a:custGeom>
              <a:avLst/>
              <a:gdLst/>
              <a:ahLst/>
              <a:cxnLst/>
              <a:rect l="l" t="t" r="r" b="b"/>
              <a:pathLst>
                <a:path w="851111" h="689979" extrusionOk="0">
                  <a:moveTo>
                    <a:pt x="0" y="0"/>
                  </a:moveTo>
                  <a:lnTo>
                    <a:pt x="851111" y="0"/>
                  </a:lnTo>
                  <a:lnTo>
                    <a:pt x="851111" y="689979"/>
                  </a:lnTo>
                  <a:lnTo>
                    <a:pt x="0" y="689979"/>
                  </a:lnTo>
                  <a:close/>
                </a:path>
              </a:pathLst>
            </a:custGeom>
            <a:solidFill>
              <a:srgbClr val="312B38"/>
            </a:solidFill>
            <a:ln>
              <a:noFill/>
            </a:ln>
          </p:spPr>
        </p:sp>
        <p:sp>
          <p:nvSpPr>
            <p:cNvPr id="266" name="Google Shape;266;p14"/>
            <p:cNvSpPr txBox="1"/>
            <p:nvPr/>
          </p:nvSpPr>
          <p:spPr>
            <a:xfrm>
              <a:off x="0" y="0"/>
              <a:ext cx="851111" cy="68997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6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7" name="Google Shape;267;p14"/>
          <p:cNvSpPr txBox="1"/>
          <p:nvPr/>
        </p:nvSpPr>
        <p:spPr>
          <a:xfrm>
            <a:off x="14886953" y="1552705"/>
            <a:ext cx="2728655" cy="2314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704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Виведення</a:t>
            </a:r>
            <a:r>
              <a:rPr lang="en-US" sz="22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200" b="0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підсумкового</a:t>
            </a:r>
            <a:r>
              <a:rPr lang="en-US" sz="22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200" b="0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передбачення</a:t>
            </a:r>
            <a:r>
              <a:rPr lang="en-US" sz="22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200" b="0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типу</a:t>
            </a:r>
            <a:r>
              <a:rPr lang="en-US" sz="22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200" b="0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емоції</a:t>
            </a:r>
            <a:endParaRPr sz="2200" b="0" i="0" u="none" strike="noStrike" cap="none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5002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99" b="0" i="0" u="none" strike="noStrike" cap="none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68" name="Google Shape;268;p14"/>
          <p:cNvGrpSpPr/>
          <p:nvPr/>
        </p:nvGrpSpPr>
        <p:grpSpPr>
          <a:xfrm>
            <a:off x="14593594" y="5001015"/>
            <a:ext cx="3274059" cy="2438684"/>
            <a:chOff x="0" y="0"/>
            <a:chExt cx="862304" cy="784334"/>
          </a:xfrm>
        </p:grpSpPr>
        <p:sp>
          <p:nvSpPr>
            <p:cNvPr id="269" name="Google Shape;269;p14"/>
            <p:cNvSpPr/>
            <p:nvPr/>
          </p:nvSpPr>
          <p:spPr>
            <a:xfrm>
              <a:off x="0" y="0"/>
              <a:ext cx="862304" cy="784334"/>
            </a:xfrm>
            <a:custGeom>
              <a:avLst/>
              <a:gdLst/>
              <a:ahLst/>
              <a:cxnLst/>
              <a:rect l="l" t="t" r="r" b="b"/>
              <a:pathLst>
                <a:path w="862304" h="784334" extrusionOk="0">
                  <a:moveTo>
                    <a:pt x="0" y="0"/>
                  </a:moveTo>
                  <a:lnTo>
                    <a:pt x="862304" y="0"/>
                  </a:lnTo>
                  <a:lnTo>
                    <a:pt x="862304" y="784334"/>
                  </a:lnTo>
                  <a:lnTo>
                    <a:pt x="0" y="784334"/>
                  </a:lnTo>
                  <a:close/>
                </a:path>
              </a:pathLst>
            </a:custGeom>
            <a:solidFill>
              <a:srgbClr val="312B38"/>
            </a:solidFill>
            <a:ln>
              <a:noFill/>
            </a:ln>
          </p:spPr>
        </p:sp>
        <p:sp>
          <p:nvSpPr>
            <p:cNvPr id="270" name="Google Shape;270;p14"/>
            <p:cNvSpPr txBox="1"/>
            <p:nvPr/>
          </p:nvSpPr>
          <p:spPr>
            <a:xfrm>
              <a:off x="0" y="0"/>
              <a:ext cx="862304" cy="7843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6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1" name="Google Shape;271;p14"/>
          <p:cNvSpPr txBox="1"/>
          <p:nvPr/>
        </p:nvSpPr>
        <p:spPr>
          <a:xfrm>
            <a:off x="14886953" y="5058286"/>
            <a:ext cx="2728654" cy="23021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704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Розподіл</a:t>
            </a:r>
            <a:r>
              <a:rPr lang="en-US" sz="22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200" b="0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типів</a:t>
            </a:r>
            <a:r>
              <a:rPr lang="en-US" sz="22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200" b="0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емоцій</a:t>
            </a:r>
            <a:r>
              <a:rPr lang="en-US" sz="22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200" b="0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відповідно</a:t>
            </a:r>
            <a:r>
              <a:rPr lang="en-US" sz="22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200" b="0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передбаченю</a:t>
            </a:r>
            <a:r>
              <a:rPr lang="en-US" sz="22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200" b="0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моделі</a:t>
            </a:r>
            <a:endParaRPr sz="2200" b="0" i="0" u="none" strike="noStrike" cap="none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72" name="Google Shape;272;p14"/>
          <p:cNvGrpSpPr/>
          <p:nvPr/>
        </p:nvGrpSpPr>
        <p:grpSpPr>
          <a:xfrm>
            <a:off x="157408" y="7841780"/>
            <a:ext cx="4782844" cy="1498710"/>
            <a:chOff x="0" y="0"/>
            <a:chExt cx="815910" cy="733002"/>
          </a:xfrm>
        </p:grpSpPr>
        <p:sp>
          <p:nvSpPr>
            <p:cNvPr id="273" name="Google Shape;273;p14"/>
            <p:cNvSpPr/>
            <p:nvPr/>
          </p:nvSpPr>
          <p:spPr>
            <a:xfrm>
              <a:off x="0" y="0"/>
              <a:ext cx="815910" cy="733002"/>
            </a:xfrm>
            <a:custGeom>
              <a:avLst/>
              <a:gdLst/>
              <a:ahLst/>
              <a:cxnLst/>
              <a:rect l="l" t="t" r="r" b="b"/>
              <a:pathLst>
                <a:path w="815910" h="733002" extrusionOk="0">
                  <a:moveTo>
                    <a:pt x="0" y="0"/>
                  </a:moveTo>
                  <a:lnTo>
                    <a:pt x="815910" y="0"/>
                  </a:lnTo>
                  <a:lnTo>
                    <a:pt x="815910" y="733002"/>
                  </a:lnTo>
                  <a:lnTo>
                    <a:pt x="0" y="733002"/>
                  </a:lnTo>
                  <a:close/>
                </a:path>
              </a:pathLst>
            </a:custGeom>
            <a:solidFill>
              <a:srgbClr val="312B38"/>
            </a:solidFill>
            <a:ln>
              <a:noFill/>
            </a:ln>
          </p:spPr>
        </p:sp>
        <p:sp>
          <p:nvSpPr>
            <p:cNvPr id="274" name="Google Shape;274;p14"/>
            <p:cNvSpPr txBox="1"/>
            <p:nvPr/>
          </p:nvSpPr>
          <p:spPr>
            <a:xfrm>
              <a:off x="0" y="0"/>
              <a:ext cx="815910" cy="73300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6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5" name="Google Shape;275;p14"/>
          <p:cNvSpPr txBox="1"/>
          <p:nvPr/>
        </p:nvSpPr>
        <p:spPr>
          <a:xfrm>
            <a:off x="723897" y="7681218"/>
            <a:ext cx="4595566" cy="1726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704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Кнопка</a:t>
            </a:r>
            <a:r>
              <a:rPr lang="en-US" sz="22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200" b="0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розпочинання</a:t>
            </a:r>
            <a:r>
              <a:rPr lang="en-US" sz="22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200" b="0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відстеження</a:t>
            </a:r>
            <a:r>
              <a:rPr lang="en-US" sz="22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200" b="0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зображення</a:t>
            </a:r>
            <a:r>
              <a:rPr lang="en-US" sz="22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з </a:t>
            </a:r>
            <a:endParaRPr dirty="0"/>
          </a:p>
          <a:p>
            <a:pPr marL="0" marR="0" lvl="0" indent="0" algn="l" rtl="0">
              <a:lnSpc>
                <a:spcPct val="1704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веб-камери</a:t>
            </a:r>
            <a:endParaRPr sz="2200" b="0" i="0" u="none" strike="noStrike" cap="none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76" name="Google Shape;276;p14"/>
          <p:cNvGrpSpPr/>
          <p:nvPr/>
        </p:nvGrpSpPr>
        <p:grpSpPr>
          <a:xfrm>
            <a:off x="610832" y="6624227"/>
            <a:ext cx="3104222" cy="1087079"/>
            <a:chOff x="0" y="0"/>
            <a:chExt cx="817573" cy="286309"/>
          </a:xfrm>
        </p:grpSpPr>
        <p:sp>
          <p:nvSpPr>
            <p:cNvPr id="277" name="Google Shape;277;p14"/>
            <p:cNvSpPr/>
            <p:nvPr/>
          </p:nvSpPr>
          <p:spPr>
            <a:xfrm>
              <a:off x="0" y="0"/>
              <a:ext cx="817573" cy="286309"/>
            </a:xfrm>
            <a:custGeom>
              <a:avLst/>
              <a:gdLst/>
              <a:ahLst/>
              <a:cxnLst/>
              <a:rect l="l" t="t" r="r" b="b"/>
              <a:pathLst>
                <a:path w="817573" h="286309" extrusionOk="0">
                  <a:moveTo>
                    <a:pt x="0" y="0"/>
                  </a:moveTo>
                  <a:lnTo>
                    <a:pt x="817573" y="0"/>
                  </a:lnTo>
                  <a:lnTo>
                    <a:pt x="817573" y="286309"/>
                  </a:lnTo>
                  <a:lnTo>
                    <a:pt x="0" y="286309"/>
                  </a:lnTo>
                  <a:close/>
                </a:path>
              </a:pathLst>
            </a:custGeom>
            <a:solidFill>
              <a:srgbClr val="312B38"/>
            </a:solidFill>
            <a:ln>
              <a:noFill/>
            </a:ln>
          </p:spPr>
        </p:sp>
        <p:sp>
          <p:nvSpPr>
            <p:cNvPr id="278" name="Google Shape;278;p14"/>
            <p:cNvSpPr txBox="1"/>
            <p:nvPr/>
          </p:nvSpPr>
          <p:spPr>
            <a:xfrm>
              <a:off x="0" y="0"/>
              <a:ext cx="817573" cy="28630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6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9" name="Google Shape;279;p14"/>
          <p:cNvSpPr txBox="1"/>
          <p:nvPr/>
        </p:nvSpPr>
        <p:spPr>
          <a:xfrm>
            <a:off x="831495" y="6576417"/>
            <a:ext cx="2728655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704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Кнопка</a:t>
            </a:r>
            <a:r>
              <a:rPr lang="en-US" sz="22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200" b="0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зупинки</a:t>
            </a:r>
            <a:r>
              <a:rPr lang="en-US" sz="22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200" b="0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відстеження</a:t>
            </a:r>
            <a:endParaRPr sz="2200" b="0" i="0" u="none" strike="noStrike" cap="none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0" name="Google Shape;280;p14"/>
          <p:cNvSpPr/>
          <p:nvPr/>
        </p:nvSpPr>
        <p:spPr>
          <a:xfrm>
            <a:off x="-261321" y="9397762"/>
            <a:ext cx="19010749" cy="889238"/>
          </a:xfrm>
          <a:prstGeom prst="rect">
            <a:avLst/>
          </a:prstGeom>
          <a:solidFill>
            <a:srgbClr val="1918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14"/>
          <p:cNvSpPr txBox="1"/>
          <p:nvPr/>
        </p:nvSpPr>
        <p:spPr>
          <a:xfrm>
            <a:off x="299805" y="9656643"/>
            <a:ext cx="8334476" cy="37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99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Примітка: рисунок 3.29 зі звіту дипломної роботи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304800" y="-30843"/>
            <a:ext cx="19049351" cy="10457427"/>
          </a:xfrm>
          <a:prstGeom prst="rect">
            <a:avLst/>
          </a:prstGeom>
          <a:solidFill>
            <a:srgbClr val="FFFFFF"/>
          </a:solidFill>
          <a:ln cap="sq">
            <a:noFill/>
            <a:prstDash val="solid"/>
            <a:miter/>
          </a:ln>
        </p:spPr>
      </p:sp>
      <p:sp>
        <p:nvSpPr>
          <p:cNvPr id="3" name="TextBox 3"/>
          <p:cNvSpPr txBox="1"/>
          <p:nvPr/>
        </p:nvSpPr>
        <p:spPr>
          <a:xfrm>
            <a:off x="0" y="1052740"/>
            <a:ext cx="18288000" cy="5238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79"/>
              </a:lnSpc>
              <a:spcBef>
                <a:spcPct val="0"/>
              </a:spcBef>
            </a:pPr>
            <a:r>
              <a:rPr lang="en-US" sz="3399">
                <a:solidFill>
                  <a:srgbClr val="191824"/>
                </a:solidFill>
                <a:latin typeface="Roboto Bold"/>
              </a:rPr>
              <a:t>ЗАГАЛЬНІ ВИСНОВКИ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5985595" y="1052740"/>
            <a:ext cx="1273705" cy="3902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000"/>
              </a:lnSpc>
            </a:pPr>
            <a:r>
              <a:rPr lang="en-US" sz="2500">
                <a:solidFill>
                  <a:srgbClr val="191824"/>
                </a:solidFill>
                <a:latin typeface="HK Grotesk Medium"/>
              </a:rPr>
              <a:t>15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685800" y="1144029"/>
            <a:ext cx="17195597" cy="70788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749"/>
              </a:lnSpc>
            </a:pPr>
            <a:endParaRPr dirty="0"/>
          </a:p>
          <a:p>
            <a:pPr algn="l">
              <a:lnSpc>
                <a:spcPts val="3749"/>
              </a:lnSpc>
            </a:pPr>
            <a:endParaRPr lang="ru-RU" dirty="0"/>
          </a:p>
          <a:p>
            <a:pPr marL="539748" lvl="1" indent="-269874" algn="l">
              <a:lnSpc>
                <a:spcPts val="3749"/>
              </a:lnSpc>
              <a:buFont typeface="Arial"/>
              <a:buChar char="•"/>
            </a:pPr>
            <a:r>
              <a:rPr lang="ru-RU" sz="2499" dirty="0">
                <a:solidFill>
                  <a:srgbClr val="191824"/>
                </a:solidFill>
                <a:latin typeface="Roboto"/>
              </a:rPr>
              <a:t>Проведено </a:t>
            </a:r>
            <a:r>
              <a:rPr lang="ru-RU" sz="2499" dirty="0" err="1">
                <a:solidFill>
                  <a:srgbClr val="191824"/>
                </a:solidFill>
                <a:latin typeface="Roboto"/>
              </a:rPr>
              <a:t>детальний</a:t>
            </a:r>
            <a:r>
              <a:rPr lang="ru-RU" sz="2499" dirty="0">
                <a:solidFill>
                  <a:srgbClr val="191824"/>
                </a:solidFill>
                <a:latin typeface="Roboto"/>
              </a:rPr>
              <a:t> </a:t>
            </a:r>
            <a:r>
              <a:rPr lang="ru-RU" sz="2499" dirty="0" err="1">
                <a:solidFill>
                  <a:srgbClr val="191824"/>
                </a:solidFill>
                <a:latin typeface="Roboto"/>
              </a:rPr>
              <a:t>аналіз</a:t>
            </a:r>
            <a:r>
              <a:rPr lang="ru-RU" sz="2499" dirty="0">
                <a:solidFill>
                  <a:srgbClr val="191824"/>
                </a:solidFill>
                <a:latin typeface="Roboto"/>
              </a:rPr>
              <a:t> </a:t>
            </a:r>
            <a:r>
              <a:rPr lang="ru-RU" sz="2499" dirty="0" err="1">
                <a:solidFill>
                  <a:srgbClr val="191824"/>
                </a:solidFill>
                <a:latin typeface="Roboto"/>
              </a:rPr>
              <a:t>існуючих</a:t>
            </a:r>
            <a:r>
              <a:rPr lang="ru-RU" sz="2499" dirty="0">
                <a:solidFill>
                  <a:srgbClr val="191824"/>
                </a:solidFill>
                <a:latin typeface="Roboto"/>
              </a:rPr>
              <a:t> систем </a:t>
            </a:r>
            <a:r>
              <a:rPr lang="ru-RU" sz="2499" dirty="0" err="1">
                <a:solidFill>
                  <a:srgbClr val="191824"/>
                </a:solidFill>
                <a:latin typeface="Roboto"/>
              </a:rPr>
              <a:t>розпізнання</a:t>
            </a:r>
            <a:r>
              <a:rPr lang="ru-RU" sz="2499" dirty="0">
                <a:solidFill>
                  <a:srgbClr val="191824"/>
                </a:solidFill>
                <a:latin typeface="Roboto"/>
              </a:rPr>
              <a:t> </a:t>
            </a:r>
            <a:r>
              <a:rPr lang="ru-RU" sz="2499" dirty="0" err="1">
                <a:solidFill>
                  <a:srgbClr val="191824"/>
                </a:solidFill>
                <a:latin typeface="Roboto"/>
              </a:rPr>
              <a:t>емоцій</a:t>
            </a:r>
            <a:r>
              <a:rPr lang="ru-RU" sz="2499" dirty="0">
                <a:solidFill>
                  <a:srgbClr val="191824"/>
                </a:solidFill>
                <a:latin typeface="Roboto"/>
              </a:rPr>
              <a:t> (</a:t>
            </a:r>
            <a:r>
              <a:rPr lang="en-US" sz="2499" dirty="0" err="1">
                <a:solidFill>
                  <a:srgbClr val="191824"/>
                </a:solidFill>
                <a:latin typeface="Roboto"/>
              </a:rPr>
              <a:t>Affectiva</a:t>
            </a:r>
            <a:r>
              <a:rPr lang="en-US" sz="2499" dirty="0">
                <a:solidFill>
                  <a:srgbClr val="191824"/>
                </a:solidFill>
                <a:latin typeface="Roboto"/>
              </a:rPr>
              <a:t>, Face++, </a:t>
            </a:r>
            <a:r>
              <a:rPr lang="en-US" sz="2499" dirty="0" err="1">
                <a:solidFill>
                  <a:srgbClr val="191824"/>
                </a:solidFill>
                <a:latin typeface="Roboto"/>
              </a:rPr>
              <a:t>FaceReader</a:t>
            </a:r>
            <a:r>
              <a:rPr lang="en-US" sz="2499" dirty="0">
                <a:solidFill>
                  <a:srgbClr val="191824"/>
                </a:solidFill>
                <a:latin typeface="Roboto"/>
              </a:rPr>
              <a:t>, </a:t>
            </a:r>
            <a:r>
              <a:rPr lang="en-US" sz="2499" dirty="0" err="1">
                <a:solidFill>
                  <a:srgbClr val="191824"/>
                </a:solidFill>
                <a:latin typeface="Roboto"/>
              </a:rPr>
              <a:t>MorphCast</a:t>
            </a:r>
            <a:r>
              <a:rPr lang="en-US" sz="2499" dirty="0">
                <a:solidFill>
                  <a:srgbClr val="191824"/>
                </a:solidFill>
                <a:latin typeface="Roboto"/>
              </a:rPr>
              <a:t>)</a:t>
            </a:r>
          </a:p>
          <a:p>
            <a:pPr algn="l">
              <a:lnSpc>
                <a:spcPts val="3749"/>
              </a:lnSpc>
            </a:pPr>
            <a:endParaRPr lang="en-US" sz="2499" dirty="0">
              <a:solidFill>
                <a:srgbClr val="191824"/>
              </a:solidFill>
              <a:latin typeface="Roboto"/>
            </a:endParaRPr>
          </a:p>
          <a:p>
            <a:pPr marL="539748" lvl="1" indent="-269874" algn="l">
              <a:lnSpc>
                <a:spcPts val="3749"/>
              </a:lnSpc>
              <a:buFont typeface="Arial"/>
              <a:buChar char="•"/>
            </a:pPr>
            <a:r>
              <a:rPr lang="ru-RU" sz="2499" dirty="0" err="1">
                <a:solidFill>
                  <a:srgbClr val="191824"/>
                </a:solidFill>
                <a:latin typeface="Roboto"/>
              </a:rPr>
              <a:t>Використано</a:t>
            </a:r>
            <a:r>
              <a:rPr lang="ru-RU" sz="2499" dirty="0">
                <a:solidFill>
                  <a:srgbClr val="191824"/>
                </a:solidFill>
                <a:latin typeface="Roboto"/>
              </a:rPr>
              <a:t> та </a:t>
            </a:r>
            <a:r>
              <a:rPr lang="ru-RU" sz="2499" dirty="0" err="1">
                <a:solidFill>
                  <a:srgbClr val="191824"/>
                </a:solidFill>
                <a:latin typeface="Roboto"/>
              </a:rPr>
              <a:t>оброблено</a:t>
            </a:r>
            <a:r>
              <a:rPr lang="ru-RU" sz="2499" dirty="0">
                <a:solidFill>
                  <a:srgbClr val="191824"/>
                </a:solidFill>
                <a:latin typeface="Roboto"/>
              </a:rPr>
              <a:t> </a:t>
            </a:r>
            <a:r>
              <a:rPr lang="ru-RU" sz="2499" dirty="0" err="1">
                <a:solidFill>
                  <a:srgbClr val="191824"/>
                </a:solidFill>
                <a:latin typeface="Roboto"/>
              </a:rPr>
              <a:t>дві</a:t>
            </a:r>
            <a:r>
              <a:rPr lang="ru-RU" sz="2499" dirty="0">
                <a:solidFill>
                  <a:srgbClr val="191824"/>
                </a:solidFill>
                <a:latin typeface="Roboto"/>
              </a:rPr>
              <a:t> </a:t>
            </a:r>
            <a:r>
              <a:rPr lang="ru-RU" sz="2499" dirty="0" err="1">
                <a:solidFill>
                  <a:srgbClr val="191824"/>
                </a:solidFill>
                <a:latin typeface="Roboto"/>
              </a:rPr>
              <a:t>бази</a:t>
            </a:r>
            <a:r>
              <a:rPr lang="ru-RU" sz="2499" dirty="0">
                <a:solidFill>
                  <a:srgbClr val="191824"/>
                </a:solidFill>
                <a:latin typeface="Roboto"/>
              </a:rPr>
              <a:t> </a:t>
            </a:r>
            <a:r>
              <a:rPr lang="ru-RU" sz="2499" dirty="0" err="1">
                <a:solidFill>
                  <a:srgbClr val="191824"/>
                </a:solidFill>
                <a:latin typeface="Roboto"/>
              </a:rPr>
              <a:t>даних</a:t>
            </a:r>
            <a:r>
              <a:rPr lang="ru-RU" sz="2499" dirty="0">
                <a:solidFill>
                  <a:srgbClr val="191824"/>
                </a:solidFill>
                <a:latin typeface="Roboto"/>
              </a:rPr>
              <a:t>: </a:t>
            </a:r>
            <a:r>
              <a:rPr lang="en-US" sz="2499" dirty="0">
                <a:solidFill>
                  <a:srgbClr val="191824"/>
                </a:solidFill>
                <a:latin typeface="Roboto"/>
              </a:rPr>
              <a:t>FER-2013 </a:t>
            </a:r>
            <a:r>
              <a:rPr lang="ru-RU" sz="2499" dirty="0">
                <a:solidFill>
                  <a:srgbClr val="191824"/>
                </a:solidFill>
                <a:latin typeface="Roboto"/>
              </a:rPr>
              <a:t>та </a:t>
            </a:r>
            <a:r>
              <a:rPr lang="en-US" sz="2499" dirty="0">
                <a:solidFill>
                  <a:srgbClr val="191824"/>
                </a:solidFill>
                <a:latin typeface="Roboto"/>
              </a:rPr>
              <a:t>Natural Human Face Images for Emotion Recognition </a:t>
            </a:r>
          </a:p>
          <a:p>
            <a:pPr algn="l">
              <a:lnSpc>
                <a:spcPts val="3749"/>
              </a:lnSpc>
            </a:pPr>
            <a:endParaRPr lang="en-US" sz="2499" dirty="0">
              <a:solidFill>
                <a:srgbClr val="191824"/>
              </a:solidFill>
              <a:latin typeface="Roboto"/>
            </a:endParaRPr>
          </a:p>
          <a:p>
            <a:pPr marL="539748" lvl="1" indent="-269874" algn="l">
              <a:lnSpc>
                <a:spcPts val="3749"/>
              </a:lnSpc>
              <a:buFont typeface="Arial"/>
              <a:buChar char="•"/>
            </a:pPr>
            <a:r>
              <a:rPr lang="ru-RU" sz="2499" dirty="0">
                <a:solidFill>
                  <a:srgbClr val="191824"/>
                </a:solidFill>
                <a:latin typeface="Roboto"/>
              </a:rPr>
              <a:t>Для </a:t>
            </a:r>
            <a:r>
              <a:rPr lang="ru-RU" sz="2499" dirty="0" err="1">
                <a:solidFill>
                  <a:srgbClr val="191824"/>
                </a:solidFill>
                <a:latin typeface="Roboto"/>
              </a:rPr>
              <a:t>системи</a:t>
            </a:r>
            <a:r>
              <a:rPr lang="ru-RU" sz="2499" dirty="0">
                <a:solidFill>
                  <a:srgbClr val="191824"/>
                </a:solidFill>
                <a:latin typeface="Roboto"/>
              </a:rPr>
              <a:t> </a:t>
            </a:r>
            <a:r>
              <a:rPr lang="ru-RU" sz="2499" dirty="0" err="1">
                <a:solidFill>
                  <a:srgbClr val="191824"/>
                </a:solidFill>
                <a:latin typeface="Roboto"/>
              </a:rPr>
              <a:t>розпізнавання</a:t>
            </a:r>
            <a:r>
              <a:rPr lang="ru-RU" sz="2499" dirty="0">
                <a:solidFill>
                  <a:srgbClr val="191824"/>
                </a:solidFill>
                <a:latin typeface="Roboto"/>
              </a:rPr>
              <a:t> </a:t>
            </a:r>
            <a:r>
              <a:rPr lang="ru-RU" sz="2499" dirty="0" err="1">
                <a:solidFill>
                  <a:srgbClr val="191824"/>
                </a:solidFill>
                <a:latin typeface="Roboto"/>
              </a:rPr>
              <a:t>обличчя</a:t>
            </a:r>
            <a:r>
              <a:rPr lang="ru-RU" sz="2499" dirty="0">
                <a:solidFill>
                  <a:srgbClr val="191824"/>
                </a:solidFill>
                <a:latin typeface="Roboto"/>
              </a:rPr>
              <a:t> на </a:t>
            </a:r>
            <a:r>
              <a:rPr lang="ru-RU" sz="2499" dirty="0" err="1">
                <a:solidFill>
                  <a:srgbClr val="191824"/>
                </a:solidFill>
                <a:latin typeface="Roboto"/>
              </a:rPr>
              <a:t>зображеннях</a:t>
            </a:r>
            <a:r>
              <a:rPr lang="ru-RU" sz="2499" dirty="0">
                <a:solidFill>
                  <a:srgbClr val="191824"/>
                </a:solidFill>
                <a:latin typeface="Roboto"/>
              </a:rPr>
              <a:t> </a:t>
            </a:r>
            <a:r>
              <a:rPr lang="ru-RU" sz="2499" dirty="0" err="1">
                <a:solidFill>
                  <a:srgbClr val="191824"/>
                </a:solidFill>
                <a:latin typeface="Roboto"/>
              </a:rPr>
              <a:t>застосовується</a:t>
            </a:r>
            <a:r>
              <a:rPr lang="ru-RU" sz="2499" dirty="0">
                <a:solidFill>
                  <a:srgbClr val="191824"/>
                </a:solidFill>
                <a:latin typeface="Roboto"/>
              </a:rPr>
              <a:t> </a:t>
            </a:r>
            <a:r>
              <a:rPr lang="ru-RU" sz="2499" dirty="0" err="1">
                <a:solidFill>
                  <a:srgbClr val="191824"/>
                </a:solidFill>
                <a:latin typeface="Roboto"/>
              </a:rPr>
              <a:t>мова</a:t>
            </a:r>
            <a:r>
              <a:rPr lang="ru-RU" sz="2499" dirty="0">
                <a:solidFill>
                  <a:srgbClr val="191824"/>
                </a:solidFill>
                <a:latin typeface="Roboto"/>
              </a:rPr>
              <a:t> </a:t>
            </a:r>
            <a:r>
              <a:rPr lang="ru-RU" sz="2499" dirty="0" err="1">
                <a:solidFill>
                  <a:srgbClr val="191824"/>
                </a:solidFill>
                <a:latin typeface="Roboto"/>
              </a:rPr>
              <a:t>програмування</a:t>
            </a:r>
            <a:r>
              <a:rPr lang="ru-RU" sz="2499" dirty="0">
                <a:solidFill>
                  <a:srgbClr val="191824"/>
                </a:solidFill>
                <a:latin typeface="Roboto"/>
              </a:rPr>
              <a:t> </a:t>
            </a:r>
            <a:r>
              <a:rPr lang="en-US" sz="2499" dirty="0">
                <a:solidFill>
                  <a:srgbClr val="191824"/>
                </a:solidFill>
                <a:latin typeface="Roboto"/>
              </a:rPr>
              <a:t>Python, </a:t>
            </a:r>
            <a:r>
              <a:rPr lang="ru-RU" sz="2499" dirty="0">
                <a:solidFill>
                  <a:srgbClr val="191824"/>
                </a:solidFill>
                <a:latin typeface="Roboto"/>
              </a:rPr>
              <a:t>фреймворк </a:t>
            </a:r>
            <a:r>
              <a:rPr lang="en-US" sz="2499" dirty="0">
                <a:solidFill>
                  <a:srgbClr val="191824"/>
                </a:solidFill>
                <a:latin typeface="Roboto"/>
              </a:rPr>
              <a:t>Qt </a:t>
            </a:r>
            <a:r>
              <a:rPr lang="ru-RU" sz="2499" dirty="0">
                <a:solidFill>
                  <a:srgbClr val="191824"/>
                </a:solidFill>
                <a:latin typeface="Roboto"/>
              </a:rPr>
              <a:t>та </a:t>
            </a:r>
            <a:r>
              <a:rPr lang="ru-RU" sz="2499" dirty="0" err="1">
                <a:solidFill>
                  <a:srgbClr val="191824"/>
                </a:solidFill>
                <a:latin typeface="Roboto"/>
              </a:rPr>
              <a:t>бібліотеки</a:t>
            </a:r>
            <a:r>
              <a:rPr lang="ru-RU" sz="2499" dirty="0">
                <a:solidFill>
                  <a:srgbClr val="191824"/>
                </a:solidFill>
                <a:latin typeface="Roboto"/>
              </a:rPr>
              <a:t> </a:t>
            </a:r>
            <a:r>
              <a:rPr lang="ru-RU" sz="2499" dirty="0" err="1">
                <a:solidFill>
                  <a:srgbClr val="191824"/>
                </a:solidFill>
                <a:latin typeface="Roboto"/>
              </a:rPr>
              <a:t>навчання</a:t>
            </a:r>
            <a:r>
              <a:rPr lang="ru-RU" sz="2499" dirty="0">
                <a:solidFill>
                  <a:srgbClr val="191824"/>
                </a:solidFill>
                <a:latin typeface="Roboto"/>
              </a:rPr>
              <a:t> </a:t>
            </a:r>
            <a:r>
              <a:rPr lang="ru-RU" sz="2499" dirty="0" err="1">
                <a:solidFill>
                  <a:srgbClr val="191824"/>
                </a:solidFill>
                <a:latin typeface="Roboto"/>
              </a:rPr>
              <a:t>нейронної</a:t>
            </a:r>
            <a:r>
              <a:rPr lang="ru-RU" sz="2499">
                <a:solidFill>
                  <a:srgbClr val="191824"/>
                </a:solidFill>
                <a:latin typeface="Roboto"/>
              </a:rPr>
              <a:t> мережі</a:t>
            </a:r>
            <a:r>
              <a:rPr lang="ru-RU" sz="2499" dirty="0">
                <a:solidFill>
                  <a:srgbClr val="191824"/>
                </a:solidFill>
                <a:latin typeface="Roboto"/>
              </a:rPr>
              <a:t> </a:t>
            </a:r>
            <a:r>
              <a:rPr lang="en-US" sz="2499" dirty="0">
                <a:solidFill>
                  <a:srgbClr val="191824"/>
                </a:solidFill>
                <a:latin typeface="Roboto"/>
              </a:rPr>
              <a:t>TensorFlow </a:t>
            </a:r>
            <a:r>
              <a:rPr lang="ru-RU" sz="2499" dirty="0">
                <a:solidFill>
                  <a:srgbClr val="191824"/>
                </a:solidFill>
                <a:latin typeface="Roboto"/>
              </a:rPr>
              <a:t>і </a:t>
            </a:r>
            <a:r>
              <a:rPr lang="ru-RU" sz="2499" dirty="0" err="1">
                <a:solidFill>
                  <a:srgbClr val="191824"/>
                </a:solidFill>
                <a:latin typeface="Roboto"/>
              </a:rPr>
              <a:t>комп’ютерного</a:t>
            </a:r>
            <a:r>
              <a:rPr lang="ru-RU" sz="2499" dirty="0">
                <a:solidFill>
                  <a:srgbClr val="191824"/>
                </a:solidFill>
                <a:latin typeface="Roboto"/>
              </a:rPr>
              <a:t> </a:t>
            </a:r>
            <a:r>
              <a:rPr lang="ru-RU" sz="2499" dirty="0" err="1">
                <a:solidFill>
                  <a:srgbClr val="191824"/>
                </a:solidFill>
                <a:latin typeface="Roboto"/>
              </a:rPr>
              <a:t>зору</a:t>
            </a:r>
            <a:r>
              <a:rPr lang="ru-RU" sz="2499" dirty="0">
                <a:solidFill>
                  <a:srgbClr val="191824"/>
                </a:solidFill>
                <a:latin typeface="Roboto"/>
              </a:rPr>
              <a:t> </a:t>
            </a:r>
            <a:r>
              <a:rPr lang="en-US" sz="2499" dirty="0">
                <a:solidFill>
                  <a:srgbClr val="191824"/>
                </a:solidFill>
                <a:latin typeface="Roboto"/>
              </a:rPr>
              <a:t>OpenCV </a:t>
            </a:r>
            <a:r>
              <a:rPr lang="ru-RU" sz="2499" dirty="0">
                <a:solidFill>
                  <a:srgbClr val="191824"/>
                </a:solidFill>
                <a:latin typeface="Roboto"/>
              </a:rPr>
              <a:t>з </a:t>
            </a:r>
            <a:r>
              <a:rPr lang="ru-RU" sz="2499" dirty="0" err="1">
                <a:solidFill>
                  <a:srgbClr val="191824"/>
                </a:solidFill>
                <a:latin typeface="Roboto"/>
              </a:rPr>
              <a:t>використанням</a:t>
            </a:r>
            <a:r>
              <a:rPr lang="ru-RU" sz="2499" dirty="0">
                <a:solidFill>
                  <a:srgbClr val="191824"/>
                </a:solidFill>
                <a:latin typeface="Roboto"/>
              </a:rPr>
              <a:t> методу </a:t>
            </a:r>
            <a:r>
              <a:rPr lang="ru-RU" sz="2499" dirty="0" err="1">
                <a:solidFill>
                  <a:srgbClr val="191824"/>
                </a:solidFill>
                <a:latin typeface="Roboto"/>
              </a:rPr>
              <a:t>каскадів</a:t>
            </a:r>
            <a:r>
              <a:rPr lang="ru-RU" sz="2499" dirty="0">
                <a:solidFill>
                  <a:srgbClr val="191824"/>
                </a:solidFill>
                <a:latin typeface="Roboto"/>
              </a:rPr>
              <a:t> Хаара.</a:t>
            </a:r>
          </a:p>
          <a:p>
            <a:pPr marL="539748" lvl="1" indent="-269874" algn="l">
              <a:lnSpc>
                <a:spcPts val="3749"/>
              </a:lnSpc>
              <a:buFont typeface="Arial"/>
              <a:buChar char="•"/>
            </a:pPr>
            <a:endParaRPr lang="ru-RU" sz="2499" dirty="0">
              <a:solidFill>
                <a:srgbClr val="191824"/>
              </a:solidFill>
              <a:latin typeface="Roboto"/>
            </a:endParaRPr>
          </a:p>
          <a:p>
            <a:pPr marL="539748" lvl="1" indent="-269874" algn="l">
              <a:lnSpc>
                <a:spcPts val="3749"/>
              </a:lnSpc>
              <a:buFont typeface="Arial"/>
              <a:buChar char="•"/>
            </a:pPr>
            <a:r>
              <a:rPr lang="ru-RU" sz="2499" dirty="0" err="1">
                <a:solidFill>
                  <a:srgbClr val="191824"/>
                </a:solidFill>
                <a:latin typeface="Roboto"/>
              </a:rPr>
              <a:t>Розроблено</a:t>
            </a:r>
            <a:r>
              <a:rPr lang="ru-RU" sz="2499" dirty="0">
                <a:solidFill>
                  <a:srgbClr val="191824"/>
                </a:solidFill>
                <a:latin typeface="Roboto"/>
              </a:rPr>
              <a:t> </a:t>
            </a:r>
            <a:r>
              <a:rPr lang="ru-RU" sz="2499" dirty="0" err="1">
                <a:solidFill>
                  <a:srgbClr val="191824"/>
                </a:solidFill>
                <a:latin typeface="Roboto"/>
              </a:rPr>
              <a:t>архітектуру</a:t>
            </a:r>
            <a:r>
              <a:rPr lang="ru-RU" sz="2499" dirty="0">
                <a:solidFill>
                  <a:srgbClr val="191824"/>
                </a:solidFill>
                <a:latin typeface="Roboto"/>
              </a:rPr>
              <a:t> </a:t>
            </a:r>
            <a:r>
              <a:rPr lang="ru-RU" sz="2499" dirty="0" err="1">
                <a:solidFill>
                  <a:srgbClr val="191824"/>
                </a:solidFill>
                <a:latin typeface="Roboto"/>
              </a:rPr>
              <a:t>згорткової</a:t>
            </a:r>
            <a:r>
              <a:rPr lang="ru-RU" sz="2499" dirty="0">
                <a:solidFill>
                  <a:srgbClr val="191824"/>
                </a:solidFill>
                <a:latin typeface="Roboto"/>
              </a:rPr>
              <a:t> </a:t>
            </a:r>
            <a:r>
              <a:rPr lang="ru-RU" sz="2499" dirty="0" err="1">
                <a:solidFill>
                  <a:srgbClr val="191824"/>
                </a:solidFill>
                <a:latin typeface="Roboto"/>
              </a:rPr>
              <a:t>нейронної</a:t>
            </a:r>
            <a:r>
              <a:rPr lang="ru-RU" sz="2499" dirty="0">
                <a:solidFill>
                  <a:srgbClr val="191824"/>
                </a:solidFill>
                <a:latin typeface="Roboto"/>
              </a:rPr>
              <a:t> </a:t>
            </a:r>
            <a:r>
              <a:rPr lang="ru-RU" sz="2499" dirty="0" err="1">
                <a:solidFill>
                  <a:srgbClr val="191824"/>
                </a:solidFill>
                <a:latin typeface="Roboto"/>
              </a:rPr>
              <a:t>мережі</a:t>
            </a:r>
            <a:r>
              <a:rPr lang="ru-RU" sz="2499" dirty="0">
                <a:solidFill>
                  <a:srgbClr val="191824"/>
                </a:solidFill>
                <a:latin typeface="Roboto"/>
              </a:rPr>
              <a:t>, яка </a:t>
            </a:r>
            <a:r>
              <a:rPr lang="ru-RU" sz="2499" dirty="0" err="1">
                <a:solidFill>
                  <a:srgbClr val="191824"/>
                </a:solidFill>
                <a:latin typeface="Roboto"/>
              </a:rPr>
              <a:t>використовує</a:t>
            </a:r>
            <a:r>
              <a:rPr lang="ru-RU" sz="2499" dirty="0">
                <a:solidFill>
                  <a:srgbClr val="191824"/>
                </a:solidFill>
                <a:latin typeface="Roboto"/>
              </a:rPr>
              <a:t> </a:t>
            </a:r>
            <a:r>
              <a:rPr lang="ru-RU" sz="2499" dirty="0" err="1">
                <a:solidFill>
                  <a:srgbClr val="191824"/>
                </a:solidFill>
                <a:latin typeface="Roboto"/>
              </a:rPr>
              <a:t>засоби</a:t>
            </a:r>
            <a:r>
              <a:rPr lang="ru-RU" sz="2499" dirty="0">
                <a:solidFill>
                  <a:srgbClr val="191824"/>
                </a:solidFill>
                <a:latin typeface="Roboto"/>
              </a:rPr>
              <a:t> </a:t>
            </a:r>
            <a:r>
              <a:rPr lang="ru-RU" sz="2499" dirty="0" err="1">
                <a:solidFill>
                  <a:srgbClr val="191824"/>
                </a:solidFill>
                <a:latin typeface="Roboto"/>
              </a:rPr>
              <a:t>запобігання</a:t>
            </a:r>
            <a:r>
              <a:rPr lang="ru-RU" sz="2499" dirty="0">
                <a:solidFill>
                  <a:srgbClr val="191824"/>
                </a:solidFill>
                <a:latin typeface="Roboto"/>
              </a:rPr>
              <a:t> </a:t>
            </a:r>
            <a:r>
              <a:rPr lang="ru-RU" sz="2499" dirty="0" err="1">
                <a:solidFill>
                  <a:srgbClr val="191824"/>
                </a:solidFill>
                <a:latin typeface="Roboto"/>
              </a:rPr>
              <a:t>перенавчанню</a:t>
            </a:r>
            <a:r>
              <a:rPr lang="ru-RU" sz="2499" dirty="0">
                <a:solidFill>
                  <a:srgbClr val="191824"/>
                </a:solidFill>
                <a:latin typeface="Roboto"/>
              </a:rPr>
              <a:t> та </a:t>
            </a:r>
            <a:r>
              <a:rPr lang="ru-RU" sz="2499" dirty="0" err="1">
                <a:solidFill>
                  <a:srgbClr val="191824"/>
                </a:solidFill>
                <a:latin typeface="Roboto"/>
              </a:rPr>
              <a:t>включає</a:t>
            </a:r>
            <a:r>
              <a:rPr lang="ru-RU" sz="2499" dirty="0">
                <a:solidFill>
                  <a:srgbClr val="191824"/>
                </a:solidFill>
                <a:latin typeface="Roboto"/>
              </a:rPr>
              <a:t> 6 </a:t>
            </a:r>
            <a:r>
              <a:rPr lang="ru-RU" sz="2499" dirty="0" err="1">
                <a:solidFill>
                  <a:srgbClr val="191824"/>
                </a:solidFill>
                <a:latin typeface="Roboto"/>
              </a:rPr>
              <a:t>згорткових</a:t>
            </a:r>
            <a:r>
              <a:rPr lang="ru-RU" sz="2499" dirty="0">
                <a:solidFill>
                  <a:srgbClr val="191824"/>
                </a:solidFill>
                <a:latin typeface="Roboto"/>
              </a:rPr>
              <a:t> і 2 </a:t>
            </a:r>
            <a:r>
              <a:rPr lang="ru-RU" sz="2499" dirty="0" err="1">
                <a:solidFill>
                  <a:srgbClr val="191824"/>
                </a:solidFill>
                <a:latin typeface="Roboto"/>
              </a:rPr>
              <a:t>повнозв’язних</a:t>
            </a:r>
            <a:r>
              <a:rPr lang="ru-RU" sz="2499" dirty="0">
                <a:solidFill>
                  <a:srgbClr val="191824"/>
                </a:solidFill>
                <a:latin typeface="Roboto"/>
              </a:rPr>
              <a:t> </a:t>
            </a:r>
            <a:r>
              <a:rPr lang="ru-RU" sz="2499" dirty="0" err="1">
                <a:solidFill>
                  <a:srgbClr val="191824"/>
                </a:solidFill>
                <a:latin typeface="Roboto"/>
              </a:rPr>
              <a:t>шари</a:t>
            </a:r>
            <a:endParaRPr lang="ru-RU" sz="2499" dirty="0">
              <a:solidFill>
                <a:srgbClr val="191824"/>
              </a:solidFill>
              <a:latin typeface="Roboto"/>
            </a:endParaRPr>
          </a:p>
          <a:p>
            <a:pPr algn="l">
              <a:lnSpc>
                <a:spcPts val="3749"/>
              </a:lnSpc>
            </a:pPr>
            <a:endParaRPr lang="ru-RU" sz="2499" dirty="0">
              <a:solidFill>
                <a:srgbClr val="191824"/>
              </a:solidFill>
              <a:latin typeface="Roboto"/>
            </a:endParaRPr>
          </a:p>
          <a:p>
            <a:pPr marL="539748" lvl="1" indent="-269874">
              <a:lnSpc>
                <a:spcPts val="3749"/>
              </a:lnSpc>
              <a:buFont typeface="Arial"/>
              <a:buChar char="•"/>
            </a:pPr>
            <a:r>
              <a:rPr lang="ru-RU" sz="2499" dirty="0">
                <a:solidFill>
                  <a:srgbClr val="191824"/>
                </a:solidFill>
                <a:latin typeface="Roboto"/>
              </a:rPr>
              <a:t>Проведено </a:t>
            </a:r>
            <a:r>
              <a:rPr lang="ru-RU" sz="2499" dirty="0" err="1">
                <a:solidFill>
                  <a:srgbClr val="191824"/>
                </a:solidFill>
                <a:latin typeface="Roboto"/>
              </a:rPr>
              <a:t>дослідження</a:t>
            </a:r>
            <a:r>
              <a:rPr lang="ru-RU" sz="2499" dirty="0">
                <a:solidFill>
                  <a:srgbClr val="191824"/>
                </a:solidFill>
                <a:latin typeface="Roboto"/>
              </a:rPr>
              <a:t> та </a:t>
            </a:r>
            <a:r>
              <a:rPr lang="ru-RU" sz="2499" dirty="0" err="1">
                <a:solidFill>
                  <a:srgbClr val="191824"/>
                </a:solidFill>
                <a:latin typeface="Roboto"/>
              </a:rPr>
              <a:t>тестування</a:t>
            </a:r>
            <a:r>
              <a:rPr lang="ru-RU" sz="2499" dirty="0">
                <a:solidFill>
                  <a:srgbClr val="191824"/>
                </a:solidFill>
                <a:latin typeface="Roboto"/>
              </a:rPr>
              <a:t> </a:t>
            </a:r>
            <a:r>
              <a:rPr lang="ru-RU" sz="2499" dirty="0" err="1">
                <a:solidFill>
                  <a:srgbClr val="191824"/>
                </a:solidFill>
                <a:latin typeface="Roboto"/>
              </a:rPr>
              <a:t>навчиної</a:t>
            </a:r>
            <a:r>
              <a:rPr lang="ru-RU" sz="2499" dirty="0">
                <a:solidFill>
                  <a:srgbClr val="191824"/>
                </a:solidFill>
                <a:latin typeface="Roboto"/>
              </a:rPr>
              <a:t> </a:t>
            </a:r>
            <a:r>
              <a:rPr lang="ru-RU" sz="2499" dirty="0" err="1">
                <a:solidFill>
                  <a:srgbClr val="191824"/>
                </a:solidFill>
                <a:latin typeface="Roboto"/>
              </a:rPr>
              <a:t>моделі</a:t>
            </a:r>
            <a:r>
              <a:rPr lang="ru-RU" sz="2499" dirty="0">
                <a:solidFill>
                  <a:srgbClr val="191824"/>
                </a:solidFill>
                <a:latin typeface="Roboto"/>
              </a:rPr>
              <a:t> </a:t>
            </a:r>
            <a:r>
              <a:rPr lang="ru-RU" sz="2499" dirty="0" err="1">
                <a:solidFill>
                  <a:srgbClr val="191824"/>
                </a:solidFill>
                <a:latin typeface="Roboto"/>
              </a:rPr>
              <a:t>класифікації</a:t>
            </a:r>
            <a:r>
              <a:rPr lang="ru-RU" sz="2499" dirty="0">
                <a:solidFill>
                  <a:srgbClr val="191824"/>
                </a:solidFill>
                <a:latin typeface="Roboto"/>
              </a:rPr>
              <a:t> </a:t>
            </a:r>
            <a:r>
              <a:rPr lang="ru-RU" sz="2499" dirty="0" err="1">
                <a:solidFill>
                  <a:srgbClr val="191824"/>
                </a:solidFill>
                <a:latin typeface="Roboto"/>
              </a:rPr>
              <a:t>зображення</a:t>
            </a:r>
            <a:r>
              <a:rPr lang="ru-RU" sz="2499" dirty="0">
                <a:solidFill>
                  <a:srgbClr val="191824"/>
                </a:solidFill>
                <a:latin typeface="Roboto"/>
              </a:rPr>
              <a:t> за 7 </a:t>
            </a:r>
            <a:r>
              <a:rPr lang="ru-RU" sz="2499" dirty="0" err="1">
                <a:solidFill>
                  <a:srgbClr val="191824"/>
                </a:solidFill>
                <a:latin typeface="Roboto"/>
              </a:rPr>
              <a:t>різними</a:t>
            </a:r>
            <a:r>
              <a:rPr lang="ru-RU" sz="2499" dirty="0">
                <a:solidFill>
                  <a:srgbClr val="191824"/>
                </a:solidFill>
                <a:latin typeface="Roboto"/>
              </a:rPr>
              <a:t> </a:t>
            </a:r>
            <a:r>
              <a:rPr lang="ru-RU" sz="2499" dirty="0" err="1">
                <a:solidFill>
                  <a:srgbClr val="191824"/>
                </a:solidFill>
                <a:latin typeface="Roboto"/>
              </a:rPr>
              <a:t>класами</a:t>
            </a:r>
            <a:r>
              <a:rPr lang="ru-RU" sz="2499" dirty="0">
                <a:solidFill>
                  <a:srgbClr val="191824"/>
                </a:solidFill>
                <a:latin typeface="Roboto"/>
              </a:rPr>
              <a:t> </a:t>
            </a:r>
            <a:r>
              <a:rPr lang="ru-RU" sz="2499" dirty="0" err="1">
                <a:solidFill>
                  <a:srgbClr val="191824"/>
                </a:solidFill>
                <a:latin typeface="Roboto"/>
              </a:rPr>
              <a:t>емоцій</a:t>
            </a:r>
            <a:r>
              <a:rPr lang="ru-RU" sz="2499" dirty="0">
                <a:solidFill>
                  <a:srgbClr val="191824"/>
                </a:solidFill>
                <a:latin typeface="Roboto"/>
              </a:rPr>
              <a:t>. </a:t>
            </a:r>
          </a:p>
        </p:txBody>
      </p:sp>
      <p:sp>
        <p:nvSpPr>
          <p:cNvPr id="6" name="AutoShape 6"/>
          <p:cNvSpPr/>
          <p:nvPr/>
        </p:nvSpPr>
        <p:spPr>
          <a:xfrm>
            <a:off x="-304800" y="9397762"/>
            <a:ext cx="19049350" cy="1003538"/>
          </a:xfrm>
          <a:prstGeom prst="rect">
            <a:avLst/>
          </a:prstGeom>
          <a:solidFill>
            <a:srgbClr val="191824"/>
          </a:solidFill>
        </p:spPr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8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957042" y="4893136"/>
            <a:ext cx="14373916" cy="1003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99"/>
              </a:lnSpc>
            </a:pPr>
            <a:r>
              <a:rPr lang="en-US" sz="6999">
                <a:solidFill>
                  <a:srgbClr val="FFFFFF"/>
                </a:solidFill>
                <a:latin typeface="Roboto Bold"/>
              </a:rPr>
              <a:t>ДЯКУЮ ЗА УВАГУ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6390531" y="6100980"/>
            <a:ext cx="5506938" cy="1638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39"/>
              </a:lnSpc>
              <a:spcBef>
                <a:spcPct val="0"/>
              </a:spcBef>
            </a:pPr>
            <a:r>
              <a:rPr lang="en-US" sz="2699">
                <a:solidFill>
                  <a:srgbClr val="FFFFFF"/>
                </a:solidFill>
                <a:latin typeface="HK Grotesk Medium"/>
              </a:rPr>
              <a:t>Контактні дані:</a:t>
            </a:r>
          </a:p>
          <a:p>
            <a:pPr algn="ctr">
              <a:lnSpc>
                <a:spcPts val="3239"/>
              </a:lnSpc>
              <a:spcBef>
                <a:spcPct val="0"/>
              </a:spcBef>
            </a:pPr>
            <a:r>
              <a:rPr lang="en-US" sz="2699">
                <a:solidFill>
                  <a:srgbClr val="FFFFFF"/>
                </a:solidFill>
                <a:latin typeface="HK Grotesk Medium Italics"/>
              </a:rPr>
              <a:t>e-mail: bs03-zga-fbmi24@lll.kpi.ua</a:t>
            </a:r>
          </a:p>
          <a:p>
            <a:pPr algn="ctr">
              <a:lnSpc>
                <a:spcPts val="3239"/>
              </a:lnSpc>
              <a:spcBef>
                <a:spcPct val="0"/>
              </a:spcBef>
            </a:pPr>
            <a:r>
              <a:rPr lang="en-US" sz="2699">
                <a:solidFill>
                  <a:srgbClr val="FFFFFF"/>
                </a:solidFill>
                <a:latin typeface="HK Grotesk Medium Italics"/>
              </a:rPr>
              <a:t>telegram: @Joranosorog</a:t>
            </a:r>
          </a:p>
          <a:p>
            <a:pPr algn="ctr">
              <a:lnSpc>
                <a:spcPts val="3239"/>
              </a:lnSpc>
              <a:spcBef>
                <a:spcPct val="0"/>
              </a:spcBef>
            </a:pPr>
            <a:r>
              <a:rPr lang="en-US" sz="2699">
                <a:solidFill>
                  <a:srgbClr val="FFFFFF"/>
                </a:solidFill>
                <a:latin typeface="HK Grotesk Medium Italics"/>
              </a:rPr>
              <a:t>телефон: +380960780979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4603907" y="1"/>
            <a:ext cx="4037082" cy="10287000"/>
          </a:xfrm>
          <a:prstGeom prst="rect">
            <a:avLst/>
          </a:prstGeom>
          <a:solidFill>
            <a:srgbClr val="191824"/>
          </a:solidFill>
          <a:ln cap="sq">
            <a:noFill/>
            <a:prstDash val="solid"/>
            <a:miter/>
          </a:ln>
        </p:spPr>
      </p:sp>
      <p:sp>
        <p:nvSpPr>
          <p:cNvPr id="3" name="TextBox 3"/>
          <p:cNvSpPr txBox="1"/>
          <p:nvPr/>
        </p:nvSpPr>
        <p:spPr>
          <a:xfrm>
            <a:off x="0" y="1047750"/>
            <a:ext cx="14603907" cy="4908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39"/>
              </a:lnSpc>
            </a:pPr>
            <a:r>
              <a:rPr lang="en-US" sz="3399">
                <a:solidFill>
                  <a:srgbClr val="191824"/>
                </a:solidFill>
                <a:latin typeface="Roboto Bold"/>
              </a:rPr>
              <a:t>СТРУКТУРА ПРЕЗЕНТАЦІЇ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5985595" y="1028700"/>
            <a:ext cx="1273705" cy="3714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999"/>
              </a:lnSpc>
            </a:pPr>
            <a:r>
              <a:rPr lang="en-US" sz="2499">
                <a:solidFill>
                  <a:srgbClr val="FFFFFF"/>
                </a:solidFill>
                <a:latin typeface="HK Grotesk Medium"/>
              </a:rPr>
              <a:t>2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6137995" y="1181100"/>
            <a:ext cx="1273705" cy="3714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999"/>
              </a:lnSpc>
            </a:pPr>
            <a:r>
              <a:rPr lang="en-US" sz="2499">
                <a:solidFill>
                  <a:srgbClr val="191824"/>
                </a:solidFill>
                <a:latin typeface="HK Grotesk Medium"/>
              </a:rPr>
              <a:t>2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692752" y="2176431"/>
            <a:ext cx="11218402" cy="78070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697" lvl="1" indent="-323848" algn="just">
              <a:lnSpc>
                <a:spcPts val="4529"/>
              </a:lnSpc>
              <a:buFont typeface="Arial"/>
              <a:buChar char="•"/>
            </a:pPr>
            <a:r>
              <a:rPr lang="en-US" sz="2999">
                <a:solidFill>
                  <a:srgbClr val="191824"/>
                </a:solidFill>
                <a:latin typeface="Roboto"/>
              </a:rPr>
              <a:t>Вступ та поставлені задачі</a:t>
            </a:r>
          </a:p>
          <a:p>
            <a:pPr marL="647697" lvl="1" indent="-323848" algn="just">
              <a:lnSpc>
                <a:spcPts val="4529"/>
              </a:lnSpc>
              <a:buFont typeface="Arial"/>
              <a:buChar char="•"/>
            </a:pPr>
            <a:r>
              <a:rPr lang="en-US" sz="2999">
                <a:solidFill>
                  <a:srgbClr val="191824"/>
                </a:solidFill>
                <a:latin typeface="Roboto"/>
              </a:rPr>
              <a:t>Мета та актуальність </a:t>
            </a:r>
          </a:p>
          <a:p>
            <a:pPr marL="647697" lvl="1" indent="-323848" algn="just">
              <a:lnSpc>
                <a:spcPts val="4529"/>
              </a:lnSpc>
              <a:buFont typeface="Arial"/>
              <a:buChar char="•"/>
            </a:pPr>
            <a:r>
              <a:rPr lang="en-US" sz="2999">
                <a:solidFill>
                  <a:srgbClr val="191824"/>
                </a:solidFill>
                <a:latin typeface="Roboto"/>
              </a:rPr>
              <a:t>Аналіз аналогів </a:t>
            </a:r>
          </a:p>
          <a:p>
            <a:pPr marL="647697" lvl="1" indent="-323848" algn="just">
              <a:lnSpc>
                <a:spcPts val="4529"/>
              </a:lnSpc>
              <a:buFont typeface="Arial"/>
              <a:buChar char="•"/>
            </a:pPr>
            <a:r>
              <a:rPr lang="en-US" sz="2999">
                <a:solidFill>
                  <a:srgbClr val="191824"/>
                </a:solidFill>
                <a:latin typeface="Roboto"/>
              </a:rPr>
              <a:t>Аргументація баз даних </a:t>
            </a:r>
          </a:p>
          <a:p>
            <a:pPr marL="647697" lvl="1" indent="-323848" algn="just">
              <a:lnSpc>
                <a:spcPts val="4529"/>
              </a:lnSpc>
              <a:buFont typeface="Arial"/>
              <a:buChar char="•"/>
            </a:pPr>
            <a:r>
              <a:rPr lang="en-US" sz="2999">
                <a:solidFill>
                  <a:srgbClr val="191824"/>
                </a:solidFill>
                <a:latin typeface="Roboto"/>
              </a:rPr>
              <a:t>Засоби реалізації</a:t>
            </a:r>
          </a:p>
          <a:p>
            <a:pPr marL="647697" lvl="1" indent="-323848" algn="just">
              <a:lnSpc>
                <a:spcPts val="4529"/>
              </a:lnSpc>
              <a:buFont typeface="Arial"/>
              <a:buChar char="•"/>
            </a:pPr>
            <a:r>
              <a:rPr lang="en-US" sz="2999">
                <a:solidFill>
                  <a:srgbClr val="191824"/>
                </a:solidFill>
                <a:latin typeface="Roboto"/>
              </a:rPr>
              <a:t>Комп’ютерний зір</a:t>
            </a:r>
          </a:p>
          <a:p>
            <a:pPr marL="647697" lvl="1" indent="-323848" algn="just">
              <a:lnSpc>
                <a:spcPts val="4529"/>
              </a:lnSpc>
              <a:buFont typeface="Arial"/>
              <a:buChar char="•"/>
            </a:pPr>
            <a:r>
              <a:rPr lang="en-US" sz="2999">
                <a:solidFill>
                  <a:srgbClr val="191824"/>
                </a:solidFill>
                <a:latin typeface="Roboto"/>
              </a:rPr>
              <a:t>Згорткова нейронна мережа</a:t>
            </a:r>
          </a:p>
          <a:p>
            <a:pPr marL="647697" lvl="1" indent="-323848" algn="just">
              <a:lnSpc>
                <a:spcPts val="4529"/>
              </a:lnSpc>
              <a:buFont typeface="Arial"/>
              <a:buChar char="•"/>
            </a:pPr>
            <a:r>
              <a:rPr lang="en-US" sz="2999">
                <a:solidFill>
                  <a:srgbClr val="191824"/>
                </a:solidFill>
                <a:latin typeface="Roboto"/>
              </a:rPr>
              <a:t>Операція згортки</a:t>
            </a:r>
          </a:p>
          <a:p>
            <a:pPr marL="647697" lvl="1" indent="-323848" algn="just">
              <a:lnSpc>
                <a:spcPts val="4529"/>
              </a:lnSpc>
              <a:buFont typeface="Arial"/>
              <a:buChar char="•"/>
            </a:pPr>
            <a:r>
              <a:rPr lang="en-US" sz="2999">
                <a:solidFill>
                  <a:srgbClr val="191824"/>
                </a:solidFill>
                <a:latin typeface="Roboto"/>
              </a:rPr>
              <a:t>Архітектура нейронної мережі</a:t>
            </a:r>
          </a:p>
          <a:p>
            <a:pPr marL="647697" lvl="1" indent="-323848" algn="just">
              <a:lnSpc>
                <a:spcPts val="4529"/>
              </a:lnSpc>
              <a:buFont typeface="Arial"/>
              <a:buChar char="•"/>
            </a:pPr>
            <a:r>
              <a:rPr lang="en-US" sz="2999">
                <a:solidFill>
                  <a:srgbClr val="191824"/>
                </a:solidFill>
                <a:latin typeface="Roboto"/>
              </a:rPr>
              <a:t>Графіки навчання моделі</a:t>
            </a:r>
          </a:p>
          <a:p>
            <a:pPr marL="647697" lvl="1" indent="-323848" algn="just">
              <a:lnSpc>
                <a:spcPts val="4529"/>
              </a:lnSpc>
              <a:buFont typeface="Arial"/>
              <a:buChar char="•"/>
            </a:pPr>
            <a:r>
              <a:rPr lang="en-US" sz="2999">
                <a:solidFill>
                  <a:srgbClr val="191824"/>
                </a:solidFill>
                <a:latin typeface="Roboto"/>
              </a:rPr>
              <a:t>Аналіз класифікатора</a:t>
            </a:r>
          </a:p>
          <a:p>
            <a:pPr marL="647697" lvl="1" indent="-323848" algn="just">
              <a:lnSpc>
                <a:spcPts val="4529"/>
              </a:lnSpc>
              <a:buFont typeface="Arial"/>
              <a:buChar char="•"/>
            </a:pPr>
            <a:r>
              <a:rPr lang="en-US" sz="2999">
                <a:solidFill>
                  <a:srgbClr val="191824"/>
                </a:solidFill>
                <a:latin typeface="Roboto"/>
              </a:rPr>
              <a:t>Тестування програми</a:t>
            </a:r>
          </a:p>
          <a:p>
            <a:pPr algn="l">
              <a:lnSpc>
                <a:spcPts val="3774"/>
              </a:lnSpc>
            </a:pPr>
            <a:endParaRPr lang="en-US" sz="2999">
              <a:solidFill>
                <a:srgbClr val="191824"/>
              </a:solidFill>
              <a:latin typeface="Roboto"/>
            </a:endParaRPr>
          </a:p>
          <a:p>
            <a:pPr algn="l">
              <a:lnSpc>
                <a:spcPts val="3774"/>
              </a:lnSpc>
            </a:pPr>
            <a:endParaRPr lang="en-US" sz="2999">
              <a:solidFill>
                <a:srgbClr val="191824"/>
              </a:solidFill>
              <a:latin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97721" y="1"/>
            <a:ext cx="4037082" cy="10286999"/>
          </a:xfrm>
          <a:prstGeom prst="rect">
            <a:avLst/>
          </a:prstGeom>
          <a:solidFill>
            <a:srgbClr val="191824"/>
          </a:solidFill>
          <a:ln cap="sq">
            <a:noFill/>
            <a:prstDash val="solid"/>
            <a:miter/>
          </a:ln>
        </p:spPr>
      </p:sp>
      <p:sp>
        <p:nvSpPr>
          <p:cNvPr id="3" name="TextBox 3"/>
          <p:cNvSpPr txBox="1"/>
          <p:nvPr/>
        </p:nvSpPr>
        <p:spPr>
          <a:xfrm>
            <a:off x="3939361" y="1047750"/>
            <a:ext cx="14348639" cy="4908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39"/>
              </a:lnSpc>
            </a:pPr>
            <a:r>
              <a:rPr lang="en-US" sz="3399">
                <a:solidFill>
                  <a:srgbClr val="191824"/>
                </a:solidFill>
                <a:latin typeface="Roboto Bold"/>
              </a:rPr>
              <a:t>ВСТУП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5985595" y="1028700"/>
            <a:ext cx="1273705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999"/>
              </a:lnSpc>
            </a:pPr>
            <a:r>
              <a:rPr lang="en-US" sz="2499">
                <a:solidFill>
                  <a:srgbClr val="191824"/>
                </a:solidFill>
                <a:latin typeface="HK Grotesk Medium"/>
              </a:rPr>
              <a:t>3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5066800" y="2116919"/>
            <a:ext cx="12093762" cy="18477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49"/>
              </a:lnSpc>
            </a:pPr>
            <a:r>
              <a:rPr lang="en-US" sz="2499">
                <a:solidFill>
                  <a:srgbClr val="191824"/>
                </a:solidFill>
                <a:latin typeface="Roboto"/>
              </a:rPr>
              <a:t>Розпізнавання емоцій людини за зображеннями обличчя є однією з актуальних проблем комп'ютерного зору та машинного навчання. Ця тема має важливе практичне значення, оскільки можливість автоматичного визначення емоцій відкриває широкі перспективи для її застосування в різних сферах.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5066800" y="5979471"/>
            <a:ext cx="11218402" cy="3311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74"/>
              </a:lnSpc>
            </a:pPr>
            <a:r>
              <a:rPr lang="en-US" sz="2499">
                <a:solidFill>
                  <a:srgbClr val="191824"/>
                </a:solidFill>
                <a:latin typeface="Roboto"/>
              </a:rPr>
              <a:t>Розробка програмного застосунку для розпізнавання емоцій людини за зображеннями обличчя</a:t>
            </a:r>
          </a:p>
          <a:p>
            <a:pPr marL="539749" lvl="1" indent="-269875" algn="l">
              <a:lnSpc>
                <a:spcPts val="3774"/>
              </a:lnSpc>
              <a:buFont typeface="Arial"/>
              <a:buChar char="•"/>
            </a:pPr>
            <a:r>
              <a:rPr lang="en-US" sz="2499">
                <a:solidFill>
                  <a:srgbClr val="191824"/>
                </a:solidFill>
                <a:latin typeface="Roboto"/>
              </a:rPr>
              <a:t>Аналіз існуючих рішень</a:t>
            </a:r>
          </a:p>
          <a:p>
            <a:pPr marL="539749" lvl="1" indent="-269875" algn="l">
              <a:lnSpc>
                <a:spcPts val="3774"/>
              </a:lnSpc>
              <a:buFont typeface="Arial"/>
              <a:buChar char="•"/>
            </a:pPr>
            <a:r>
              <a:rPr lang="en-US" sz="2499">
                <a:solidFill>
                  <a:srgbClr val="191824"/>
                </a:solidFill>
                <a:latin typeface="Roboto"/>
              </a:rPr>
              <a:t>Збір та передобробка даних</a:t>
            </a:r>
          </a:p>
          <a:p>
            <a:pPr marL="539749" lvl="1" indent="-269875" algn="l">
              <a:lnSpc>
                <a:spcPts val="3774"/>
              </a:lnSpc>
              <a:buFont typeface="Arial"/>
              <a:buChar char="•"/>
            </a:pPr>
            <a:r>
              <a:rPr lang="en-US" sz="2499">
                <a:solidFill>
                  <a:srgbClr val="191824"/>
                </a:solidFill>
                <a:latin typeface="Roboto"/>
              </a:rPr>
              <a:t>Обрання методів реалізації</a:t>
            </a:r>
          </a:p>
          <a:p>
            <a:pPr marL="539749" lvl="1" indent="-269875" algn="l">
              <a:lnSpc>
                <a:spcPts val="3774"/>
              </a:lnSpc>
              <a:buFont typeface="Arial"/>
              <a:buChar char="•"/>
            </a:pPr>
            <a:r>
              <a:rPr lang="en-US" sz="2499">
                <a:solidFill>
                  <a:srgbClr val="191824"/>
                </a:solidFill>
                <a:latin typeface="Roboto"/>
              </a:rPr>
              <a:t>Створення архітектури нейронних мереж</a:t>
            </a:r>
          </a:p>
          <a:p>
            <a:pPr marL="539749" lvl="1" indent="-269875" algn="l">
              <a:lnSpc>
                <a:spcPts val="3774"/>
              </a:lnSpc>
              <a:buFont typeface="Arial"/>
              <a:buChar char="•"/>
            </a:pPr>
            <a:r>
              <a:rPr lang="en-US" sz="2499">
                <a:solidFill>
                  <a:srgbClr val="191824"/>
                </a:solidFill>
                <a:latin typeface="Roboto"/>
              </a:rPr>
              <a:t>Тестування та оцінка результатів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939361" y="4907604"/>
            <a:ext cx="14348639" cy="4908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39"/>
              </a:lnSpc>
            </a:pPr>
            <a:r>
              <a:rPr lang="en-US" sz="3399">
                <a:solidFill>
                  <a:srgbClr val="191824"/>
                </a:solidFill>
                <a:latin typeface="Roboto Bold"/>
              </a:rPr>
              <a:t>ПОСТАВЛЕНІ ЗАДАЧІ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559062" y="2295559"/>
            <a:ext cx="15169876" cy="9143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49"/>
              </a:lnSpc>
            </a:pPr>
            <a:r>
              <a:rPr lang="en-US" sz="2499">
                <a:solidFill>
                  <a:srgbClr val="191824"/>
                </a:solidFill>
                <a:latin typeface="Roboto"/>
              </a:rPr>
              <a:t>Метою проекту є покращення системи розпізнавання емоцій людини за зображеннями обличчя з    завдяки попередньо навчиного моделі класифікації нейронної мережі.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5985595" y="1028700"/>
            <a:ext cx="1273705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999"/>
              </a:lnSpc>
            </a:pPr>
            <a:r>
              <a:rPr lang="en-US" sz="2499">
                <a:solidFill>
                  <a:srgbClr val="191824"/>
                </a:solidFill>
                <a:latin typeface="HK Grotesk Medium"/>
              </a:rPr>
              <a:t>4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559062" y="5302205"/>
            <a:ext cx="15169876" cy="3247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49"/>
              </a:lnSpc>
            </a:pPr>
            <a:r>
              <a:rPr lang="en-US" sz="2499">
                <a:solidFill>
                  <a:srgbClr val="191824"/>
                </a:solidFill>
                <a:latin typeface="Roboto"/>
              </a:rPr>
              <a:t>Розпізнавання емоцій людини за зображеннями обличчя є важливою та сучасною галуззю досліджень у сфері комп'ютерного зору та штучного інтелекту. Ця технологія має широке застосування у різних сферах. У психології та медицині вона допомагає в діагностиці та лікуванні психічних розладів, а також у розумінні емоційних станів пацієнтів. У маркетингу та соціальних дослідженнях розпізнавання емоцій дозволяє краще зрозуміти реакції споживачів на продукти та рекламні кампанії. У сфері безпеки та правоохоронних органів ця технологія може використовуватися для виявлення потенційних загроз за виразами обличчя. 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0" y="1047750"/>
            <a:ext cx="18288000" cy="4908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39"/>
              </a:lnSpc>
            </a:pPr>
            <a:r>
              <a:rPr lang="en-US" sz="3399">
                <a:solidFill>
                  <a:srgbClr val="191824"/>
                </a:solidFill>
                <a:latin typeface="Roboto Bold"/>
              </a:rPr>
              <a:t>МЕТА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7634598" y="4486282"/>
            <a:ext cx="4077281" cy="4908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39"/>
              </a:lnSpc>
            </a:pPr>
            <a:r>
              <a:rPr lang="en-US" sz="3399">
                <a:solidFill>
                  <a:srgbClr val="191824"/>
                </a:solidFill>
                <a:latin typeface="Roboto Bold"/>
              </a:rPr>
              <a:t>АКТУАЛЬНІСТЬ</a:t>
            </a:r>
          </a:p>
        </p:txBody>
      </p:sp>
      <p:sp>
        <p:nvSpPr>
          <p:cNvPr id="7" name="AutoShape 7"/>
          <p:cNvSpPr/>
          <p:nvPr/>
        </p:nvSpPr>
        <p:spPr>
          <a:xfrm>
            <a:off x="0" y="9445061"/>
            <a:ext cx="18288000" cy="841939"/>
          </a:xfrm>
          <a:prstGeom prst="rect">
            <a:avLst/>
          </a:prstGeom>
          <a:solidFill>
            <a:srgbClr val="191824"/>
          </a:solidFill>
        </p:spPr>
      </p:sp>
      <p:sp>
        <p:nvSpPr>
          <p:cNvPr id="8" name="AutoShape 8"/>
          <p:cNvSpPr/>
          <p:nvPr/>
        </p:nvSpPr>
        <p:spPr>
          <a:xfrm>
            <a:off x="25400" y="9627507"/>
            <a:ext cx="18288000" cy="628650"/>
          </a:xfrm>
          <a:prstGeom prst="rect">
            <a:avLst/>
          </a:prstGeom>
          <a:solidFill>
            <a:srgbClr val="191824"/>
          </a:solidFill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/>
          <p:cNvGraphicFramePr>
            <a:graphicFrameLocks noGrp="1"/>
          </p:cNvGraphicFramePr>
          <p:nvPr/>
        </p:nvGraphicFramePr>
        <p:xfrm>
          <a:off x="1331669" y="2490404"/>
          <a:ext cx="15624663" cy="6437188"/>
        </p:xfrm>
        <a:graphic>
          <a:graphicData uri="http://schemas.openxmlformats.org/drawingml/2006/table">
            <a:tbl>
              <a:tblPr/>
              <a:tblGrid>
                <a:gridCol w="2410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351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79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82424"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191824"/>
                          </a:solidFill>
                          <a:latin typeface="Roboto Bold"/>
                        </a:rPr>
                        <a:t>Аналоги</a:t>
                      </a:r>
                      <a:endParaRPr lang="en-US" sz="1100"/>
                    </a:p>
                  </a:txBody>
                  <a:tcPr marL="190500" marR="190500" marT="190500" marB="190500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60606"/>
                          </a:solidFill>
                          <a:latin typeface="Roboto Bold"/>
                        </a:rPr>
                        <a:t>Переваги</a:t>
                      </a:r>
                      <a:endParaRPr lang="en-US" sz="1100"/>
                    </a:p>
                  </a:txBody>
                  <a:tcPr marL="190500" marR="190500" marT="190500" marB="190500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60606"/>
                          </a:solidFill>
                          <a:latin typeface="Roboto Bold"/>
                        </a:rPr>
                        <a:t>Недоліки</a:t>
                      </a:r>
                      <a:endParaRPr lang="en-US" sz="1100"/>
                    </a:p>
                  </a:txBody>
                  <a:tcPr marL="190500" marR="190500" marT="190500" marB="190500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9229">
                <a:tc>
                  <a:txBody>
                    <a:bodyPr/>
                    <a:lstStyle/>
                    <a:p>
                      <a:pPr algn="just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Roboto"/>
                        </a:rPr>
                        <a:t>Affectiva</a:t>
                      </a:r>
                      <a:endParaRPr lang="en-US" sz="1100"/>
                    </a:p>
                  </a:txBody>
                  <a:tcPr marL="190500" marR="190500" marT="190500" marB="190500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8620" lvl="1" indent="-194310" algn="just">
                        <a:lnSpc>
                          <a:spcPts val="2520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Roboto"/>
                        </a:rPr>
                        <a:t>Висока точність (велика база даних)</a:t>
                      </a:r>
                      <a:endParaRPr lang="en-US" sz="1100"/>
                    </a:p>
                    <a:p>
                      <a:pPr marL="388620" lvl="1" indent="-194310" algn="just">
                        <a:lnSpc>
                          <a:spcPts val="2520"/>
                        </a:lnSpc>
                        <a:buFont typeface="Arial"/>
                        <a:buChar char="•"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Roboto"/>
                        </a:rPr>
                        <a:t>Широкий спектр емоцій</a:t>
                      </a:r>
                    </a:p>
                    <a:p>
                      <a:pPr marL="388620" lvl="1" indent="-194310" algn="just">
                        <a:lnSpc>
                          <a:spcPts val="2520"/>
                        </a:lnSpc>
                        <a:buFont typeface="Arial"/>
                        <a:buChar char="•"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Roboto"/>
                        </a:rPr>
                        <a:t>Інтеграційність</a:t>
                      </a:r>
                    </a:p>
                  </a:txBody>
                  <a:tcPr marL="190500" marR="190500" marT="190500" marB="190500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8620" lvl="1" indent="-194310" algn="just">
                        <a:lnSpc>
                          <a:spcPts val="2520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Roboto"/>
                        </a:rPr>
                        <a:t>Вартість</a:t>
                      </a:r>
                      <a:endParaRPr lang="en-US" sz="1100"/>
                    </a:p>
                    <a:p>
                      <a:pPr marL="388620" lvl="1" indent="-194310" algn="just">
                        <a:lnSpc>
                          <a:spcPts val="2520"/>
                        </a:lnSpc>
                        <a:buFont typeface="Arial"/>
                        <a:buChar char="•"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Roboto"/>
                        </a:rPr>
                        <a:t>Конфіденційність</a:t>
                      </a:r>
                    </a:p>
                    <a:p>
                      <a:pPr marL="388620" lvl="1" indent="-194310" algn="just">
                        <a:lnSpc>
                          <a:spcPts val="2520"/>
                        </a:lnSpc>
                        <a:buFont typeface="Arial"/>
                        <a:buChar char="•"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Roboto"/>
                        </a:rPr>
                        <a:t>Обмеженість контексту</a:t>
                      </a:r>
                    </a:p>
                  </a:txBody>
                  <a:tcPr marL="190500" marR="190500" marT="190500" marB="190500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24708">
                <a:tc>
                  <a:txBody>
                    <a:bodyPr/>
                    <a:lstStyle/>
                    <a:p>
                      <a:pPr algn="just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Roboto"/>
                        </a:rPr>
                        <a:t>Face++</a:t>
                      </a:r>
                      <a:endParaRPr lang="en-US" sz="1100"/>
                    </a:p>
                  </a:txBody>
                  <a:tcPr marL="190500" marR="190500" marT="190500" marB="190500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8620" lvl="1" indent="-194310" algn="just">
                        <a:lnSpc>
                          <a:spcPts val="2520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Roboto"/>
                        </a:rPr>
                        <a:t>Швидкість</a:t>
                      </a:r>
                      <a:endParaRPr lang="en-US" sz="1100"/>
                    </a:p>
                    <a:p>
                      <a:pPr marL="388620" lvl="1" indent="-194310" algn="just">
                        <a:lnSpc>
                          <a:spcPts val="2520"/>
                        </a:lnSpc>
                        <a:buFont typeface="Arial"/>
                        <a:buChar char="•"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Roboto"/>
                        </a:rPr>
                        <a:t>Наявність API таSDK</a:t>
                      </a:r>
                    </a:p>
                    <a:p>
                      <a:pPr marL="388620" lvl="1" indent="-194310" algn="just">
                        <a:lnSpc>
                          <a:spcPts val="2520"/>
                        </a:lnSpc>
                        <a:buFont typeface="Arial"/>
                        <a:buChar char="•"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Roboto"/>
                        </a:rPr>
                        <a:t>Доступність</a:t>
                      </a:r>
                    </a:p>
                  </a:txBody>
                  <a:tcPr marL="190500" marR="190500" marT="190500" marB="190500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8620" lvl="1" indent="-194310" algn="just">
                        <a:lnSpc>
                          <a:spcPts val="2520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Roboto"/>
                        </a:rPr>
                        <a:t>Конфіденційність</a:t>
                      </a:r>
                      <a:endParaRPr lang="en-US" sz="1100"/>
                    </a:p>
                    <a:p>
                      <a:pPr marL="388620" lvl="1" indent="-194310" algn="just">
                        <a:lnSpc>
                          <a:spcPts val="2520"/>
                        </a:lnSpc>
                        <a:buFont typeface="Arial"/>
                        <a:buChar char="•"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Roboto"/>
                        </a:rPr>
                        <a:t>Точність</a:t>
                      </a:r>
                    </a:p>
                    <a:p>
                      <a:pPr marL="388620" lvl="1" indent="-194310" algn="just">
                        <a:lnSpc>
                          <a:spcPts val="2520"/>
                        </a:lnSpc>
                        <a:buFont typeface="Arial"/>
                        <a:buChar char="•"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Roboto"/>
                        </a:rPr>
                        <a:t>Обмежений спектремоцій</a:t>
                      </a:r>
                    </a:p>
                    <a:p>
                      <a:pPr marL="388620" lvl="1" indent="-194310" algn="just">
                        <a:lnSpc>
                          <a:spcPts val="2520"/>
                        </a:lnSpc>
                        <a:buFont typeface="Arial"/>
                        <a:buChar char="•"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Roboto"/>
                        </a:rPr>
                        <a:t>Культурні обмеження</a:t>
                      </a:r>
                    </a:p>
                  </a:txBody>
                  <a:tcPr marL="190500" marR="190500" marT="190500" marB="190500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92315">
                <a:tc>
                  <a:txBody>
                    <a:bodyPr/>
                    <a:lstStyle/>
                    <a:p>
                      <a:pPr algn="just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Roboto"/>
                        </a:rPr>
                        <a:t>FaceReader </a:t>
                      </a:r>
                      <a:endParaRPr lang="en-US" sz="1100"/>
                    </a:p>
                  </a:txBody>
                  <a:tcPr marL="190500" marR="190500" marT="190500" marB="190500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8620" lvl="1" indent="-194310" algn="l">
                        <a:lnSpc>
                          <a:spcPts val="2520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Roboto"/>
                        </a:rPr>
                        <a:t>Висока точність</a:t>
                      </a:r>
                      <a:endParaRPr lang="en-US" sz="1100"/>
                    </a:p>
                    <a:p>
                      <a:pPr marL="388620" lvl="1" indent="-194310" algn="l">
                        <a:lnSpc>
                          <a:spcPts val="2520"/>
                        </a:lnSpc>
                        <a:buFont typeface="Arial"/>
                        <a:buChar char="•"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Roboto"/>
                        </a:rPr>
                        <a:t>Розширені можливості аналізу</a:t>
                      </a:r>
                    </a:p>
                  </a:txBody>
                  <a:tcPr marL="190500" marR="190500" marT="190500" marB="190500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8620" lvl="1" indent="-194310" algn="just">
                        <a:lnSpc>
                          <a:spcPts val="2520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Roboto"/>
                        </a:rPr>
                        <a:t>Залежність відякості зображення</a:t>
                      </a:r>
                      <a:endParaRPr lang="en-US" sz="1100"/>
                    </a:p>
                    <a:p>
                      <a:pPr marL="388620" lvl="1" indent="-194310" algn="just">
                        <a:lnSpc>
                          <a:spcPts val="2520"/>
                        </a:lnSpc>
                        <a:buFont typeface="Arial"/>
                        <a:buChar char="•"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Roboto"/>
                        </a:rPr>
                        <a:t>Ресурсомісткість</a:t>
                      </a:r>
                    </a:p>
                  </a:txBody>
                  <a:tcPr marL="190500" marR="190500" marT="190500" marB="190500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08512">
                <a:tc>
                  <a:txBody>
                    <a:bodyPr/>
                    <a:lstStyle/>
                    <a:p>
                      <a:pPr algn="just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Roboto"/>
                        </a:rPr>
                        <a:t>MorphCast </a:t>
                      </a:r>
                      <a:endParaRPr lang="en-US" sz="1100"/>
                    </a:p>
                  </a:txBody>
                  <a:tcPr marL="190500" marR="190500" marT="190500" marB="190500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8620" lvl="1" indent="-194310" algn="just">
                        <a:lnSpc>
                          <a:spcPts val="2520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Roboto"/>
                        </a:rPr>
                        <a:t>Конфіденційність </a:t>
                      </a:r>
                      <a:endParaRPr lang="en-US" sz="1100"/>
                    </a:p>
                    <a:p>
                      <a:pPr marL="388620" lvl="1" indent="-194310" algn="just">
                        <a:lnSpc>
                          <a:spcPts val="2520"/>
                        </a:lnSpc>
                        <a:buFont typeface="Arial"/>
                        <a:buChar char="•"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Roboto"/>
                        </a:rPr>
                        <a:t>Швидкість</a:t>
                      </a:r>
                    </a:p>
                  </a:txBody>
                  <a:tcPr marL="190500" marR="190500" marT="190500" marB="190500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8620" lvl="1" indent="-194310" algn="just">
                        <a:lnSpc>
                          <a:spcPts val="2520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Roboto"/>
                        </a:rPr>
                        <a:t>Залежність відякості зображення</a:t>
                      </a:r>
                      <a:endParaRPr lang="en-US" sz="1100"/>
                    </a:p>
                    <a:p>
                      <a:pPr marL="388620" lvl="1" indent="-194310" algn="just">
                        <a:lnSpc>
                          <a:spcPts val="2520"/>
                        </a:lnSpc>
                        <a:buFont typeface="Arial"/>
                        <a:buChar char="•"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Roboto"/>
                        </a:rPr>
                        <a:t>Обмежена функціональність</a:t>
                      </a:r>
                    </a:p>
                    <a:p>
                      <a:pPr marL="388620" lvl="1" indent="-194310" algn="just">
                        <a:lnSpc>
                          <a:spcPts val="2520"/>
                        </a:lnSpc>
                        <a:buFont typeface="Arial"/>
                        <a:buChar char="•"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Roboto"/>
                        </a:rPr>
                        <a:t>Точність</a:t>
                      </a:r>
                    </a:p>
                  </a:txBody>
                  <a:tcPr marL="190500" marR="190500" marT="190500" marB="190500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TextBox 3"/>
          <p:cNvSpPr txBox="1"/>
          <p:nvPr/>
        </p:nvSpPr>
        <p:spPr>
          <a:xfrm>
            <a:off x="15985595" y="1019175"/>
            <a:ext cx="1273705" cy="3902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000"/>
              </a:lnSpc>
            </a:pPr>
            <a:r>
              <a:rPr lang="en-US" sz="2500">
                <a:solidFill>
                  <a:srgbClr val="191824"/>
                </a:solidFill>
                <a:latin typeface="HK Grotesk Medium"/>
              </a:rPr>
              <a:t>5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0" y="1142756"/>
            <a:ext cx="18288000" cy="5238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79"/>
              </a:lnSpc>
              <a:spcBef>
                <a:spcPct val="0"/>
              </a:spcBef>
            </a:pPr>
            <a:r>
              <a:rPr lang="en-US" sz="3399">
                <a:solidFill>
                  <a:srgbClr val="191824"/>
                </a:solidFill>
                <a:latin typeface="Roboto Bold"/>
              </a:rPr>
              <a:t>АНАЛІЗ АНАЛОГІВ</a:t>
            </a:r>
          </a:p>
        </p:txBody>
      </p:sp>
      <p:sp>
        <p:nvSpPr>
          <p:cNvPr id="5" name="AutoShape 5"/>
          <p:cNvSpPr/>
          <p:nvPr/>
        </p:nvSpPr>
        <p:spPr>
          <a:xfrm>
            <a:off x="0" y="9445061"/>
            <a:ext cx="18288000" cy="841939"/>
          </a:xfrm>
          <a:prstGeom prst="rect">
            <a:avLst/>
          </a:prstGeom>
          <a:solidFill>
            <a:srgbClr val="191824"/>
          </a:solidFill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789929" y="5608665"/>
            <a:ext cx="5195666" cy="3754676"/>
          </a:xfrm>
          <a:custGeom>
            <a:avLst/>
            <a:gdLst/>
            <a:ahLst/>
            <a:cxnLst/>
            <a:rect l="l" t="t" r="r" b="b"/>
            <a:pathLst>
              <a:path w="5195666" h="3754676">
                <a:moveTo>
                  <a:pt x="0" y="0"/>
                </a:moveTo>
                <a:lnTo>
                  <a:pt x="5195666" y="0"/>
                </a:lnTo>
                <a:lnTo>
                  <a:pt x="5195666" y="3754676"/>
                </a:lnTo>
                <a:lnTo>
                  <a:pt x="0" y="37546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685" b="-1685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729083" y="1671057"/>
            <a:ext cx="5317358" cy="3646331"/>
          </a:xfrm>
          <a:custGeom>
            <a:avLst/>
            <a:gdLst/>
            <a:ahLst/>
            <a:cxnLst/>
            <a:rect l="l" t="t" r="r" b="b"/>
            <a:pathLst>
              <a:path w="5317358" h="3646331">
                <a:moveTo>
                  <a:pt x="0" y="0"/>
                </a:moveTo>
                <a:lnTo>
                  <a:pt x="5317358" y="0"/>
                </a:lnTo>
                <a:lnTo>
                  <a:pt x="5317358" y="3646331"/>
                </a:lnTo>
                <a:lnTo>
                  <a:pt x="0" y="364633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4540" b="-4540"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0" y="1019175"/>
            <a:ext cx="18288000" cy="5238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79"/>
              </a:lnSpc>
              <a:spcBef>
                <a:spcPct val="0"/>
              </a:spcBef>
            </a:pPr>
            <a:r>
              <a:rPr lang="en-US" sz="3399">
                <a:solidFill>
                  <a:srgbClr val="191824"/>
                </a:solidFill>
                <a:latin typeface="Roboto Bold"/>
              </a:rPr>
              <a:t>АРГУМЕНТАЦІЯ БАЗ ДАНИХ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5985595" y="1028700"/>
            <a:ext cx="1273705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999"/>
              </a:lnSpc>
            </a:pPr>
            <a:r>
              <a:rPr lang="en-US" sz="2499">
                <a:solidFill>
                  <a:srgbClr val="FFFFFF"/>
                </a:solidFill>
                <a:latin typeface="HK Grotesk Medium"/>
              </a:rPr>
              <a:t>05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5985595" y="1019175"/>
            <a:ext cx="1273705" cy="3902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000"/>
              </a:lnSpc>
            </a:pPr>
            <a:r>
              <a:rPr lang="en-US" sz="2500">
                <a:solidFill>
                  <a:srgbClr val="191824"/>
                </a:solidFill>
                <a:latin typeface="HK Grotesk Medium"/>
              </a:rPr>
              <a:t>6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930840" y="2680357"/>
            <a:ext cx="8213160" cy="22287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Roboto"/>
              </a:rPr>
              <a:t>Дані складаються із зображень облич у градаціях сірого розміром 48x48 пікселів з 35887 зображень. Завдання полягає в тому, щоб класифікувати кожне обличчя на основі емоцій, показаних у виразі обличчя, в одну з 7 категорій – гнів, огида, страх, щастя, спокій, смуток і здивування.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28700" y="1846037"/>
            <a:ext cx="12274359" cy="10381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79"/>
              </a:lnSpc>
            </a:pPr>
            <a:r>
              <a:rPr lang="en-US" sz="3399">
                <a:solidFill>
                  <a:srgbClr val="191824"/>
                </a:solidFill>
                <a:latin typeface="Roboto Bold"/>
              </a:rPr>
              <a:t>FER-2013:</a:t>
            </a:r>
          </a:p>
          <a:p>
            <a:pPr algn="ctr">
              <a:lnSpc>
                <a:spcPts val="4079"/>
              </a:lnSpc>
              <a:spcBef>
                <a:spcPct val="0"/>
              </a:spcBef>
            </a:pPr>
            <a:endParaRPr lang="en-US" sz="3399">
              <a:solidFill>
                <a:srgbClr val="191824"/>
              </a:solidFill>
              <a:latin typeface="Roboto Bold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930840" y="5133975"/>
            <a:ext cx="9567991" cy="15525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79"/>
              </a:lnSpc>
            </a:pPr>
            <a:r>
              <a:rPr lang="en-US" sz="3399">
                <a:solidFill>
                  <a:srgbClr val="191824"/>
                </a:solidFill>
                <a:latin typeface="Roboto Bold"/>
              </a:rPr>
              <a:t>Natural Human Face Images for Emotion Recognition:</a:t>
            </a:r>
          </a:p>
          <a:p>
            <a:pPr algn="l">
              <a:lnSpc>
                <a:spcPts val="4079"/>
              </a:lnSpc>
              <a:spcBef>
                <a:spcPct val="0"/>
              </a:spcBef>
            </a:pPr>
            <a:endParaRPr lang="en-US" sz="3399">
              <a:solidFill>
                <a:srgbClr val="191824"/>
              </a:solidFill>
              <a:latin typeface="Roboto Bold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930840" y="6296248"/>
            <a:ext cx="8213160" cy="29716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Roboto"/>
              </a:rPr>
              <a:t>Розпізнавання виразу обличчя зазвичай використовує стандартні набори даних для машинного навчання. База даних містить понад 5500 зображень із 8 категоріями емоцій – гнів, презирство, огида, страх, щастя, спокій, смуток і здивування. Усі зображення містять людське обличчя у відтінках сірого. Кожне зображення має розмір градацій сірого 224 x 224 пікселя.</a:t>
            </a:r>
          </a:p>
        </p:txBody>
      </p:sp>
      <p:sp>
        <p:nvSpPr>
          <p:cNvPr id="11" name="AutoShape 11"/>
          <p:cNvSpPr/>
          <p:nvPr/>
        </p:nvSpPr>
        <p:spPr>
          <a:xfrm>
            <a:off x="0" y="9445061"/>
            <a:ext cx="18288000" cy="841939"/>
          </a:xfrm>
          <a:prstGeom prst="rect">
            <a:avLst/>
          </a:prstGeom>
          <a:solidFill>
            <a:srgbClr val="191824"/>
          </a:solidFill>
        </p:spPr>
      </p:sp>
      <p:sp>
        <p:nvSpPr>
          <p:cNvPr id="12" name="TextBox 12"/>
          <p:cNvSpPr txBox="1"/>
          <p:nvPr/>
        </p:nvSpPr>
        <p:spPr>
          <a:xfrm>
            <a:off x="1140113" y="9656643"/>
            <a:ext cx="9146887" cy="3714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999"/>
              </a:lnSpc>
              <a:spcBef>
                <a:spcPct val="0"/>
              </a:spcBef>
            </a:pPr>
            <a:r>
              <a:rPr lang="en-US" sz="2499" dirty="0" err="1">
                <a:solidFill>
                  <a:srgbClr val="FFFFFF"/>
                </a:solidFill>
                <a:latin typeface="Roboto"/>
              </a:rPr>
              <a:t>Примітка</a:t>
            </a:r>
            <a:r>
              <a:rPr lang="en-US" sz="2499" dirty="0">
                <a:solidFill>
                  <a:srgbClr val="FFFFFF"/>
                </a:solidFill>
                <a:latin typeface="Roboto"/>
              </a:rPr>
              <a:t>: </a:t>
            </a:r>
            <a:r>
              <a:rPr lang="en-US" sz="2499" dirty="0" err="1">
                <a:solidFill>
                  <a:srgbClr val="FFFFFF"/>
                </a:solidFill>
                <a:latin typeface="Roboto"/>
              </a:rPr>
              <a:t>рисунки</a:t>
            </a:r>
            <a:r>
              <a:rPr lang="en-US" sz="2499" dirty="0">
                <a:solidFill>
                  <a:srgbClr val="FFFFFF"/>
                </a:solidFill>
                <a:latin typeface="Roboto"/>
              </a:rPr>
              <a:t> 3.2 - 3.3 </a:t>
            </a:r>
            <a:r>
              <a:rPr lang="en-US" sz="2499" dirty="0" err="1">
                <a:solidFill>
                  <a:srgbClr val="FFFFFF"/>
                </a:solidFill>
                <a:latin typeface="Roboto"/>
              </a:rPr>
              <a:t>зі</a:t>
            </a:r>
            <a:r>
              <a:rPr lang="en-US" sz="2499" dirty="0">
                <a:solidFill>
                  <a:srgbClr val="FFFFFF"/>
                </a:solidFill>
                <a:latin typeface="Roboto"/>
              </a:rPr>
              <a:t> </a:t>
            </a:r>
            <a:r>
              <a:rPr lang="en-US" sz="2499" dirty="0" err="1">
                <a:solidFill>
                  <a:srgbClr val="FFFFFF"/>
                </a:solidFill>
                <a:latin typeface="Roboto"/>
              </a:rPr>
              <a:t>звіту</a:t>
            </a:r>
            <a:r>
              <a:rPr lang="en-US" sz="2499" dirty="0">
                <a:solidFill>
                  <a:srgbClr val="FFFFFF"/>
                </a:solidFill>
                <a:latin typeface="Roboto"/>
              </a:rPr>
              <a:t> з </a:t>
            </a:r>
            <a:r>
              <a:rPr lang="en-US" sz="2499" dirty="0" err="1">
                <a:solidFill>
                  <a:srgbClr val="FFFFFF"/>
                </a:solidFill>
                <a:latin typeface="Roboto"/>
              </a:rPr>
              <a:t>дипломної</a:t>
            </a:r>
            <a:r>
              <a:rPr lang="en-US" sz="2499" dirty="0">
                <a:solidFill>
                  <a:srgbClr val="FFFFFF"/>
                </a:solidFill>
                <a:latin typeface="Roboto"/>
              </a:rPr>
              <a:t> </a:t>
            </a:r>
            <a:r>
              <a:rPr lang="en-US" sz="2499" dirty="0" err="1">
                <a:solidFill>
                  <a:srgbClr val="FFFFFF"/>
                </a:solidFill>
                <a:latin typeface="Roboto"/>
              </a:rPr>
              <a:t>роботи</a:t>
            </a:r>
            <a:endParaRPr lang="en-US" sz="2499" dirty="0">
              <a:solidFill>
                <a:srgbClr val="FFFFFF"/>
              </a:solidFill>
              <a:latin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8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380676" y="-85213"/>
            <a:ext cx="19049351" cy="10457427"/>
          </a:xfrm>
          <a:prstGeom prst="rect">
            <a:avLst/>
          </a:prstGeom>
          <a:solidFill>
            <a:srgbClr val="FFFFFF"/>
          </a:solidFill>
          <a:ln cap="sq">
            <a:noFill/>
            <a:prstDash val="solid"/>
            <a:miter/>
          </a:ln>
        </p:spPr>
      </p:sp>
      <p:sp>
        <p:nvSpPr>
          <p:cNvPr id="3" name="AutoShape 3"/>
          <p:cNvSpPr/>
          <p:nvPr/>
        </p:nvSpPr>
        <p:spPr>
          <a:xfrm>
            <a:off x="-380677" y="9445061"/>
            <a:ext cx="19049351" cy="927153"/>
          </a:xfrm>
          <a:prstGeom prst="rect">
            <a:avLst/>
          </a:prstGeom>
          <a:solidFill>
            <a:srgbClr val="191824"/>
          </a:solidFill>
          <a:ln>
            <a:solidFill>
              <a:srgbClr val="191824"/>
            </a:solidFill>
          </a:ln>
        </p:spPr>
      </p:sp>
      <p:sp>
        <p:nvSpPr>
          <p:cNvPr id="7" name="TextBox 7"/>
          <p:cNvSpPr txBox="1"/>
          <p:nvPr/>
        </p:nvSpPr>
        <p:spPr>
          <a:xfrm>
            <a:off x="15985595" y="1019175"/>
            <a:ext cx="1273705" cy="3902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000"/>
              </a:lnSpc>
            </a:pPr>
            <a:r>
              <a:rPr lang="en-US" sz="2500">
                <a:solidFill>
                  <a:srgbClr val="191824"/>
                </a:solidFill>
                <a:latin typeface="HK Grotesk Medium"/>
              </a:rPr>
              <a:t>7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0" y="1019175"/>
            <a:ext cx="18432163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79"/>
              </a:lnSpc>
              <a:spcBef>
                <a:spcPct val="0"/>
              </a:spcBef>
            </a:pPr>
            <a:r>
              <a:rPr lang="en-US" sz="3399">
                <a:solidFill>
                  <a:srgbClr val="191824"/>
                </a:solidFill>
                <a:latin typeface="Roboto Bold"/>
              </a:rPr>
              <a:t>ЗАСОБИ РЕАЛІЗАЦІЇ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C61AE90-8BD6-4D58-BED1-ACF3A7542A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927" y="3027957"/>
            <a:ext cx="4152745" cy="3425256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02F9D405-A56F-4837-8521-E6075EC05D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0852" y="3073308"/>
            <a:ext cx="3470954" cy="2831211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6F2951D4-6A74-45E3-8444-C2537A4CF1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01814" y="3305164"/>
            <a:ext cx="3296110" cy="2505425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3CBF1F6A-C559-4FBA-8E48-92468806BA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42459" y="3709078"/>
            <a:ext cx="3000747" cy="2063014"/>
          </a:xfrm>
          <a:prstGeom prst="rect">
            <a:avLst/>
          </a:prstGeom>
        </p:spPr>
      </p:pic>
      <p:sp>
        <p:nvSpPr>
          <p:cNvPr id="21" name="Прямоугольник: скругленные углы 20">
            <a:extLst>
              <a:ext uri="{FF2B5EF4-FFF2-40B4-BE49-F238E27FC236}">
                <a16:creationId xmlns:a16="http://schemas.microsoft.com/office/drawing/2014/main" id="{9F1DD338-450A-477B-ADCB-9F38338B1025}"/>
              </a:ext>
            </a:extLst>
          </p:cNvPr>
          <p:cNvSpPr/>
          <p:nvPr/>
        </p:nvSpPr>
        <p:spPr>
          <a:xfrm>
            <a:off x="1295400" y="6296140"/>
            <a:ext cx="2971800" cy="1143000"/>
          </a:xfrm>
          <a:prstGeom prst="roundRect">
            <a:avLst/>
          </a:prstGeom>
          <a:solidFill>
            <a:srgbClr val="191824"/>
          </a:solidFill>
          <a:ln>
            <a:solidFill>
              <a:srgbClr val="1918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TensorFlow</a:t>
            </a:r>
            <a:endParaRPr lang="ru-UA" sz="2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2" name="Прямоугольник: скругленные углы 21">
            <a:extLst>
              <a:ext uri="{FF2B5EF4-FFF2-40B4-BE49-F238E27FC236}">
                <a16:creationId xmlns:a16="http://schemas.microsoft.com/office/drawing/2014/main" id="{94C474C7-B144-46B4-BB83-C9979275CFB1}"/>
              </a:ext>
            </a:extLst>
          </p:cNvPr>
          <p:cNvSpPr/>
          <p:nvPr/>
        </p:nvSpPr>
        <p:spPr>
          <a:xfrm>
            <a:off x="5375954" y="6289915"/>
            <a:ext cx="2971800" cy="1143000"/>
          </a:xfrm>
          <a:prstGeom prst="roundRect">
            <a:avLst/>
          </a:prstGeom>
          <a:solidFill>
            <a:srgbClr val="191824"/>
          </a:solidFill>
          <a:ln>
            <a:solidFill>
              <a:srgbClr val="1918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Python</a:t>
            </a:r>
            <a:endParaRPr lang="ru-UA" sz="2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3" name="Прямоугольник: скругленные углы 22">
            <a:extLst>
              <a:ext uri="{FF2B5EF4-FFF2-40B4-BE49-F238E27FC236}">
                <a16:creationId xmlns:a16="http://schemas.microsoft.com/office/drawing/2014/main" id="{A6EF7F43-4C71-44D3-9EAB-7C73836F4DA9}"/>
              </a:ext>
            </a:extLst>
          </p:cNvPr>
          <p:cNvSpPr/>
          <p:nvPr/>
        </p:nvSpPr>
        <p:spPr>
          <a:xfrm>
            <a:off x="9663969" y="6289915"/>
            <a:ext cx="2971800" cy="1143000"/>
          </a:xfrm>
          <a:prstGeom prst="roundRect">
            <a:avLst/>
          </a:prstGeom>
          <a:solidFill>
            <a:srgbClr val="191824"/>
          </a:solidFill>
          <a:ln>
            <a:solidFill>
              <a:srgbClr val="1918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OpenCV</a:t>
            </a:r>
            <a:endParaRPr lang="ru-UA" sz="2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4" name="Прямоугольник: скругленные углы 23">
            <a:extLst>
              <a:ext uri="{FF2B5EF4-FFF2-40B4-BE49-F238E27FC236}">
                <a16:creationId xmlns:a16="http://schemas.microsoft.com/office/drawing/2014/main" id="{A8390957-C490-441A-886A-59B0ED11F4F1}"/>
              </a:ext>
            </a:extLst>
          </p:cNvPr>
          <p:cNvSpPr/>
          <p:nvPr/>
        </p:nvSpPr>
        <p:spPr>
          <a:xfrm>
            <a:off x="13951984" y="6324246"/>
            <a:ext cx="2971800" cy="1143000"/>
          </a:xfrm>
          <a:prstGeom prst="roundRect">
            <a:avLst/>
          </a:prstGeom>
          <a:solidFill>
            <a:srgbClr val="191824"/>
          </a:solidFill>
          <a:ln>
            <a:solidFill>
              <a:srgbClr val="1918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OpenCV</a:t>
            </a:r>
            <a:endParaRPr lang="ru-UA" sz="2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8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380676" y="-85213"/>
            <a:ext cx="19049351" cy="10457427"/>
          </a:xfrm>
          <a:prstGeom prst="rect">
            <a:avLst/>
          </a:prstGeom>
          <a:solidFill>
            <a:srgbClr val="FFFFFF"/>
          </a:solidFill>
          <a:ln cap="sq">
            <a:noFill/>
            <a:prstDash val="solid"/>
            <a:miter/>
          </a:ln>
        </p:spPr>
      </p:sp>
      <p:sp>
        <p:nvSpPr>
          <p:cNvPr id="3" name="AutoShape 3"/>
          <p:cNvSpPr/>
          <p:nvPr/>
        </p:nvSpPr>
        <p:spPr>
          <a:xfrm>
            <a:off x="-380676" y="-85213"/>
            <a:ext cx="3984544" cy="10486513"/>
          </a:xfrm>
          <a:prstGeom prst="rect">
            <a:avLst/>
          </a:prstGeom>
          <a:solidFill>
            <a:srgbClr val="191824"/>
          </a:solidFill>
        </p:spPr>
      </p:sp>
      <p:sp>
        <p:nvSpPr>
          <p:cNvPr id="4" name="Freeform 4"/>
          <p:cNvSpPr/>
          <p:nvPr/>
        </p:nvSpPr>
        <p:spPr>
          <a:xfrm>
            <a:off x="6705600" y="4075460"/>
            <a:ext cx="8018904" cy="5192365"/>
          </a:xfrm>
          <a:custGeom>
            <a:avLst/>
            <a:gdLst/>
            <a:ahLst/>
            <a:cxnLst/>
            <a:rect l="l" t="t" r="r" b="b"/>
            <a:pathLst>
              <a:path w="8018904" h="5192365">
                <a:moveTo>
                  <a:pt x="0" y="0"/>
                </a:moveTo>
                <a:lnTo>
                  <a:pt x="8018904" y="0"/>
                </a:lnTo>
                <a:lnTo>
                  <a:pt x="8018904" y="5192364"/>
                </a:lnTo>
                <a:lnTo>
                  <a:pt x="0" y="519236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5985595" y="1019175"/>
            <a:ext cx="1273705" cy="3902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000"/>
              </a:lnSpc>
            </a:pPr>
            <a:r>
              <a:rPr lang="en-US" sz="2500">
                <a:solidFill>
                  <a:srgbClr val="191824"/>
                </a:solidFill>
                <a:latin typeface="HK Grotesk Medium"/>
              </a:rPr>
              <a:t>8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3603868" y="1019175"/>
            <a:ext cx="14828295" cy="5238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79"/>
              </a:lnSpc>
              <a:spcBef>
                <a:spcPct val="0"/>
              </a:spcBef>
            </a:pPr>
            <a:r>
              <a:rPr lang="en-US" sz="3399">
                <a:solidFill>
                  <a:srgbClr val="191824"/>
                </a:solidFill>
                <a:latin typeface="Roboto Bold"/>
              </a:rPr>
              <a:t>КОМП’ЮТЕНИЙ ЗІР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4557882" y="2214587"/>
            <a:ext cx="12064566" cy="13810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49"/>
              </a:lnSpc>
            </a:pPr>
            <a:r>
              <a:rPr lang="en-US" sz="2499" dirty="0" err="1">
                <a:solidFill>
                  <a:srgbClr val="191824"/>
                </a:solidFill>
                <a:latin typeface="Roboto"/>
              </a:rPr>
              <a:t>Для</a:t>
            </a:r>
            <a:r>
              <a:rPr lang="en-US" sz="2499" dirty="0">
                <a:solidFill>
                  <a:srgbClr val="191824"/>
                </a:solidFill>
                <a:latin typeface="Roboto"/>
              </a:rPr>
              <a:t> </a:t>
            </a:r>
            <a:r>
              <a:rPr lang="en-US" sz="2499" dirty="0" err="1">
                <a:solidFill>
                  <a:srgbClr val="191824"/>
                </a:solidFill>
                <a:latin typeface="Roboto"/>
              </a:rPr>
              <a:t>сканування</a:t>
            </a:r>
            <a:r>
              <a:rPr lang="en-US" sz="2499" dirty="0">
                <a:solidFill>
                  <a:srgbClr val="191824"/>
                </a:solidFill>
                <a:latin typeface="Roboto"/>
              </a:rPr>
              <a:t> </a:t>
            </a:r>
            <a:r>
              <a:rPr lang="en-US" sz="2499" dirty="0" err="1">
                <a:solidFill>
                  <a:srgbClr val="191824"/>
                </a:solidFill>
                <a:latin typeface="Roboto"/>
              </a:rPr>
              <a:t>зображень</a:t>
            </a:r>
            <a:r>
              <a:rPr lang="en-US" sz="2499" dirty="0">
                <a:solidFill>
                  <a:srgbClr val="191824"/>
                </a:solidFill>
                <a:latin typeface="Roboto"/>
              </a:rPr>
              <a:t> з </a:t>
            </a:r>
            <a:r>
              <a:rPr lang="en-US" sz="2499" dirty="0" err="1">
                <a:solidFill>
                  <a:srgbClr val="191824"/>
                </a:solidFill>
                <a:latin typeface="Roboto"/>
              </a:rPr>
              <a:t>веб-камери</a:t>
            </a:r>
            <a:r>
              <a:rPr lang="en-US" sz="2499" dirty="0">
                <a:solidFill>
                  <a:srgbClr val="191824"/>
                </a:solidFill>
                <a:latin typeface="Roboto"/>
              </a:rPr>
              <a:t> </a:t>
            </a:r>
            <a:r>
              <a:rPr lang="en-US" sz="2499" dirty="0" err="1">
                <a:solidFill>
                  <a:srgbClr val="191824"/>
                </a:solidFill>
                <a:latin typeface="Roboto"/>
              </a:rPr>
              <a:t>та</a:t>
            </a:r>
            <a:r>
              <a:rPr lang="en-US" sz="2499" dirty="0">
                <a:solidFill>
                  <a:srgbClr val="191824"/>
                </a:solidFill>
                <a:latin typeface="Roboto"/>
              </a:rPr>
              <a:t> </a:t>
            </a:r>
            <a:r>
              <a:rPr lang="en-US" sz="2499" dirty="0" err="1">
                <a:solidFill>
                  <a:srgbClr val="191824"/>
                </a:solidFill>
                <a:latin typeface="Roboto"/>
              </a:rPr>
              <a:t>розпізнавання</a:t>
            </a:r>
            <a:r>
              <a:rPr lang="en-US" sz="2499" dirty="0">
                <a:solidFill>
                  <a:srgbClr val="191824"/>
                </a:solidFill>
                <a:latin typeface="Roboto"/>
              </a:rPr>
              <a:t> </a:t>
            </a:r>
            <a:r>
              <a:rPr lang="en-US" sz="2499" dirty="0" err="1">
                <a:solidFill>
                  <a:srgbClr val="191824"/>
                </a:solidFill>
                <a:latin typeface="Roboto"/>
              </a:rPr>
              <a:t>облич</a:t>
            </a:r>
            <a:r>
              <a:rPr lang="en-US" sz="2499" dirty="0">
                <a:solidFill>
                  <a:srgbClr val="191824"/>
                </a:solidFill>
                <a:latin typeface="Roboto"/>
              </a:rPr>
              <a:t> </a:t>
            </a:r>
            <a:r>
              <a:rPr lang="en-US" sz="2499" dirty="0" err="1">
                <a:solidFill>
                  <a:srgbClr val="191824"/>
                </a:solidFill>
                <a:latin typeface="Roboto"/>
              </a:rPr>
              <a:t>використовується</a:t>
            </a:r>
            <a:r>
              <a:rPr lang="en-US" sz="2499" dirty="0">
                <a:solidFill>
                  <a:srgbClr val="191824"/>
                </a:solidFill>
                <a:latin typeface="Roboto"/>
              </a:rPr>
              <a:t> </a:t>
            </a:r>
            <a:r>
              <a:rPr lang="en-US" sz="2499" dirty="0" err="1">
                <a:solidFill>
                  <a:srgbClr val="191824"/>
                </a:solidFill>
                <a:latin typeface="Roboto"/>
              </a:rPr>
              <a:t>попередньо</a:t>
            </a:r>
            <a:r>
              <a:rPr lang="en-US" sz="2499" dirty="0">
                <a:solidFill>
                  <a:srgbClr val="191824"/>
                </a:solidFill>
                <a:latin typeface="Roboto"/>
              </a:rPr>
              <a:t> </a:t>
            </a:r>
            <a:r>
              <a:rPr lang="en-US" sz="2499" dirty="0" err="1">
                <a:solidFill>
                  <a:srgbClr val="191824"/>
                </a:solidFill>
                <a:latin typeface="Roboto"/>
              </a:rPr>
              <a:t>навчена</a:t>
            </a:r>
            <a:r>
              <a:rPr lang="en-US" sz="2499" dirty="0">
                <a:solidFill>
                  <a:srgbClr val="191824"/>
                </a:solidFill>
                <a:latin typeface="Roboto"/>
              </a:rPr>
              <a:t> </a:t>
            </a:r>
            <a:r>
              <a:rPr lang="en-US" sz="2499" dirty="0" err="1">
                <a:solidFill>
                  <a:srgbClr val="191824"/>
                </a:solidFill>
                <a:latin typeface="Roboto"/>
              </a:rPr>
              <a:t>модель</a:t>
            </a:r>
            <a:r>
              <a:rPr lang="en-US" sz="2499" dirty="0">
                <a:solidFill>
                  <a:srgbClr val="191824"/>
                </a:solidFill>
                <a:latin typeface="Roboto"/>
              </a:rPr>
              <a:t> </a:t>
            </a:r>
            <a:r>
              <a:rPr lang="en-US" sz="2499" dirty="0" err="1">
                <a:solidFill>
                  <a:srgbClr val="191824"/>
                </a:solidFill>
                <a:latin typeface="Roboto"/>
              </a:rPr>
              <a:t>haarcascade_frontalface_default</a:t>
            </a:r>
            <a:r>
              <a:rPr lang="en-US" sz="2499" dirty="0">
                <a:solidFill>
                  <a:srgbClr val="191824"/>
                </a:solidFill>
                <a:latin typeface="Roboto"/>
              </a:rPr>
              <a:t>, </a:t>
            </a:r>
            <a:r>
              <a:rPr lang="en-US" sz="2499" dirty="0" err="1">
                <a:solidFill>
                  <a:srgbClr val="191824"/>
                </a:solidFill>
                <a:latin typeface="Roboto"/>
              </a:rPr>
              <a:t>яка</a:t>
            </a:r>
            <a:r>
              <a:rPr lang="en-US" sz="2499" dirty="0">
                <a:solidFill>
                  <a:srgbClr val="191824"/>
                </a:solidFill>
                <a:latin typeface="Roboto"/>
              </a:rPr>
              <a:t> </a:t>
            </a:r>
            <a:r>
              <a:rPr lang="en-US" sz="2499" dirty="0" err="1">
                <a:solidFill>
                  <a:srgbClr val="191824"/>
                </a:solidFill>
                <a:latin typeface="Roboto"/>
              </a:rPr>
              <a:t>базується</a:t>
            </a:r>
            <a:r>
              <a:rPr lang="en-US" sz="2499" dirty="0">
                <a:solidFill>
                  <a:srgbClr val="191824"/>
                </a:solidFill>
                <a:latin typeface="Roboto"/>
              </a:rPr>
              <a:t> </a:t>
            </a:r>
            <a:r>
              <a:rPr lang="en-US" sz="2499" dirty="0" err="1">
                <a:solidFill>
                  <a:srgbClr val="191824"/>
                </a:solidFill>
                <a:latin typeface="Roboto"/>
              </a:rPr>
              <a:t>на</a:t>
            </a:r>
            <a:r>
              <a:rPr lang="en-US" sz="2499" dirty="0">
                <a:solidFill>
                  <a:srgbClr val="191824"/>
                </a:solidFill>
                <a:latin typeface="Roboto"/>
              </a:rPr>
              <a:t> </a:t>
            </a:r>
            <a:r>
              <a:rPr lang="en-US" sz="2499" dirty="0" err="1">
                <a:solidFill>
                  <a:srgbClr val="191824"/>
                </a:solidFill>
                <a:latin typeface="Roboto"/>
              </a:rPr>
              <a:t>технології</a:t>
            </a:r>
            <a:r>
              <a:rPr lang="en-US" sz="2499" dirty="0">
                <a:solidFill>
                  <a:srgbClr val="191824"/>
                </a:solidFill>
                <a:latin typeface="Roboto"/>
              </a:rPr>
              <a:t> </a:t>
            </a:r>
            <a:r>
              <a:rPr lang="en-US" sz="2499" dirty="0" err="1">
                <a:solidFill>
                  <a:srgbClr val="191824"/>
                </a:solidFill>
                <a:latin typeface="Roboto"/>
              </a:rPr>
              <a:t>комп'ютерного</a:t>
            </a:r>
            <a:r>
              <a:rPr lang="en-US" sz="2499" dirty="0">
                <a:solidFill>
                  <a:srgbClr val="191824"/>
                </a:solidFill>
                <a:latin typeface="Roboto"/>
              </a:rPr>
              <a:t> </a:t>
            </a:r>
            <a:r>
              <a:rPr lang="en-US" sz="2499" dirty="0" err="1">
                <a:solidFill>
                  <a:srgbClr val="191824"/>
                </a:solidFill>
                <a:latin typeface="Roboto"/>
              </a:rPr>
              <a:t>зору</a:t>
            </a:r>
            <a:r>
              <a:rPr lang="en-US" sz="2499" dirty="0">
                <a:solidFill>
                  <a:srgbClr val="191824"/>
                </a:solidFill>
                <a:latin typeface="Roboto"/>
              </a:rPr>
              <a:t> OpenCV.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8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380676" y="-85213"/>
            <a:ext cx="19049351" cy="10457427"/>
          </a:xfrm>
          <a:prstGeom prst="rect">
            <a:avLst/>
          </a:prstGeom>
          <a:solidFill>
            <a:srgbClr val="FFFFFF"/>
          </a:solidFill>
          <a:ln cap="sq">
            <a:noFill/>
            <a:prstDash val="solid"/>
            <a:miter/>
          </a:ln>
        </p:spPr>
      </p:sp>
      <p:sp>
        <p:nvSpPr>
          <p:cNvPr id="3" name="Freeform 3"/>
          <p:cNvSpPr/>
          <p:nvPr/>
        </p:nvSpPr>
        <p:spPr>
          <a:xfrm>
            <a:off x="3962400" y="5606515"/>
            <a:ext cx="10204097" cy="3466997"/>
          </a:xfrm>
          <a:custGeom>
            <a:avLst/>
            <a:gdLst/>
            <a:ahLst/>
            <a:cxnLst/>
            <a:rect l="l" t="t" r="r" b="b"/>
            <a:pathLst>
              <a:path w="11040788" h="3695597">
                <a:moveTo>
                  <a:pt x="0" y="0"/>
                </a:moveTo>
                <a:lnTo>
                  <a:pt x="11040788" y="0"/>
                </a:lnTo>
                <a:lnTo>
                  <a:pt x="11040788" y="3695597"/>
                </a:lnTo>
                <a:lnTo>
                  <a:pt x="0" y="369559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5985595" y="1019175"/>
            <a:ext cx="1273705" cy="3902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000"/>
              </a:lnSpc>
            </a:pPr>
            <a:r>
              <a:rPr lang="en-US" sz="2500">
                <a:solidFill>
                  <a:srgbClr val="191824"/>
                </a:solidFill>
                <a:latin typeface="HK Grotesk Medium"/>
              </a:rPr>
              <a:t>9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0" y="1019175"/>
            <a:ext cx="18432163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79"/>
              </a:lnSpc>
              <a:spcBef>
                <a:spcPct val="0"/>
              </a:spcBef>
            </a:pPr>
            <a:r>
              <a:rPr lang="en-US" sz="3399">
                <a:solidFill>
                  <a:srgbClr val="191824"/>
                </a:solidFill>
                <a:latin typeface="Roboto Bold"/>
              </a:rPr>
              <a:t>ЗГОРТКОВА НЕЙРОННА МЕРЕЖА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1868126"/>
            <a:ext cx="16450832" cy="37574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24"/>
              </a:lnSpc>
            </a:pPr>
            <a:r>
              <a:rPr lang="en-US" sz="2499" dirty="0" err="1">
                <a:solidFill>
                  <a:srgbClr val="19182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Спеціалізований</a:t>
            </a:r>
            <a:r>
              <a:rPr lang="en-US" sz="2499" dirty="0">
                <a:solidFill>
                  <a:srgbClr val="19182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499" dirty="0" err="1">
                <a:solidFill>
                  <a:srgbClr val="19182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тип</a:t>
            </a:r>
            <a:r>
              <a:rPr lang="en-US" sz="2499" dirty="0">
                <a:solidFill>
                  <a:srgbClr val="19182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499" dirty="0" err="1">
                <a:solidFill>
                  <a:srgbClr val="19182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алгоритму</a:t>
            </a:r>
            <a:r>
              <a:rPr lang="en-US" sz="2499" dirty="0">
                <a:solidFill>
                  <a:srgbClr val="19182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499" dirty="0" err="1">
                <a:solidFill>
                  <a:srgbClr val="19182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глибокого</a:t>
            </a:r>
            <a:r>
              <a:rPr lang="en-US" sz="2499" dirty="0">
                <a:solidFill>
                  <a:srgbClr val="19182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499" dirty="0" err="1">
                <a:solidFill>
                  <a:srgbClr val="19182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навчання</a:t>
            </a:r>
            <a:r>
              <a:rPr lang="en-US" sz="2499" dirty="0">
                <a:solidFill>
                  <a:srgbClr val="19182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US" sz="2499" dirty="0" err="1">
                <a:solidFill>
                  <a:srgbClr val="19182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який</a:t>
            </a:r>
            <a:r>
              <a:rPr lang="en-US" sz="2499" dirty="0">
                <a:solidFill>
                  <a:srgbClr val="19182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в </a:t>
            </a:r>
            <a:r>
              <a:rPr lang="en-US" sz="2499" dirty="0" err="1">
                <a:solidFill>
                  <a:srgbClr val="19182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основному</a:t>
            </a:r>
            <a:r>
              <a:rPr lang="en-US" sz="2499" dirty="0">
                <a:solidFill>
                  <a:srgbClr val="19182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499" dirty="0" err="1">
                <a:solidFill>
                  <a:srgbClr val="19182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розроблений</a:t>
            </a:r>
            <a:r>
              <a:rPr lang="en-US" sz="2499" dirty="0">
                <a:solidFill>
                  <a:srgbClr val="19182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499" dirty="0" err="1">
                <a:solidFill>
                  <a:srgbClr val="19182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для</a:t>
            </a:r>
            <a:r>
              <a:rPr lang="en-US" sz="2499" dirty="0">
                <a:solidFill>
                  <a:srgbClr val="19182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499" dirty="0" err="1">
                <a:solidFill>
                  <a:srgbClr val="19182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завдань</a:t>
            </a:r>
            <a:r>
              <a:rPr lang="en-US" sz="2499" dirty="0">
                <a:solidFill>
                  <a:srgbClr val="19182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US" sz="2499" dirty="0" err="1">
                <a:solidFill>
                  <a:srgbClr val="19182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які</a:t>
            </a:r>
            <a:r>
              <a:rPr lang="en-US" sz="2499" dirty="0">
                <a:solidFill>
                  <a:srgbClr val="19182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499" dirty="0" err="1">
                <a:solidFill>
                  <a:srgbClr val="19182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вимагають</a:t>
            </a:r>
            <a:r>
              <a:rPr lang="en-US" sz="2499" dirty="0">
                <a:solidFill>
                  <a:srgbClr val="19182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499" dirty="0" err="1">
                <a:solidFill>
                  <a:srgbClr val="19182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розпізнавання</a:t>
            </a:r>
            <a:r>
              <a:rPr lang="en-US" sz="2499" dirty="0">
                <a:solidFill>
                  <a:srgbClr val="19182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499" dirty="0" err="1">
                <a:solidFill>
                  <a:srgbClr val="19182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об’єктів</a:t>
            </a:r>
            <a:r>
              <a:rPr lang="en-US" sz="2499" dirty="0">
                <a:solidFill>
                  <a:srgbClr val="19182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US" sz="2499" dirty="0" err="1">
                <a:solidFill>
                  <a:srgbClr val="19182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зокрема</a:t>
            </a:r>
            <a:r>
              <a:rPr lang="en-US" sz="2499" dirty="0">
                <a:solidFill>
                  <a:srgbClr val="19182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499" dirty="0" err="1">
                <a:solidFill>
                  <a:srgbClr val="19182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класифікації</a:t>
            </a:r>
            <a:r>
              <a:rPr lang="en-US" sz="2499" dirty="0">
                <a:solidFill>
                  <a:srgbClr val="19182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US" sz="2499" dirty="0" err="1">
                <a:solidFill>
                  <a:srgbClr val="19182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виявлення</a:t>
            </a:r>
            <a:r>
              <a:rPr lang="en-US" sz="2499" dirty="0">
                <a:solidFill>
                  <a:srgbClr val="19182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499" dirty="0" err="1">
                <a:solidFill>
                  <a:srgbClr val="19182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та</a:t>
            </a:r>
            <a:r>
              <a:rPr lang="en-US" sz="2499" dirty="0">
                <a:solidFill>
                  <a:srgbClr val="19182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499" dirty="0" err="1">
                <a:solidFill>
                  <a:srgbClr val="19182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сегментації</a:t>
            </a:r>
            <a:r>
              <a:rPr lang="en-US" sz="2499" dirty="0">
                <a:solidFill>
                  <a:srgbClr val="19182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499" dirty="0" err="1">
                <a:solidFill>
                  <a:srgbClr val="19182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зображень</a:t>
            </a:r>
            <a:r>
              <a:rPr lang="en-US" sz="2499" dirty="0">
                <a:solidFill>
                  <a:srgbClr val="19182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</a:p>
          <a:p>
            <a:pPr algn="l">
              <a:lnSpc>
                <a:spcPts val="3724"/>
              </a:lnSpc>
            </a:pPr>
            <a:r>
              <a:rPr lang="en-US" sz="2499" dirty="0" err="1">
                <a:solidFill>
                  <a:srgbClr val="19182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Згорткові</a:t>
            </a:r>
            <a:r>
              <a:rPr lang="en-US" sz="2499" dirty="0">
                <a:solidFill>
                  <a:srgbClr val="19182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499" dirty="0" err="1">
                <a:solidFill>
                  <a:srgbClr val="19182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нейронні</a:t>
            </a:r>
            <a:r>
              <a:rPr lang="en-US" sz="2499" dirty="0">
                <a:solidFill>
                  <a:srgbClr val="19182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499" dirty="0" err="1">
                <a:solidFill>
                  <a:srgbClr val="19182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мережі</a:t>
            </a:r>
            <a:r>
              <a:rPr lang="en-US" sz="2499" dirty="0">
                <a:solidFill>
                  <a:srgbClr val="19182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499" dirty="0" err="1">
                <a:solidFill>
                  <a:srgbClr val="19182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відрізняються</a:t>
            </a:r>
            <a:r>
              <a:rPr lang="en-US" sz="2499" dirty="0">
                <a:solidFill>
                  <a:srgbClr val="19182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499" dirty="0" err="1">
                <a:solidFill>
                  <a:srgbClr val="19182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від</a:t>
            </a:r>
            <a:r>
              <a:rPr lang="en-US" sz="2499" dirty="0">
                <a:solidFill>
                  <a:srgbClr val="19182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499" dirty="0" err="1">
                <a:solidFill>
                  <a:srgbClr val="19182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інших</a:t>
            </a:r>
            <a:r>
              <a:rPr lang="en-US" sz="2499" dirty="0">
                <a:solidFill>
                  <a:srgbClr val="19182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499" dirty="0" err="1">
                <a:solidFill>
                  <a:srgbClr val="19182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нейронних</a:t>
            </a:r>
            <a:r>
              <a:rPr lang="en-US" sz="2499" dirty="0">
                <a:solidFill>
                  <a:srgbClr val="19182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499" dirty="0" err="1">
                <a:solidFill>
                  <a:srgbClr val="19182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мереж</a:t>
            </a:r>
            <a:r>
              <a:rPr lang="en-US" sz="2499" dirty="0">
                <a:solidFill>
                  <a:srgbClr val="19182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499" dirty="0" err="1">
                <a:solidFill>
                  <a:srgbClr val="19182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своєю</a:t>
            </a:r>
            <a:r>
              <a:rPr lang="en-US" sz="2499" dirty="0">
                <a:solidFill>
                  <a:srgbClr val="19182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499" dirty="0" err="1">
                <a:solidFill>
                  <a:srgbClr val="19182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чудовою</a:t>
            </a:r>
            <a:r>
              <a:rPr lang="en-US" sz="2499" dirty="0">
                <a:solidFill>
                  <a:srgbClr val="19182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499" dirty="0" err="1">
                <a:solidFill>
                  <a:srgbClr val="19182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продуктивністю</a:t>
            </a:r>
            <a:r>
              <a:rPr lang="en-US" sz="2499" dirty="0">
                <a:solidFill>
                  <a:srgbClr val="19182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з </a:t>
            </a:r>
            <a:r>
              <a:rPr lang="en-US" sz="2499" dirty="0" err="1">
                <a:solidFill>
                  <a:srgbClr val="19182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зображенням</a:t>
            </a:r>
            <a:r>
              <a:rPr lang="en-US" sz="2499" dirty="0">
                <a:solidFill>
                  <a:srgbClr val="19182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US" sz="2499" dirty="0" err="1">
                <a:solidFill>
                  <a:srgbClr val="19182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мовленням</a:t>
            </a:r>
            <a:r>
              <a:rPr lang="en-US" sz="2499" dirty="0">
                <a:solidFill>
                  <a:srgbClr val="19182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499" dirty="0" err="1">
                <a:solidFill>
                  <a:srgbClr val="19182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або</a:t>
            </a:r>
            <a:r>
              <a:rPr lang="en-US" sz="2499" dirty="0">
                <a:solidFill>
                  <a:srgbClr val="19182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499" dirty="0" err="1">
                <a:solidFill>
                  <a:srgbClr val="19182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аудіосигналом</a:t>
            </a:r>
            <a:r>
              <a:rPr lang="en-US" sz="2499" dirty="0">
                <a:solidFill>
                  <a:srgbClr val="19182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  <a:r>
              <a:rPr lang="en-US" sz="2499" dirty="0" err="1">
                <a:solidFill>
                  <a:srgbClr val="19182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Вони</a:t>
            </a:r>
            <a:r>
              <a:rPr lang="en-US" sz="2499" dirty="0">
                <a:solidFill>
                  <a:srgbClr val="19182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499" dirty="0" err="1">
                <a:solidFill>
                  <a:srgbClr val="19182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мають</a:t>
            </a:r>
            <a:r>
              <a:rPr lang="en-US" sz="2499" dirty="0">
                <a:solidFill>
                  <a:srgbClr val="19182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499" dirty="0" err="1">
                <a:solidFill>
                  <a:srgbClr val="19182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три</a:t>
            </a:r>
            <a:r>
              <a:rPr lang="en-US" sz="2499" dirty="0">
                <a:solidFill>
                  <a:srgbClr val="19182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499" dirty="0" err="1">
                <a:solidFill>
                  <a:srgbClr val="19182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основні</a:t>
            </a:r>
            <a:r>
              <a:rPr lang="en-US" sz="2499" dirty="0">
                <a:solidFill>
                  <a:srgbClr val="19182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499" dirty="0" err="1">
                <a:solidFill>
                  <a:srgbClr val="19182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типи</a:t>
            </a:r>
            <a:r>
              <a:rPr lang="en-US" sz="2499" dirty="0">
                <a:solidFill>
                  <a:srgbClr val="19182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499" dirty="0" err="1">
                <a:solidFill>
                  <a:srgbClr val="19182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шарів</a:t>
            </a:r>
            <a:r>
              <a:rPr lang="en-US" sz="2499" dirty="0">
                <a:solidFill>
                  <a:srgbClr val="19182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US" sz="2499" dirty="0" err="1">
                <a:solidFill>
                  <a:srgbClr val="19182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які</a:t>
            </a:r>
            <a:r>
              <a:rPr lang="en-US" sz="2499" dirty="0">
                <a:solidFill>
                  <a:srgbClr val="19182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є: </a:t>
            </a:r>
          </a:p>
          <a:p>
            <a:pPr algn="l">
              <a:lnSpc>
                <a:spcPts val="3724"/>
              </a:lnSpc>
            </a:pPr>
            <a:endParaRPr lang="en-US" sz="2499" dirty="0">
              <a:solidFill>
                <a:srgbClr val="191824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l">
              <a:lnSpc>
                <a:spcPts val="3724"/>
              </a:lnSpc>
            </a:pPr>
            <a:r>
              <a:rPr lang="en-US" sz="2499" dirty="0">
                <a:solidFill>
                  <a:srgbClr val="19182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1. </a:t>
            </a:r>
            <a:r>
              <a:rPr lang="en-US" sz="2499" dirty="0" err="1">
                <a:solidFill>
                  <a:srgbClr val="19182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Згортковий</a:t>
            </a:r>
            <a:r>
              <a:rPr lang="en-US" sz="2499" dirty="0">
                <a:solidFill>
                  <a:srgbClr val="19182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499" dirty="0" err="1">
                <a:solidFill>
                  <a:srgbClr val="19182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шар</a:t>
            </a:r>
            <a:r>
              <a:rPr lang="en-US" sz="2499" dirty="0">
                <a:solidFill>
                  <a:srgbClr val="19182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</a:p>
          <a:p>
            <a:pPr algn="l">
              <a:lnSpc>
                <a:spcPts val="3724"/>
              </a:lnSpc>
            </a:pPr>
            <a:r>
              <a:rPr lang="en-US" sz="2499" dirty="0">
                <a:solidFill>
                  <a:srgbClr val="19182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2. </a:t>
            </a:r>
            <a:r>
              <a:rPr lang="en-US" sz="2499" dirty="0" err="1">
                <a:solidFill>
                  <a:srgbClr val="19182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Шар</a:t>
            </a:r>
            <a:r>
              <a:rPr lang="en-US" sz="2499" dirty="0">
                <a:solidFill>
                  <a:srgbClr val="19182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499" dirty="0" err="1">
                <a:solidFill>
                  <a:srgbClr val="19182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об’єднання</a:t>
            </a:r>
            <a:r>
              <a:rPr lang="en-US" sz="2499" dirty="0">
                <a:solidFill>
                  <a:srgbClr val="19182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</a:p>
          <a:p>
            <a:pPr algn="l">
              <a:lnSpc>
                <a:spcPts val="3724"/>
              </a:lnSpc>
            </a:pPr>
            <a:r>
              <a:rPr lang="en-US" sz="2499" dirty="0">
                <a:solidFill>
                  <a:srgbClr val="19182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3. </a:t>
            </a:r>
            <a:r>
              <a:rPr lang="en-US" sz="2499" dirty="0" err="1">
                <a:solidFill>
                  <a:srgbClr val="19182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Повноз'єднаними</a:t>
            </a:r>
            <a:r>
              <a:rPr lang="en-US" sz="2499" dirty="0">
                <a:solidFill>
                  <a:srgbClr val="19182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499" dirty="0" err="1">
                <a:solidFill>
                  <a:srgbClr val="19182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шарами</a:t>
            </a:r>
            <a:endParaRPr lang="en-US" sz="2499" dirty="0">
              <a:solidFill>
                <a:srgbClr val="191824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AutoShape 7"/>
          <p:cNvSpPr/>
          <p:nvPr/>
        </p:nvSpPr>
        <p:spPr>
          <a:xfrm>
            <a:off x="-342251" y="9456054"/>
            <a:ext cx="19049350" cy="885315"/>
          </a:xfrm>
          <a:prstGeom prst="rect">
            <a:avLst/>
          </a:prstGeom>
          <a:solidFill>
            <a:srgbClr val="191824"/>
          </a:solidFill>
        </p:spPr>
      </p:sp>
      <p:sp>
        <p:nvSpPr>
          <p:cNvPr id="8" name="TextBox 8"/>
          <p:cNvSpPr txBox="1"/>
          <p:nvPr/>
        </p:nvSpPr>
        <p:spPr>
          <a:xfrm>
            <a:off x="381000" y="9712975"/>
            <a:ext cx="833447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99"/>
              </a:lnSpc>
              <a:spcBef>
                <a:spcPct val="0"/>
              </a:spcBef>
            </a:pPr>
            <a:r>
              <a:rPr lang="en-US" sz="2499" dirty="0" err="1">
                <a:solidFill>
                  <a:srgbClr val="FFFFFF"/>
                </a:solidFill>
                <a:latin typeface="Roboto"/>
              </a:rPr>
              <a:t>Примітка</a:t>
            </a:r>
            <a:r>
              <a:rPr lang="en-US" sz="2499" dirty="0">
                <a:solidFill>
                  <a:srgbClr val="FFFFFF"/>
                </a:solidFill>
                <a:latin typeface="Roboto"/>
              </a:rPr>
              <a:t>: </a:t>
            </a:r>
            <a:r>
              <a:rPr lang="en-US" sz="2499" dirty="0" err="1">
                <a:solidFill>
                  <a:srgbClr val="FFFFFF"/>
                </a:solidFill>
                <a:latin typeface="Roboto"/>
              </a:rPr>
              <a:t>рисунок</a:t>
            </a:r>
            <a:r>
              <a:rPr lang="en-US" sz="2499" dirty="0">
                <a:solidFill>
                  <a:srgbClr val="FFFFFF"/>
                </a:solidFill>
                <a:latin typeface="Roboto"/>
              </a:rPr>
              <a:t> 2.4 </a:t>
            </a:r>
            <a:r>
              <a:rPr lang="en-US" sz="2499" dirty="0" err="1">
                <a:solidFill>
                  <a:srgbClr val="FFFFFF"/>
                </a:solidFill>
                <a:latin typeface="Roboto"/>
              </a:rPr>
              <a:t>зі</a:t>
            </a:r>
            <a:r>
              <a:rPr lang="en-US" sz="2499" dirty="0">
                <a:solidFill>
                  <a:srgbClr val="FFFFFF"/>
                </a:solidFill>
                <a:latin typeface="Roboto"/>
              </a:rPr>
              <a:t> </a:t>
            </a:r>
            <a:r>
              <a:rPr lang="en-US" sz="2499" dirty="0" err="1">
                <a:solidFill>
                  <a:srgbClr val="FFFFFF"/>
                </a:solidFill>
                <a:latin typeface="Roboto"/>
              </a:rPr>
              <a:t>звіту</a:t>
            </a:r>
            <a:r>
              <a:rPr lang="en-US" sz="2499" dirty="0">
                <a:solidFill>
                  <a:srgbClr val="FFFFFF"/>
                </a:solidFill>
                <a:latin typeface="Roboto"/>
              </a:rPr>
              <a:t> </a:t>
            </a:r>
            <a:r>
              <a:rPr lang="en-US" sz="2499" dirty="0" err="1">
                <a:solidFill>
                  <a:srgbClr val="FFFFFF"/>
                </a:solidFill>
                <a:latin typeface="Roboto"/>
              </a:rPr>
              <a:t>дипломної</a:t>
            </a:r>
            <a:r>
              <a:rPr lang="en-US" sz="2499" dirty="0">
                <a:solidFill>
                  <a:srgbClr val="FFFFFF"/>
                </a:solidFill>
                <a:latin typeface="Roboto"/>
              </a:rPr>
              <a:t> </a:t>
            </a:r>
            <a:r>
              <a:rPr lang="en-US" sz="2499" dirty="0" err="1">
                <a:solidFill>
                  <a:srgbClr val="FFFFFF"/>
                </a:solidFill>
                <a:latin typeface="Roboto"/>
              </a:rPr>
              <a:t>роботи</a:t>
            </a:r>
            <a:endParaRPr lang="en-US" sz="2499" dirty="0">
              <a:solidFill>
                <a:srgbClr val="FFFFFF"/>
              </a:solidFill>
              <a:latin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852</Words>
  <Application>Microsoft Office PowerPoint</Application>
  <PresentationFormat>Произвольный</PresentationFormat>
  <Paragraphs>143</Paragraphs>
  <Slides>16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6" baseType="lpstr">
      <vt:lpstr>Arial</vt:lpstr>
      <vt:lpstr>Arial Bold</vt:lpstr>
      <vt:lpstr>HK Grotesk Medium</vt:lpstr>
      <vt:lpstr>Arial Bold Italics</vt:lpstr>
      <vt:lpstr>Roboto Bold</vt:lpstr>
      <vt:lpstr>Calibri</vt:lpstr>
      <vt:lpstr>Arial Italics</vt:lpstr>
      <vt:lpstr>Roboto</vt:lpstr>
      <vt:lpstr>HK Grotesk Medium Italics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«Програмний застосунок для розпізнавання емоцій людини за зображеннями обличчя» зі спеціальності 122 Комп'ютерні науки, за ОПП «Комп'ютерні технології в біології та медицині»</dc:title>
  <dc:creator>Лимончик надежды</dc:creator>
  <cp:lastModifiedBy>Лимончик надежды</cp:lastModifiedBy>
  <cp:revision>5</cp:revision>
  <dcterms:created xsi:type="dcterms:W3CDTF">2006-08-16T00:00:00Z</dcterms:created>
  <dcterms:modified xsi:type="dcterms:W3CDTF">2024-06-17T04:31:52Z</dcterms:modified>
  <dc:identifier>DAGH7RzM38Q</dc:identifier>
</cp:coreProperties>
</file>