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58" r:id="rId3"/>
    <p:sldId id="259" r:id="rId4"/>
    <p:sldId id="260" r:id="rId5"/>
    <p:sldId id="257" r:id="rId6"/>
    <p:sldId id="262" r:id="rId7"/>
    <p:sldId id="266" r:id="rId8"/>
    <p:sldId id="263" r:id="rId9"/>
    <p:sldId id="264" r:id="rId10"/>
    <p:sldId id="265"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BAF21-F2A9-409A-A595-0AD8C6C108F2}" type="datetimeFigureOut">
              <a:rPr lang="es-CO" smtClean="0"/>
              <a:t>29/10/2018</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62DBB-2734-4858-A693-40BE65E003F2}" type="slidenum">
              <a:rPr lang="es-CO" smtClean="0"/>
              <a:t>‹Nº›</a:t>
            </a:fld>
            <a:endParaRPr lang="es-CO"/>
          </a:p>
        </p:txBody>
      </p:sp>
    </p:spTree>
    <p:extLst>
      <p:ext uri="{BB962C8B-B14F-4D97-AF65-F5344CB8AC3E}">
        <p14:creationId xmlns:p14="http://schemas.microsoft.com/office/powerpoint/2010/main" val="3974740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98662D42-D483-4CC1-95F6-8B4DB777D846}" type="datetime1">
              <a:rPr lang="es-CO" smtClean="0"/>
              <a:t>29/10/2018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F7BD956-A925-4F3B-9654-2BFDF97ACB93}" type="slidenum">
              <a:rPr lang="es-CO" smtClean="0"/>
              <a:t>‹Nº›</a:t>
            </a:fld>
            <a:endParaRPr lang="es-CO"/>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02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189CBE9-D3D5-459E-A1EB-3EF8631075FC}" type="datetime1">
              <a:rPr lang="es-CO" smtClean="0"/>
              <a:t>29/10/2018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F7BD956-A925-4F3B-9654-2BFDF97ACB93}" type="slidenum">
              <a:rPr lang="es-CO" smtClean="0"/>
              <a:t>‹Nº›</a:t>
            </a:fld>
            <a:endParaRPr lang="es-CO"/>
          </a:p>
        </p:txBody>
      </p:sp>
    </p:spTree>
    <p:extLst>
      <p:ext uri="{BB962C8B-B14F-4D97-AF65-F5344CB8AC3E}">
        <p14:creationId xmlns:p14="http://schemas.microsoft.com/office/powerpoint/2010/main" val="370378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A6AFEA4-49FC-47D7-B698-4F6B8E15FA34}" type="datetime1">
              <a:rPr lang="es-CO" smtClean="0"/>
              <a:t>29/10/2018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F7BD956-A925-4F3B-9654-2BFDF97ACB93}" type="slidenum">
              <a:rPr lang="es-CO" smtClean="0"/>
              <a:t>‹Nº›</a:t>
            </a:fld>
            <a:endParaRPr lang="es-CO"/>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079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EDFEC7-BB62-4DCF-A1FB-AFC905A8AD2C}" type="datetime1">
              <a:rPr lang="es-CO" smtClean="0"/>
              <a:t>29/10/2018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lvl1pPr>
              <a:defRPr sz="1600"/>
            </a:lvl1pPr>
          </a:lstStyle>
          <a:p>
            <a:fld id="{5F7BD956-A925-4F3B-9654-2BFDF97ACB93}" type="slidenum">
              <a:rPr lang="es-CO" smtClean="0"/>
              <a:pPr/>
              <a:t>‹Nº›</a:t>
            </a:fld>
            <a:endParaRPr lang="es-CO"/>
          </a:p>
        </p:txBody>
      </p:sp>
    </p:spTree>
    <p:extLst>
      <p:ext uri="{BB962C8B-B14F-4D97-AF65-F5344CB8AC3E}">
        <p14:creationId xmlns:p14="http://schemas.microsoft.com/office/powerpoint/2010/main" val="76359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7147F4B1-7F7D-4C13-AC8C-4EF2EAD313F7}" type="datetime1">
              <a:rPr lang="es-CO" smtClean="0"/>
              <a:t>29/10/2018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F7BD956-A925-4F3B-9654-2BFDF97ACB93}" type="slidenum">
              <a:rPr lang="es-CO" smtClean="0"/>
              <a:t>‹Nº›</a:t>
            </a:fld>
            <a:endParaRPr lang="es-CO"/>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714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1DB8B23-82F1-4415-92E3-72C72C510D8B}" type="datetime1">
              <a:rPr lang="es-CO" smtClean="0"/>
              <a:t>29/10/2018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F7BD956-A925-4F3B-9654-2BFDF97ACB93}" type="slidenum">
              <a:rPr lang="es-CO" smtClean="0"/>
              <a:t>‹Nº›</a:t>
            </a:fld>
            <a:endParaRPr lang="es-CO"/>
          </a:p>
        </p:txBody>
      </p:sp>
    </p:spTree>
    <p:extLst>
      <p:ext uri="{BB962C8B-B14F-4D97-AF65-F5344CB8AC3E}">
        <p14:creationId xmlns:p14="http://schemas.microsoft.com/office/powerpoint/2010/main" val="1947798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Editar los estilos de texto del patrón</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0C0225-CC31-4A24-94CF-7BE36D089E8D}" type="datetime1">
              <a:rPr lang="es-CO" smtClean="0"/>
              <a:t>29/10/2018</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F7BD956-A925-4F3B-9654-2BFDF97ACB93}" type="slidenum">
              <a:rPr lang="es-CO" smtClean="0"/>
              <a:t>‹Nº›</a:t>
            </a:fld>
            <a:endParaRPr lang="es-CO"/>
          </a:p>
        </p:txBody>
      </p:sp>
    </p:spTree>
    <p:extLst>
      <p:ext uri="{BB962C8B-B14F-4D97-AF65-F5344CB8AC3E}">
        <p14:creationId xmlns:p14="http://schemas.microsoft.com/office/powerpoint/2010/main" val="2778776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8077ADE-1205-4F5B-B108-6FF9C2746AE5}" type="datetime1">
              <a:rPr lang="es-CO" smtClean="0"/>
              <a:t>29/10/2018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F7BD956-A925-4F3B-9654-2BFDF97ACB93}" type="slidenum">
              <a:rPr lang="es-CO" smtClean="0"/>
              <a:t>‹Nº›</a:t>
            </a:fld>
            <a:endParaRPr lang="es-CO"/>
          </a:p>
        </p:txBody>
      </p:sp>
    </p:spTree>
    <p:extLst>
      <p:ext uri="{BB962C8B-B14F-4D97-AF65-F5344CB8AC3E}">
        <p14:creationId xmlns:p14="http://schemas.microsoft.com/office/powerpoint/2010/main" val="73853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FF2AD-D1E6-48A7-AE4B-FA4A0F11646A}" type="datetime1">
              <a:rPr lang="es-CO" smtClean="0"/>
              <a:t>29/10/2018</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5F7BD956-A925-4F3B-9654-2BFDF97ACB93}" type="slidenum">
              <a:rPr lang="es-CO" smtClean="0"/>
              <a:t>‹Nº›</a:t>
            </a:fld>
            <a:endParaRPr lang="es-CO"/>
          </a:p>
        </p:txBody>
      </p:sp>
    </p:spTree>
    <p:extLst>
      <p:ext uri="{BB962C8B-B14F-4D97-AF65-F5344CB8AC3E}">
        <p14:creationId xmlns:p14="http://schemas.microsoft.com/office/powerpoint/2010/main" val="766070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E69A5CE-1CAA-4D57-94BA-328D256DDEEF}" type="datetime1">
              <a:rPr lang="es-CO" smtClean="0"/>
              <a:t>29/10/2018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F7BD956-A925-4F3B-9654-2BFDF97ACB93}" type="slidenum">
              <a:rPr lang="es-CO" smtClean="0"/>
              <a:t>‹Nº›</a:t>
            </a:fld>
            <a:endParaRPr lang="es-CO"/>
          </a:p>
        </p:txBody>
      </p:sp>
    </p:spTree>
    <p:extLst>
      <p:ext uri="{BB962C8B-B14F-4D97-AF65-F5344CB8AC3E}">
        <p14:creationId xmlns:p14="http://schemas.microsoft.com/office/powerpoint/2010/main" val="1096575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0CFF68A-CF6A-4CCF-AF43-5F36348E2E0A}" type="datetime1">
              <a:rPr lang="es-CO" smtClean="0"/>
              <a:t>29/10/2018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F7BD956-A925-4F3B-9654-2BFDF97ACB93}" type="slidenum">
              <a:rPr lang="es-CO" smtClean="0"/>
              <a:t>‹Nº›</a:t>
            </a:fld>
            <a:endParaRPr lang="es-CO"/>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24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5418C837-47D5-4286-B851-B9D3A447579E}" type="datetime1">
              <a:rPr lang="es-CO" smtClean="0"/>
              <a:t>29/10/2018</a:t>
            </a:fld>
            <a:endParaRPr lang="es-CO"/>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s-CO"/>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5F7BD956-A925-4F3B-9654-2BFDF97ACB93}" type="slidenum">
              <a:rPr lang="es-CO" smtClean="0"/>
              <a:t>‹Nº›</a:t>
            </a:fld>
            <a:endParaRPr lang="es-CO"/>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84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raw.io/" TargetMode="External"/><Relationship Id="rId2" Type="http://schemas.openxmlformats.org/officeDocument/2006/relationships/hyperlink" Target="https://docusaurus.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draw.io/" TargetMode="External"/><Relationship Id="rId3" Type="http://schemas.openxmlformats.org/officeDocument/2006/relationships/hyperlink" Target="http://www.secretariasenado.gov.co/senado/basedoc/ley_1474_2011_pr001.html" TargetMode="External"/><Relationship Id="rId7" Type="http://schemas.openxmlformats.org/officeDocument/2006/relationships/hyperlink" Target="https://www.heroku.com/" TargetMode="External"/><Relationship Id="rId2" Type="http://schemas.openxmlformats.org/officeDocument/2006/relationships/hyperlink" Target="http://programa.gobiernoenlinea.gov.co/apc-aa-files/eb0df10529195223c011ca6762bfe39e/modelo-integrado-planeacion-y-gestion.pdf" TargetMode="External"/><Relationship Id="rId1" Type="http://schemas.openxmlformats.org/officeDocument/2006/relationships/slideLayout" Target="../slideLayouts/slideLayout2.xml"/><Relationship Id="rId6" Type="http://schemas.openxmlformats.org/officeDocument/2006/relationships/hyperlink" Target="https://docusaurus.io/" TargetMode="External"/><Relationship Id="rId5" Type="http://schemas.openxmlformats.org/officeDocument/2006/relationships/hyperlink" Target="https://c9.io/login" TargetMode="External"/><Relationship Id="rId4" Type="http://schemas.openxmlformats.org/officeDocument/2006/relationships/hyperlink" Target="https://arandasoft.com/por-que-tener-un-sistema-para-atencion-de-peticiones-quejas-y-reclamos/" TargetMode="External"/><Relationship Id="rId9" Type="http://schemas.openxmlformats.org/officeDocument/2006/relationships/hyperlink" Target="https://www.railstutorial.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5E6D1F-741B-4E56-96D5-3787332FE401}"/>
              </a:ext>
            </a:extLst>
          </p:cNvPr>
          <p:cNvSpPr>
            <a:spLocks noGrp="1"/>
          </p:cNvSpPr>
          <p:nvPr>
            <p:ph type="ctrTitle"/>
          </p:nvPr>
        </p:nvSpPr>
        <p:spPr/>
        <p:txBody>
          <a:bodyPr/>
          <a:lstStyle/>
          <a:p>
            <a:r>
              <a:rPr lang="es-CO" dirty="0"/>
              <a:t>Proyecto de Arq. De Software</a:t>
            </a:r>
          </a:p>
        </p:txBody>
      </p:sp>
      <p:sp>
        <p:nvSpPr>
          <p:cNvPr id="3" name="Subtítulo 2">
            <a:extLst>
              <a:ext uri="{FF2B5EF4-FFF2-40B4-BE49-F238E27FC236}">
                <a16:creationId xmlns:a16="http://schemas.microsoft.com/office/drawing/2014/main" id="{A814B6A8-BE30-42C5-ACAE-38C022C93B17}"/>
              </a:ext>
            </a:extLst>
          </p:cNvPr>
          <p:cNvSpPr>
            <a:spLocks noGrp="1"/>
          </p:cNvSpPr>
          <p:nvPr>
            <p:ph type="subTitle" idx="1"/>
          </p:nvPr>
        </p:nvSpPr>
        <p:spPr>
          <a:xfrm>
            <a:off x="8428383" y="4960137"/>
            <a:ext cx="3763617" cy="1463040"/>
          </a:xfrm>
        </p:spPr>
        <p:txBody>
          <a:bodyPr/>
          <a:lstStyle/>
          <a:p>
            <a:r>
              <a:rPr lang="es-CO" dirty="0"/>
              <a:t>Profesor: </a:t>
            </a:r>
            <a:r>
              <a:rPr lang="es-CO" b="1" dirty="0"/>
              <a:t>Eduard Avendaño Camacho</a:t>
            </a:r>
          </a:p>
          <a:p>
            <a:r>
              <a:rPr lang="es-CO" b="1" dirty="0"/>
              <a:t>Universidad del Magdalena</a:t>
            </a:r>
          </a:p>
        </p:txBody>
      </p:sp>
      <p:pic>
        <p:nvPicPr>
          <p:cNvPr id="2050" name="Picture 2" descr="Vector ilustraciÃ³n plano del proceso de programaciÃ³n y codificaciÃ³n. Equipamiento y desarrollo web â Vector de stock">
            <a:extLst>
              <a:ext uri="{FF2B5EF4-FFF2-40B4-BE49-F238E27FC236}">
                <a16:creationId xmlns:a16="http://schemas.microsoft.com/office/drawing/2014/main" id="{336B2157-F6B4-433B-AB06-B9CBA0DE2B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137" y="0"/>
            <a:ext cx="7291726" cy="4569482"/>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número de diapositiva 3">
            <a:extLst>
              <a:ext uri="{FF2B5EF4-FFF2-40B4-BE49-F238E27FC236}">
                <a16:creationId xmlns:a16="http://schemas.microsoft.com/office/drawing/2014/main" id="{FF7E38B5-CF5D-42E4-8B66-1B7BF6528E73}"/>
              </a:ext>
            </a:extLst>
          </p:cNvPr>
          <p:cNvSpPr>
            <a:spLocks noGrp="1"/>
          </p:cNvSpPr>
          <p:nvPr>
            <p:ph type="sldNum" sz="quarter" idx="12"/>
          </p:nvPr>
        </p:nvSpPr>
        <p:spPr/>
        <p:txBody>
          <a:bodyPr/>
          <a:lstStyle/>
          <a:p>
            <a:fld id="{5F7BD956-A925-4F3B-9654-2BFDF97ACB93}" type="slidenum">
              <a:rPr lang="es-CO" smtClean="0"/>
              <a:t>1</a:t>
            </a:fld>
            <a:endParaRPr lang="es-CO"/>
          </a:p>
        </p:txBody>
      </p:sp>
    </p:spTree>
    <p:extLst>
      <p:ext uri="{BB962C8B-B14F-4D97-AF65-F5344CB8AC3E}">
        <p14:creationId xmlns:p14="http://schemas.microsoft.com/office/powerpoint/2010/main" val="420425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141CB-F3BB-4D79-9C69-9645B1A2D762}"/>
              </a:ext>
            </a:extLst>
          </p:cNvPr>
          <p:cNvSpPr>
            <a:spLocks noGrp="1"/>
          </p:cNvSpPr>
          <p:nvPr>
            <p:ph type="title"/>
          </p:nvPr>
        </p:nvSpPr>
        <p:spPr/>
        <p:txBody>
          <a:bodyPr/>
          <a:lstStyle/>
          <a:p>
            <a:r>
              <a:rPr lang="es-CO" dirty="0"/>
              <a:t>Entregables</a:t>
            </a:r>
          </a:p>
        </p:txBody>
      </p:sp>
      <p:sp>
        <p:nvSpPr>
          <p:cNvPr id="3" name="Marcador de contenido 2">
            <a:extLst>
              <a:ext uri="{FF2B5EF4-FFF2-40B4-BE49-F238E27FC236}">
                <a16:creationId xmlns:a16="http://schemas.microsoft.com/office/drawing/2014/main" id="{234BB0DC-1713-471A-9110-2BB1D8190AAA}"/>
              </a:ext>
            </a:extLst>
          </p:cNvPr>
          <p:cNvSpPr>
            <a:spLocks noGrp="1"/>
          </p:cNvSpPr>
          <p:nvPr>
            <p:ph idx="1"/>
          </p:nvPr>
        </p:nvSpPr>
        <p:spPr/>
        <p:txBody>
          <a:bodyPr>
            <a:normAutofit fontScale="92500" lnSpcReduction="10000"/>
          </a:bodyPr>
          <a:lstStyle/>
          <a:p>
            <a:r>
              <a:rPr lang="es-CO" dirty="0"/>
              <a:t>Documentación</a:t>
            </a:r>
          </a:p>
          <a:p>
            <a:pPr lvl="1"/>
            <a:r>
              <a:rPr lang="es-CO" dirty="0"/>
              <a:t>Diagrama de clases.</a:t>
            </a:r>
          </a:p>
          <a:p>
            <a:pPr lvl="1"/>
            <a:r>
              <a:rPr lang="es-CO" dirty="0"/>
              <a:t>Diagrama E-R (Pueden revisar </a:t>
            </a:r>
            <a:r>
              <a:rPr lang="es-CO" dirty="0">
                <a:hlinkClick r:id="rId2"/>
              </a:rPr>
              <a:t>https://docusaurus.io/</a:t>
            </a:r>
            <a:r>
              <a:rPr lang="es-CO" dirty="0"/>
              <a:t>).</a:t>
            </a:r>
          </a:p>
          <a:p>
            <a:pPr lvl="1"/>
            <a:r>
              <a:rPr lang="es-CO" dirty="0"/>
              <a:t>Documento de Requerimientos.</a:t>
            </a:r>
          </a:p>
          <a:p>
            <a:pPr lvl="2"/>
            <a:r>
              <a:rPr lang="es-CO" dirty="0"/>
              <a:t>Funcionales y no funcionales</a:t>
            </a:r>
          </a:p>
          <a:p>
            <a:pPr lvl="1"/>
            <a:r>
              <a:rPr lang="es-CO" dirty="0"/>
              <a:t>Documento de pruebas.</a:t>
            </a:r>
          </a:p>
          <a:p>
            <a:pPr lvl="1"/>
            <a:r>
              <a:rPr lang="es-CO" dirty="0"/>
              <a:t>Blue </a:t>
            </a:r>
            <a:r>
              <a:rPr lang="es-CO" dirty="0" err="1"/>
              <a:t>print</a:t>
            </a:r>
            <a:r>
              <a:rPr lang="es-CO" dirty="0"/>
              <a:t> de la arquitectura (</a:t>
            </a:r>
            <a:r>
              <a:rPr lang="es-CO" dirty="0">
                <a:hlinkClick r:id="rId3"/>
              </a:rPr>
              <a:t>https://www.draw.io/</a:t>
            </a:r>
            <a:r>
              <a:rPr lang="es-CO" dirty="0"/>
              <a:t>  ).</a:t>
            </a:r>
          </a:p>
          <a:p>
            <a:pPr marL="128016" lvl="1" indent="0">
              <a:buNone/>
            </a:pPr>
            <a:endParaRPr lang="es-CO" dirty="0"/>
          </a:p>
          <a:p>
            <a:r>
              <a:rPr lang="es-CO" dirty="0"/>
              <a:t>Código fuente</a:t>
            </a:r>
          </a:p>
          <a:p>
            <a:pPr lvl="1"/>
            <a:r>
              <a:rPr lang="es-CO" dirty="0"/>
              <a:t>Link de </a:t>
            </a:r>
            <a:r>
              <a:rPr lang="es-CO" dirty="0" err="1"/>
              <a:t>github</a:t>
            </a:r>
            <a:r>
              <a:rPr lang="es-CO" dirty="0"/>
              <a:t> o </a:t>
            </a:r>
            <a:r>
              <a:rPr lang="es-CO" dirty="0" err="1"/>
              <a:t>bitbucket</a:t>
            </a:r>
            <a:endParaRPr lang="es-CO" dirty="0"/>
          </a:p>
          <a:p>
            <a:pPr marL="128016" lvl="1" indent="0">
              <a:buNone/>
            </a:pPr>
            <a:endParaRPr lang="es-CO" dirty="0"/>
          </a:p>
          <a:p>
            <a:r>
              <a:rPr lang="es-CO" dirty="0"/>
              <a:t>Demo de la aplicación</a:t>
            </a:r>
          </a:p>
          <a:p>
            <a:pPr lvl="1"/>
            <a:r>
              <a:rPr lang="es-CO" dirty="0"/>
              <a:t>Link de </a:t>
            </a:r>
            <a:r>
              <a:rPr lang="es-CO" dirty="0" err="1"/>
              <a:t>Youtube</a:t>
            </a:r>
            <a:r>
              <a:rPr lang="es-CO" dirty="0"/>
              <a:t> de 8 a 10 minutos donde aparezca la aplicación en funcionamiento.</a:t>
            </a:r>
          </a:p>
          <a:p>
            <a:pPr marL="0" indent="0">
              <a:buNone/>
            </a:pPr>
            <a:endParaRPr lang="es-CO" dirty="0"/>
          </a:p>
        </p:txBody>
      </p:sp>
      <p:sp>
        <p:nvSpPr>
          <p:cNvPr id="4" name="Marcador de número de diapositiva 3">
            <a:extLst>
              <a:ext uri="{FF2B5EF4-FFF2-40B4-BE49-F238E27FC236}">
                <a16:creationId xmlns:a16="http://schemas.microsoft.com/office/drawing/2014/main" id="{5248234B-A443-49BC-96E2-4102857DA75A}"/>
              </a:ext>
            </a:extLst>
          </p:cNvPr>
          <p:cNvSpPr>
            <a:spLocks noGrp="1"/>
          </p:cNvSpPr>
          <p:nvPr>
            <p:ph type="sldNum" sz="quarter" idx="12"/>
          </p:nvPr>
        </p:nvSpPr>
        <p:spPr/>
        <p:txBody>
          <a:bodyPr/>
          <a:lstStyle/>
          <a:p>
            <a:fld id="{5F7BD956-A925-4F3B-9654-2BFDF97ACB93}" type="slidenum">
              <a:rPr lang="es-CO" smtClean="0"/>
              <a:t>10</a:t>
            </a:fld>
            <a:endParaRPr lang="es-CO"/>
          </a:p>
        </p:txBody>
      </p:sp>
    </p:spTree>
    <p:extLst>
      <p:ext uri="{BB962C8B-B14F-4D97-AF65-F5344CB8AC3E}">
        <p14:creationId xmlns:p14="http://schemas.microsoft.com/office/powerpoint/2010/main" val="3279773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1EA77A-7FC4-46AA-A576-53D43E9DB336}"/>
              </a:ext>
            </a:extLst>
          </p:cNvPr>
          <p:cNvSpPr>
            <a:spLocks noGrp="1"/>
          </p:cNvSpPr>
          <p:nvPr>
            <p:ph type="title"/>
          </p:nvPr>
        </p:nvSpPr>
        <p:spPr/>
        <p:txBody>
          <a:bodyPr/>
          <a:lstStyle/>
          <a:p>
            <a:r>
              <a:rPr lang="es-CO" dirty="0"/>
              <a:t>Referencias</a:t>
            </a:r>
          </a:p>
        </p:txBody>
      </p:sp>
      <p:sp>
        <p:nvSpPr>
          <p:cNvPr id="3" name="Marcador de contenido 2">
            <a:extLst>
              <a:ext uri="{FF2B5EF4-FFF2-40B4-BE49-F238E27FC236}">
                <a16:creationId xmlns:a16="http://schemas.microsoft.com/office/drawing/2014/main" id="{EB1612EE-24C3-4533-903F-F30056217726}"/>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s-CO" dirty="0">
                <a:hlinkClick r:id="rId2"/>
              </a:rPr>
              <a:t>http://programa.gobiernoenlinea.gov.co/apc-aa-files/eb0df10529195223c011ca6762bfe39e/modelo-integrado-planeacion-y-gestion.pdf</a:t>
            </a:r>
            <a:endParaRPr lang="es-CO" dirty="0"/>
          </a:p>
          <a:p>
            <a:pPr>
              <a:buFont typeface="Wingdings" panose="05000000000000000000" pitchFamily="2" charset="2"/>
              <a:buChar char="§"/>
            </a:pPr>
            <a:r>
              <a:rPr lang="es-CO" dirty="0">
                <a:hlinkClick r:id="rId3"/>
              </a:rPr>
              <a:t>http://www.secretariasenado.gov.co/senado/basedoc/ley_1474_2011_pr001.html</a:t>
            </a:r>
            <a:endParaRPr lang="es-CO" dirty="0"/>
          </a:p>
          <a:p>
            <a:pPr>
              <a:buFont typeface="Wingdings" panose="05000000000000000000" pitchFamily="2" charset="2"/>
              <a:buChar char="§"/>
            </a:pPr>
            <a:r>
              <a:rPr lang="es-CO" dirty="0">
                <a:hlinkClick r:id="rId4"/>
              </a:rPr>
              <a:t>https://arandasoft.com/por-que-tener-un-sistema-para-atencion-de-peticiones-quejas-y-reclamos/</a:t>
            </a:r>
            <a:endParaRPr lang="es-CO" dirty="0"/>
          </a:p>
          <a:p>
            <a:pPr>
              <a:buFont typeface="Wingdings" panose="05000000000000000000" pitchFamily="2" charset="2"/>
              <a:buChar char="§"/>
            </a:pPr>
            <a:r>
              <a:rPr lang="es-CO" dirty="0">
                <a:hlinkClick r:id="rId5"/>
              </a:rPr>
              <a:t>https://c9.io/login</a:t>
            </a:r>
            <a:endParaRPr lang="es-CO" dirty="0"/>
          </a:p>
          <a:p>
            <a:pPr>
              <a:buFont typeface="Wingdings" panose="05000000000000000000" pitchFamily="2" charset="2"/>
              <a:buChar char="§"/>
            </a:pPr>
            <a:r>
              <a:rPr lang="es-CO" dirty="0">
                <a:hlinkClick r:id="rId6"/>
              </a:rPr>
              <a:t>https://docusaurus.io/</a:t>
            </a:r>
            <a:endParaRPr lang="es-CO" dirty="0"/>
          </a:p>
          <a:p>
            <a:pPr>
              <a:buFont typeface="Wingdings" panose="05000000000000000000" pitchFamily="2" charset="2"/>
              <a:buChar char="§"/>
            </a:pPr>
            <a:r>
              <a:rPr lang="es-CO" dirty="0">
                <a:hlinkClick r:id="rId7"/>
              </a:rPr>
              <a:t>https://www.heroku.com/</a:t>
            </a:r>
            <a:endParaRPr lang="es-CO" dirty="0"/>
          </a:p>
          <a:p>
            <a:pPr>
              <a:buFont typeface="Wingdings" panose="05000000000000000000" pitchFamily="2" charset="2"/>
              <a:buChar char="§"/>
            </a:pPr>
            <a:r>
              <a:rPr lang="es-CO" dirty="0">
                <a:hlinkClick r:id="rId8"/>
              </a:rPr>
              <a:t>https://www.draw.io/</a:t>
            </a:r>
            <a:endParaRPr lang="es-CO" dirty="0"/>
          </a:p>
          <a:p>
            <a:pPr>
              <a:buFont typeface="Wingdings" panose="05000000000000000000" pitchFamily="2" charset="2"/>
              <a:buChar char="§"/>
            </a:pPr>
            <a:r>
              <a:rPr lang="es-CO" dirty="0">
                <a:hlinkClick r:id="rId9"/>
              </a:rPr>
              <a:t>https://www.railstutorial.org/</a:t>
            </a:r>
            <a:endParaRPr lang="es-CO" dirty="0"/>
          </a:p>
          <a:p>
            <a:pPr>
              <a:buFont typeface="Wingdings" panose="05000000000000000000" pitchFamily="2" charset="2"/>
              <a:buChar char="§"/>
            </a:pPr>
            <a:endParaRPr lang="es-CO" dirty="0"/>
          </a:p>
          <a:p>
            <a:pPr>
              <a:buFont typeface="Wingdings" panose="05000000000000000000" pitchFamily="2" charset="2"/>
              <a:buChar char="§"/>
            </a:pPr>
            <a:endParaRPr lang="es-CO" dirty="0"/>
          </a:p>
          <a:p>
            <a:pPr>
              <a:buFont typeface="Wingdings" panose="05000000000000000000" pitchFamily="2" charset="2"/>
              <a:buChar char="§"/>
            </a:pPr>
            <a:endParaRPr lang="es-CO" dirty="0"/>
          </a:p>
          <a:p>
            <a:endParaRPr lang="es-CO" dirty="0"/>
          </a:p>
        </p:txBody>
      </p:sp>
      <p:sp>
        <p:nvSpPr>
          <p:cNvPr id="4" name="Marcador de número de diapositiva 3">
            <a:extLst>
              <a:ext uri="{FF2B5EF4-FFF2-40B4-BE49-F238E27FC236}">
                <a16:creationId xmlns:a16="http://schemas.microsoft.com/office/drawing/2014/main" id="{DC2C96F6-C31E-444D-A16E-91661335042A}"/>
              </a:ext>
            </a:extLst>
          </p:cNvPr>
          <p:cNvSpPr>
            <a:spLocks noGrp="1"/>
          </p:cNvSpPr>
          <p:nvPr>
            <p:ph type="sldNum" sz="quarter" idx="12"/>
          </p:nvPr>
        </p:nvSpPr>
        <p:spPr/>
        <p:txBody>
          <a:bodyPr/>
          <a:lstStyle/>
          <a:p>
            <a:fld id="{5F7BD956-A925-4F3B-9654-2BFDF97ACB93}" type="slidenum">
              <a:rPr lang="es-CO" smtClean="0"/>
              <a:t>11</a:t>
            </a:fld>
            <a:endParaRPr lang="es-CO"/>
          </a:p>
        </p:txBody>
      </p:sp>
    </p:spTree>
    <p:extLst>
      <p:ext uri="{BB962C8B-B14F-4D97-AF65-F5344CB8AC3E}">
        <p14:creationId xmlns:p14="http://schemas.microsoft.com/office/powerpoint/2010/main" val="350922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E75B2F-1347-4551-BA5C-09779D1C3C8B}"/>
              </a:ext>
            </a:extLst>
          </p:cNvPr>
          <p:cNvSpPr>
            <a:spLocks noGrp="1"/>
          </p:cNvSpPr>
          <p:nvPr>
            <p:ph type="title"/>
          </p:nvPr>
        </p:nvSpPr>
        <p:spPr/>
        <p:txBody>
          <a:bodyPr/>
          <a:lstStyle/>
          <a:p>
            <a:r>
              <a:rPr lang="es-CO" dirty="0"/>
              <a:t>Objetivo</a:t>
            </a:r>
          </a:p>
        </p:txBody>
      </p:sp>
      <p:sp>
        <p:nvSpPr>
          <p:cNvPr id="3" name="Marcador de contenido 2">
            <a:extLst>
              <a:ext uri="{FF2B5EF4-FFF2-40B4-BE49-F238E27FC236}">
                <a16:creationId xmlns:a16="http://schemas.microsoft.com/office/drawing/2014/main" id="{2FFAB415-5778-4624-B277-C699C814C87E}"/>
              </a:ext>
            </a:extLst>
          </p:cNvPr>
          <p:cNvSpPr>
            <a:spLocks noGrp="1"/>
          </p:cNvSpPr>
          <p:nvPr>
            <p:ph idx="1"/>
          </p:nvPr>
        </p:nvSpPr>
        <p:spPr/>
        <p:txBody>
          <a:bodyPr/>
          <a:lstStyle/>
          <a:p>
            <a:r>
              <a:rPr lang="es-CO" dirty="0"/>
              <a:t>Aplicar las teorías y técnicas vistas a lo largo del curso para el análisis, diseño y desarrollo de un Sistema de información de PQRS.</a:t>
            </a:r>
          </a:p>
        </p:txBody>
      </p:sp>
      <p:sp>
        <p:nvSpPr>
          <p:cNvPr id="4" name="Marcador de número de diapositiva 3">
            <a:extLst>
              <a:ext uri="{FF2B5EF4-FFF2-40B4-BE49-F238E27FC236}">
                <a16:creationId xmlns:a16="http://schemas.microsoft.com/office/drawing/2014/main" id="{30F85F17-8CC5-4560-806F-9E3E40854F7F}"/>
              </a:ext>
            </a:extLst>
          </p:cNvPr>
          <p:cNvSpPr>
            <a:spLocks noGrp="1"/>
          </p:cNvSpPr>
          <p:nvPr>
            <p:ph type="sldNum" sz="quarter" idx="12"/>
          </p:nvPr>
        </p:nvSpPr>
        <p:spPr/>
        <p:txBody>
          <a:bodyPr/>
          <a:lstStyle/>
          <a:p>
            <a:fld id="{5F7BD956-A925-4F3B-9654-2BFDF97ACB93}" type="slidenum">
              <a:rPr lang="es-CO" smtClean="0"/>
              <a:t>2</a:t>
            </a:fld>
            <a:endParaRPr lang="es-CO"/>
          </a:p>
        </p:txBody>
      </p:sp>
    </p:spTree>
    <p:extLst>
      <p:ext uri="{BB962C8B-B14F-4D97-AF65-F5344CB8AC3E}">
        <p14:creationId xmlns:p14="http://schemas.microsoft.com/office/powerpoint/2010/main" val="245415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6B1ECA-35D0-448D-AAE4-247666F764EB}"/>
              </a:ext>
            </a:extLst>
          </p:cNvPr>
          <p:cNvSpPr>
            <a:spLocks noGrp="1"/>
          </p:cNvSpPr>
          <p:nvPr>
            <p:ph type="title"/>
          </p:nvPr>
        </p:nvSpPr>
        <p:spPr/>
        <p:txBody>
          <a:bodyPr/>
          <a:lstStyle/>
          <a:p>
            <a:r>
              <a:rPr lang="es-CO" dirty="0"/>
              <a:t>Sistema de PQRS</a:t>
            </a:r>
          </a:p>
        </p:txBody>
      </p:sp>
      <p:sp>
        <p:nvSpPr>
          <p:cNvPr id="3" name="Marcador de contenido 2">
            <a:extLst>
              <a:ext uri="{FF2B5EF4-FFF2-40B4-BE49-F238E27FC236}">
                <a16:creationId xmlns:a16="http://schemas.microsoft.com/office/drawing/2014/main" id="{87C33053-987F-49E7-9BD8-59871EDEFD15}"/>
              </a:ext>
            </a:extLst>
          </p:cNvPr>
          <p:cNvSpPr>
            <a:spLocks noGrp="1"/>
          </p:cNvSpPr>
          <p:nvPr>
            <p:ph idx="1"/>
          </p:nvPr>
        </p:nvSpPr>
        <p:spPr/>
        <p:txBody>
          <a:bodyPr/>
          <a:lstStyle/>
          <a:p>
            <a:r>
              <a:rPr lang="es-CO" dirty="0"/>
              <a:t>Se pretende desarrollar un sistema de información con el lenguaje de programación Ruby con el </a:t>
            </a:r>
            <a:r>
              <a:rPr lang="es-CO" dirty="0" err="1"/>
              <a:t>framework</a:t>
            </a:r>
            <a:r>
              <a:rPr lang="es-CO" dirty="0"/>
              <a:t> </a:t>
            </a:r>
            <a:r>
              <a:rPr lang="es-CO" dirty="0" err="1"/>
              <a:t>Rails</a:t>
            </a:r>
            <a:r>
              <a:rPr lang="es-CO" dirty="0"/>
              <a:t> (</a:t>
            </a:r>
            <a:r>
              <a:rPr lang="es-CO" dirty="0" err="1"/>
              <a:t>RoR</a:t>
            </a:r>
            <a:r>
              <a:rPr lang="es-CO" dirty="0"/>
              <a:t>) que gestione los PQRS que ingresan a la entidad ABC.</a:t>
            </a:r>
          </a:p>
        </p:txBody>
      </p:sp>
      <p:pic>
        <p:nvPicPr>
          <p:cNvPr id="1026" name="Picture 2" descr="porque-implementar-un-sistema-de-pqrs">
            <a:extLst>
              <a:ext uri="{FF2B5EF4-FFF2-40B4-BE49-F238E27FC236}">
                <a16:creationId xmlns:a16="http://schemas.microsoft.com/office/drawing/2014/main" id="{6E2948F5-AB45-4F4F-9B5E-332E6E4A89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157" y="3125969"/>
            <a:ext cx="5596011" cy="3709477"/>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número de diapositiva 3">
            <a:extLst>
              <a:ext uri="{FF2B5EF4-FFF2-40B4-BE49-F238E27FC236}">
                <a16:creationId xmlns:a16="http://schemas.microsoft.com/office/drawing/2014/main" id="{D4C08C5E-C653-4267-8BB3-EB6395D9DF95}"/>
              </a:ext>
            </a:extLst>
          </p:cNvPr>
          <p:cNvSpPr>
            <a:spLocks noGrp="1"/>
          </p:cNvSpPr>
          <p:nvPr>
            <p:ph type="sldNum" sz="quarter" idx="12"/>
          </p:nvPr>
        </p:nvSpPr>
        <p:spPr/>
        <p:txBody>
          <a:bodyPr/>
          <a:lstStyle/>
          <a:p>
            <a:fld id="{5F7BD956-A925-4F3B-9654-2BFDF97ACB93}" type="slidenum">
              <a:rPr lang="es-CO" smtClean="0"/>
              <a:t>3</a:t>
            </a:fld>
            <a:endParaRPr lang="es-CO"/>
          </a:p>
        </p:txBody>
      </p:sp>
    </p:spTree>
    <p:extLst>
      <p:ext uri="{BB962C8B-B14F-4D97-AF65-F5344CB8AC3E}">
        <p14:creationId xmlns:p14="http://schemas.microsoft.com/office/powerpoint/2010/main" val="318181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9C8CC3-CCA3-4A62-A8BD-1901C5200CDA}"/>
              </a:ext>
            </a:extLst>
          </p:cNvPr>
          <p:cNvSpPr>
            <a:spLocks noGrp="1"/>
          </p:cNvSpPr>
          <p:nvPr>
            <p:ph type="title"/>
          </p:nvPr>
        </p:nvSpPr>
        <p:spPr/>
        <p:txBody>
          <a:bodyPr/>
          <a:lstStyle/>
          <a:p>
            <a:r>
              <a:rPr lang="es-CO" dirty="0"/>
              <a:t>Contexto</a:t>
            </a:r>
          </a:p>
        </p:txBody>
      </p:sp>
      <p:sp>
        <p:nvSpPr>
          <p:cNvPr id="3" name="Marcador de contenido 2">
            <a:extLst>
              <a:ext uri="{FF2B5EF4-FFF2-40B4-BE49-F238E27FC236}">
                <a16:creationId xmlns:a16="http://schemas.microsoft.com/office/drawing/2014/main" id="{6D05C46C-8D63-46CD-BA5C-C0002FE9620F}"/>
              </a:ext>
            </a:extLst>
          </p:cNvPr>
          <p:cNvSpPr>
            <a:spLocks noGrp="1"/>
          </p:cNvSpPr>
          <p:nvPr>
            <p:ph idx="1"/>
          </p:nvPr>
        </p:nvSpPr>
        <p:spPr/>
        <p:txBody>
          <a:bodyPr/>
          <a:lstStyle/>
          <a:p>
            <a:r>
              <a:rPr lang="es-CO" dirty="0"/>
              <a:t>ABC es una entidad estatal colombiana que se encuentra preocupada por la política  de eficiencia administrativa.  “La gerencia pública moderna y eficiente busca un Estado con capacidad permanente para mejorar su gestión, sus espacios de participación y su interlocución con la sociedad, en procura de la prestación de mejores y más efectivos servicios” (María Lorena Gutiérrez Botero et al. , 2012).</a:t>
            </a:r>
          </a:p>
          <a:p>
            <a:r>
              <a:rPr lang="es-CO" dirty="0"/>
              <a:t>Dado lo anterior y teniendo en cuenta que la ley obliga (Ley 1474 de 2011) a todas las entidades públicas a disponer de un link por el cual los ciudadanos puedan realizar PQRS, el consejo directivo ha aprobado la contratación de una empresa encargada del desarrollo y puesta en marcha de sistema que gestione todos las peticiones, sugerencias, quejas y reclamos que le llegan.</a:t>
            </a:r>
          </a:p>
        </p:txBody>
      </p:sp>
      <p:sp>
        <p:nvSpPr>
          <p:cNvPr id="4" name="Marcador de número de diapositiva 3">
            <a:extLst>
              <a:ext uri="{FF2B5EF4-FFF2-40B4-BE49-F238E27FC236}">
                <a16:creationId xmlns:a16="http://schemas.microsoft.com/office/drawing/2014/main" id="{0C0C33C2-5925-42B3-B48A-EEF2334E423C}"/>
              </a:ext>
            </a:extLst>
          </p:cNvPr>
          <p:cNvSpPr>
            <a:spLocks noGrp="1"/>
          </p:cNvSpPr>
          <p:nvPr>
            <p:ph type="sldNum" sz="quarter" idx="12"/>
          </p:nvPr>
        </p:nvSpPr>
        <p:spPr/>
        <p:txBody>
          <a:bodyPr/>
          <a:lstStyle/>
          <a:p>
            <a:fld id="{5F7BD956-A925-4F3B-9654-2BFDF97ACB93}" type="slidenum">
              <a:rPr lang="es-CO" smtClean="0"/>
              <a:t>4</a:t>
            </a:fld>
            <a:endParaRPr lang="es-CO"/>
          </a:p>
        </p:txBody>
      </p:sp>
    </p:spTree>
    <p:extLst>
      <p:ext uri="{BB962C8B-B14F-4D97-AF65-F5344CB8AC3E}">
        <p14:creationId xmlns:p14="http://schemas.microsoft.com/office/powerpoint/2010/main" val="39658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1542C960-1BB3-4091-9473-F4D626E92DE7}"/>
              </a:ext>
            </a:extLst>
          </p:cNvPr>
          <p:cNvSpPr/>
          <p:nvPr/>
        </p:nvSpPr>
        <p:spPr>
          <a:xfrm>
            <a:off x="5088834" y="5466522"/>
            <a:ext cx="2120347" cy="6493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dirty="0"/>
              <a:t>Recepción</a:t>
            </a:r>
          </a:p>
        </p:txBody>
      </p:sp>
      <p:sp>
        <p:nvSpPr>
          <p:cNvPr id="5" name="Rectángulo: esquinas redondeadas 4">
            <a:extLst>
              <a:ext uri="{FF2B5EF4-FFF2-40B4-BE49-F238E27FC236}">
                <a16:creationId xmlns:a16="http://schemas.microsoft.com/office/drawing/2014/main" id="{FB9DEB4B-84DF-40FF-9025-1C77C8C279F7}"/>
              </a:ext>
            </a:extLst>
          </p:cNvPr>
          <p:cNvSpPr/>
          <p:nvPr/>
        </p:nvSpPr>
        <p:spPr>
          <a:xfrm>
            <a:off x="4996070" y="3266661"/>
            <a:ext cx="2120347" cy="649356"/>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s-CO" dirty="0"/>
              <a:t>Financiera</a:t>
            </a:r>
          </a:p>
        </p:txBody>
      </p:sp>
      <p:sp>
        <p:nvSpPr>
          <p:cNvPr id="6" name="Rectángulo: esquinas redondeadas 5">
            <a:extLst>
              <a:ext uri="{FF2B5EF4-FFF2-40B4-BE49-F238E27FC236}">
                <a16:creationId xmlns:a16="http://schemas.microsoft.com/office/drawing/2014/main" id="{E4077765-AB29-418C-9AD0-E0DE2D91C874}"/>
              </a:ext>
            </a:extLst>
          </p:cNvPr>
          <p:cNvSpPr/>
          <p:nvPr/>
        </p:nvSpPr>
        <p:spPr>
          <a:xfrm>
            <a:off x="8580784" y="3276600"/>
            <a:ext cx="2120347" cy="6493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dirty="0"/>
              <a:t>Administrativa</a:t>
            </a:r>
          </a:p>
        </p:txBody>
      </p:sp>
      <p:sp>
        <p:nvSpPr>
          <p:cNvPr id="7" name="Rectángulo: esquinas redondeadas 6">
            <a:extLst>
              <a:ext uri="{FF2B5EF4-FFF2-40B4-BE49-F238E27FC236}">
                <a16:creationId xmlns:a16="http://schemas.microsoft.com/office/drawing/2014/main" id="{8EEBF92D-3C31-4796-8210-8183DCEFB00E}"/>
              </a:ext>
            </a:extLst>
          </p:cNvPr>
          <p:cNvSpPr/>
          <p:nvPr/>
        </p:nvSpPr>
        <p:spPr>
          <a:xfrm>
            <a:off x="1437862" y="3236844"/>
            <a:ext cx="2120347" cy="64935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CO" dirty="0"/>
              <a:t>Jurídica</a:t>
            </a:r>
          </a:p>
        </p:txBody>
      </p:sp>
      <p:sp>
        <p:nvSpPr>
          <p:cNvPr id="8" name="Rectángulo: esquinas redondeadas 7">
            <a:extLst>
              <a:ext uri="{FF2B5EF4-FFF2-40B4-BE49-F238E27FC236}">
                <a16:creationId xmlns:a16="http://schemas.microsoft.com/office/drawing/2014/main" id="{221F109A-CFDD-4CE5-ADAE-C394E5176E10}"/>
              </a:ext>
            </a:extLst>
          </p:cNvPr>
          <p:cNvSpPr/>
          <p:nvPr/>
        </p:nvSpPr>
        <p:spPr>
          <a:xfrm>
            <a:off x="4996070" y="1391478"/>
            <a:ext cx="2120347" cy="64935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CO" dirty="0"/>
              <a:t>Director</a:t>
            </a:r>
          </a:p>
        </p:txBody>
      </p:sp>
      <p:sp>
        <p:nvSpPr>
          <p:cNvPr id="11" name="Rectángulo: esquinas redondeadas 10">
            <a:extLst>
              <a:ext uri="{FF2B5EF4-FFF2-40B4-BE49-F238E27FC236}">
                <a16:creationId xmlns:a16="http://schemas.microsoft.com/office/drawing/2014/main" id="{758006B9-6B90-477C-ABD8-E272CEB3F5E9}"/>
              </a:ext>
            </a:extLst>
          </p:cNvPr>
          <p:cNvSpPr/>
          <p:nvPr/>
        </p:nvSpPr>
        <p:spPr>
          <a:xfrm>
            <a:off x="5930349" y="4214191"/>
            <a:ext cx="708990" cy="6493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t>Esclavo</a:t>
            </a:r>
          </a:p>
        </p:txBody>
      </p:sp>
      <p:sp>
        <p:nvSpPr>
          <p:cNvPr id="12" name="Rectángulo: esquinas redondeadas 11">
            <a:extLst>
              <a:ext uri="{FF2B5EF4-FFF2-40B4-BE49-F238E27FC236}">
                <a16:creationId xmlns:a16="http://schemas.microsoft.com/office/drawing/2014/main" id="{2126703B-F19C-472D-9F07-538937CE961C}"/>
              </a:ext>
            </a:extLst>
          </p:cNvPr>
          <p:cNvSpPr/>
          <p:nvPr/>
        </p:nvSpPr>
        <p:spPr>
          <a:xfrm>
            <a:off x="4996070" y="4214191"/>
            <a:ext cx="708990" cy="6493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t>Esclavo</a:t>
            </a:r>
          </a:p>
        </p:txBody>
      </p:sp>
      <p:sp>
        <p:nvSpPr>
          <p:cNvPr id="13" name="Rectángulo: esquinas redondeadas 12">
            <a:extLst>
              <a:ext uri="{FF2B5EF4-FFF2-40B4-BE49-F238E27FC236}">
                <a16:creationId xmlns:a16="http://schemas.microsoft.com/office/drawing/2014/main" id="{1EC195F3-78C8-4551-8A41-50BDE2BAD295}"/>
              </a:ext>
            </a:extLst>
          </p:cNvPr>
          <p:cNvSpPr/>
          <p:nvPr/>
        </p:nvSpPr>
        <p:spPr>
          <a:xfrm>
            <a:off x="1437862" y="4214191"/>
            <a:ext cx="708990" cy="6493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O" sz="1200" dirty="0"/>
              <a:t>Esclavo</a:t>
            </a:r>
          </a:p>
        </p:txBody>
      </p:sp>
      <p:sp>
        <p:nvSpPr>
          <p:cNvPr id="14" name="Rectángulo: esquinas redondeadas 13">
            <a:extLst>
              <a:ext uri="{FF2B5EF4-FFF2-40B4-BE49-F238E27FC236}">
                <a16:creationId xmlns:a16="http://schemas.microsoft.com/office/drawing/2014/main" id="{6300A7D3-9D8B-48C8-B81F-AE994962E3C5}"/>
              </a:ext>
            </a:extLst>
          </p:cNvPr>
          <p:cNvSpPr/>
          <p:nvPr/>
        </p:nvSpPr>
        <p:spPr>
          <a:xfrm>
            <a:off x="2372141" y="4214191"/>
            <a:ext cx="708990" cy="6493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O" sz="1200" dirty="0"/>
              <a:t>Esclavo</a:t>
            </a:r>
          </a:p>
        </p:txBody>
      </p:sp>
      <p:sp>
        <p:nvSpPr>
          <p:cNvPr id="15" name="Rectángulo: esquinas redondeadas 14">
            <a:extLst>
              <a:ext uri="{FF2B5EF4-FFF2-40B4-BE49-F238E27FC236}">
                <a16:creationId xmlns:a16="http://schemas.microsoft.com/office/drawing/2014/main" id="{43A33CB2-EEDA-42B6-AEE4-016CDE1F9C28}"/>
              </a:ext>
            </a:extLst>
          </p:cNvPr>
          <p:cNvSpPr/>
          <p:nvPr/>
        </p:nvSpPr>
        <p:spPr>
          <a:xfrm>
            <a:off x="8580784" y="4214191"/>
            <a:ext cx="708990" cy="64935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O" sz="1200" dirty="0"/>
              <a:t>Esclavo</a:t>
            </a:r>
          </a:p>
        </p:txBody>
      </p:sp>
      <p:sp>
        <p:nvSpPr>
          <p:cNvPr id="16" name="Rectángulo: esquinas redondeadas 15">
            <a:extLst>
              <a:ext uri="{FF2B5EF4-FFF2-40B4-BE49-F238E27FC236}">
                <a16:creationId xmlns:a16="http://schemas.microsoft.com/office/drawing/2014/main" id="{AEEAAB5F-B0E4-4CC4-A03F-C7C8D7043978}"/>
              </a:ext>
            </a:extLst>
          </p:cNvPr>
          <p:cNvSpPr/>
          <p:nvPr/>
        </p:nvSpPr>
        <p:spPr>
          <a:xfrm>
            <a:off x="9465364" y="4214191"/>
            <a:ext cx="708990" cy="64935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O" sz="1200" dirty="0"/>
              <a:t>Esclavo</a:t>
            </a:r>
          </a:p>
        </p:txBody>
      </p:sp>
      <p:sp>
        <p:nvSpPr>
          <p:cNvPr id="17" name="Diagrama de flujo: conector 16">
            <a:extLst>
              <a:ext uri="{FF2B5EF4-FFF2-40B4-BE49-F238E27FC236}">
                <a16:creationId xmlns:a16="http://schemas.microsoft.com/office/drawing/2014/main" id="{A1C67D0A-FC58-4617-8291-3B0C3AE01018}"/>
              </a:ext>
            </a:extLst>
          </p:cNvPr>
          <p:cNvSpPr/>
          <p:nvPr/>
        </p:nvSpPr>
        <p:spPr>
          <a:xfrm>
            <a:off x="3233530" y="4538869"/>
            <a:ext cx="72890" cy="10298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8" name="Diagrama de flujo: conector 17">
            <a:extLst>
              <a:ext uri="{FF2B5EF4-FFF2-40B4-BE49-F238E27FC236}">
                <a16:creationId xmlns:a16="http://schemas.microsoft.com/office/drawing/2014/main" id="{45B0D9D7-F9D7-44F6-85B8-C49E354BDB8E}"/>
              </a:ext>
            </a:extLst>
          </p:cNvPr>
          <p:cNvSpPr/>
          <p:nvPr/>
        </p:nvSpPr>
        <p:spPr>
          <a:xfrm>
            <a:off x="3357770" y="4538868"/>
            <a:ext cx="72890" cy="10298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9" name="Diagrama de flujo: conector 18">
            <a:extLst>
              <a:ext uri="{FF2B5EF4-FFF2-40B4-BE49-F238E27FC236}">
                <a16:creationId xmlns:a16="http://schemas.microsoft.com/office/drawing/2014/main" id="{CFC6F23C-AE37-4CC6-A9D4-4983046A145C}"/>
              </a:ext>
            </a:extLst>
          </p:cNvPr>
          <p:cNvSpPr/>
          <p:nvPr/>
        </p:nvSpPr>
        <p:spPr>
          <a:xfrm>
            <a:off x="3482010" y="4538867"/>
            <a:ext cx="72890" cy="10298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0" name="Diagrama de flujo: conector 19">
            <a:extLst>
              <a:ext uri="{FF2B5EF4-FFF2-40B4-BE49-F238E27FC236}">
                <a16:creationId xmlns:a16="http://schemas.microsoft.com/office/drawing/2014/main" id="{BB5DB959-FD6F-45EC-B1A3-EE862768F406}"/>
              </a:ext>
            </a:extLst>
          </p:cNvPr>
          <p:cNvSpPr/>
          <p:nvPr/>
        </p:nvSpPr>
        <p:spPr>
          <a:xfrm>
            <a:off x="6742039" y="4487376"/>
            <a:ext cx="72890" cy="10298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1" name="Diagrama de flujo: conector 20">
            <a:extLst>
              <a:ext uri="{FF2B5EF4-FFF2-40B4-BE49-F238E27FC236}">
                <a16:creationId xmlns:a16="http://schemas.microsoft.com/office/drawing/2014/main" id="{2ACA0AB7-C3D8-4E51-BFDB-BEBE191E8C8B}"/>
              </a:ext>
            </a:extLst>
          </p:cNvPr>
          <p:cNvSpPr/>
          <p:nvPr/>
        </p:nvSpPr>
        <p:spPr>
          <a:xfrm>
            <a:off x="6866279" y="4487375"/>
            <a:ext cx="72890" cy="10298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2" name="Diagrama de flujo: conector 21">
            <a:extLst>
              <a:ext uri="{FF2B5EF4-FFF2-40B4-BE49-F238E27FC236}">
                <a16:creationId xmlns:a16="http://schemas.microsoft.com/office/drawing/2014/main" id="{F1624854-3237-4159-885D-59EE8C8BEE02}"/>
              </a:ext>
            </a:extLst>
          </p:cNvPr>
          <p:cNvSpPr/>
          <p:nvPr/>
        </p:nvSpPr>
        <p:spPr>
          <a:xfrm>
            <a:off x="6990519" y="4487374"/>
            <a:ext cx="72890" cy="10298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3" name="Diagrama de flujo: conector 22">
            <a:extLst>
              <a:ext uri="{FF2B5EF4-FFF2-40B4-BE49-F238E27FC236}">
                <a16:creationId xmlns:a16="http://schemas.microsoft.com/office/drawing/2014/main" id="{ECF0FE38-182E-41EC-ABA3-A3339821D89A}"/>
              </a:ext>
            </a:extLst>
          </p:cNvPr>
          <p:cNvSpPr/>
          <p:nvPr/>
        </p:nvSpPr>
        <p:spPr>
          <a:xfrm>
            <a:off x="10277054" y="4477295"/>
            <a:ext cx="72890" cy="10298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4" name="Diagrama de flujo: conector 23">
            <a:extLst>
              <a:ext uri="{FF2B5EF4-FFF2-40B4-BE49-F238E27FC236}">
                <a16:creationId xmlns:a16="http://schemas.microsoft.com/office/drawing/2014/main" id="{9524541D-9F55-4317-8BE8-EC518C62BB3D}"/>
              </a:ext>
            </a:extLst>
          </p:cNvPr>
          <p:cNvSpPr/>
          <p:nvPr/>
        </p:nvSpPr>
        <p:spPr>
          <a:xfrm>
            <a:off x="10401294" y="4477294"/>
            <a:ext cx="72890" cy="10298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5" name="Diagrama de flujo: conector 24">
            <a:extLst>
              <a:ext uri="{FF2B5EF4-FFF2-40B4-BE49-F238E27FC236}">
                <a16:creationId xmlns:a16="http://schemas.microsoft.com/office/drawing/2014/main" id="{A50A8308-7A9D-4258-9A29-F405B3F09753}"/>
              </a:ext>
            </a:extLst>
          </p:cNvPr>
          <p:cNvSpPr/>
          <p:nvPr/>
        </p:nvSpPr>
        <p:spPr>
          <a:xfrm>
            <a:off x="10525534" y="4477293"/>
            <a:ext cx="72890" cy="10298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cxnSp>
        <p:nvCxnSpPr>
          <p:cNvPr id="27" name="Conector: angular 26">
            <a:extLst>
              <a:ext uri="{FF2B5EF4-FFF2-40B4-BE49-F238E27FC236}">
                <a16:creationId xmlns:a16="http://schemas.microsoft.com/office/drawing/2014/main" id="{6C0CC629-A163-4981-BD4D-8D10ADBD72FE}"/>
              </a:ext>
            </a:extLst>
          </p:cNvPr>
          <p:cNvCxnSpPr>
            <a:stCxn id="7" idx="0"/>
            <a:endCxn id="6" idx="0"/>
          </p:cNvCxnSpPr>
          <p:nvPr/>
        </p:nvCxnSpPr>
        <p:spPr>
          <a:xfrm rot="16200000" flipH="1">
            <a:off x="6049619" y="-314739"/>
            <a:ext cx="39756" cy="7142922"/>
          </a:xfrm>
          <a:prstGeom prst="bentConnector3">
            <a:avLst>
              <a:gd name="adj1" fmla="val -110834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96A67683-798E-40EA-B472-D1B3EA632B71}"/>
              </a:ext>
            </a:extLst>
          </p:cNvPr>
          <p:cNvCxnSpPr>
            <a:stCxn id="5" idx="0"/>
            <a:endCxn id="8" idx="2"/>
          </p:cNvCxnSpPr>
          <p:nvPr/>
        </p:nvCxnSpPr>
        <p:spPr>
          <a:xfrm flipV="1">
            <a:off x="6056244" y="2040834"/>
            <a:ext cx="0" cy="12258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ector: angular 31">
            <a:extLst>
              <a:ext uri="{FF2B5EF4-FFF2-40B4-BE49-F238E27FC236}">
                <a16:creationId xmlns:a16="http://schemas.microsoft.com/office/drawing/2014/main" id="{E67133DE-CA6B-4C7B-9A46-B1DBE8CEDCFD}"/>
              </a:ext>
            </a:extLst>
          </p:cNvPr>
          <p:cNvCxnSpPr>
            <a:stCxn id="7" idx="2"/>
            <a:endCxn id="13" idx="0"/>
          </p:cNvCxnSpPr>
          <p:nvPr/>
        </p:nvCxnSpPr>
        <p:spPr>
          <a:xfrm rot="5400000">
            <a:off x="1981202" y="3697356"/>
            <a:ext cx="327991" cy="70567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onector: angular 33">
            <a:extLst>
              <a:ext uri="{FF2B5EF4-FFF2-40B4-BE49-F238E27FC236}">
                <a16:creationId xmlns:a16="http://schemas.microsoft.com/office/drawing/2014/main" id="{009DA1C2-7793-4919-9A61-2FB2A238CC07}"/>
              </a:ext>
            </a:extLst>
          </p:cNvPr>
          <p:cNvCxnSpPr>
            <a:stCxn id="7" idx="2"/>
            <a:endCxn id="14" idx="0"/>
          </p:cNvCxnSpPr>
          <p:nvPr/>
        </p:nvCxnSpPr>
        <p:spPr>
          <a:xfrm rot="16200000" flipH="1">
            <a:off x="2448341" y="3935895"/>
            <a:ext cx="327991" cy="22860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Conector: angular 34">
            <a:extLst>
              <a:ext uri="{FF2B5EF4-FFF2-40B4-BE49-F238E27FC236}">
                <a16:creationId xmlns:a16="http://schemas.microsoft.com/office/drawing/2014/main" id="{FB5E69A9-A3BA-4115-A050-2CC3B8B2EE52}"/>
              </a:ext>
            </a:extLst>
          </p:cNvPr>
          <p:cNvCxnSpPr>
            <a:cxnSpLocks/>
            <a:stCxn id="5" idx="2"/>
            <a:endCxn id="12" idx="0"/>
          </p:cNvCxnSpPr>
          <p:nvPr/>
        </p:nvCxnSpPr>
        <p:spPr>
          <a:xfrm rot="5400000">
            <a:off x="5554318" y="3712265"/>
            <a:ext cx="298174" cy="70567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A48E5D48-4E1C-467B-B3AD-DD4188D1A0FB}"/>
              </a:ext>
            </a:extLst>
          </p:cNvPr>
          <p:cNvCxnSpPr>
            <a:cxnSpLocks/>
            <a:stCxn id="5" idx="2"/>
            <a:endCxn id="11" idx="0"/>
          </p:cNvCxnSpPr>
          <p:nvPr/>
        </p:nvCxnSpPr>
        <p:spPr>
          <a:xfrm rot="16200000" flipH="1">
            <a:off x="6021457" y="3950804"/>
            <a:ext cx="298174" cy="22860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Conector: angular 40">
            <a:extLst>
              <a:ext uri="{FF2B5EF4-FFF2-40B4-BE49-F238E27FC236}">
                <a16:creationId xmlns:a16="http://schemas.microsoft.com/office/drawing/2014/main" id="{7B33A8C8-FD25-4475-A89E-45DEBF27297C}"/>
              </a:ext>
            </a:extLst>
          </p:cNvPr>
          <p:cNvCxnSpPr>
            <a:cxnSpLocks/>
            <a:stCxn id="6" idx="2"/>
            <a:endCxn id="15" idx="0"/>
          </p:cNvCxnSpPr>
          <p:nvPr/>
        </p:nvCxnSpPr>
        <p:spPr>
          <a:xfrm rot="5400000">
            <a:off x="9144002" y="3717234"/>
            <a:ext cx="288235" cy="70567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Conector: angular 43">
            <a:extLst>
              <a:ext uri="{FF2B5EF4-FFF2-40B4-BE49-F238E27FC236}">
                <a16:creationId xmlns:a16="http://schemas.microsoft.com/office/drawing/2014/main" id="{5C448CA4-AB95-4718-BE83-F88E1B1D0AF3}"/>
              </a:ext>
            </a:extLst>
          </p:cNvPr>
          <p:cNvCxnSpPr>
            <a:cxnSpLocks/>
            <a:stCxn id="6" idx="2"/>
            <a:endCxn id="16" idx="0"/>
          </p:cNvCxnSpPr>
          <p:nvPr/>
        </p:nvCxnSpPr>
        <p:spPr>
          <a:xfrm rot="16200000" flipH="1">
            <a:off x="9586291" y="3980622"/>
            <a:ext cx="288235" cy="17890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a:extLst>
              <a:ext uri="{FF2B5EF4-FFF2-40B4-BE49-F238E27FC236}">
                <a16:creationId xmlns:a16="http://schemas.microsoft.com/office/drawing/2014/main" id="{12F41458-A11D-4855-8569-33B624C7EA72}"/>
              </a:ext>
            </a:extLst>
          </p:cNvPr>
          <p:cNvCxnSpPr>
            <a:cxnSpLocks/>
            <a:stCxn id="6" idx="2"/>
            <a:endCxn id="24" idx="0"/>
          </p:cNvCxnSpPr>
          <p:nvPr/>
        </p:nvCxnSpPr>
        <p:spPr>
          <a:xfrm rot="16200000" flipH="1">
            <a:off x="9763679" y="3803234"/>
            <a:ext cx="551338" cy="796781"/>
          </a:xfrm>
          <a:prstGeom prst="bentConnector3">
            <a:avLst>
              <a:gd name="adj1" fmla="val 26245"/>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onector: angular 54">
            <a:extLst>
              <a:ext uri="{FF2B5EF4-FFF2-40B4-BE49-F238E27FC236}">
                <a16:creationId xmlns:a16="http://schemas.microsoft.com/office/drawing/2014/main" id="{1E854DF7-9527-4D78-820E-88D19927B4C3}"/>
              </a:ext>
            </a:extLst>
          </p:cNvPr>
          <p:cNvCxnSpPr>
            <a:cxnSpLocks/>
          </p:cNvCxnSpPr>
          <p:nvPr/>
        </p:nvCxnSpPr>
        <p:spPr>
          <a:xfrm rot="16200000" flipH="1">
            <a:off x="6169582" y="3789289"/>
            <a:ext cx="551338" cy="796781"/>
          </a:xfrm>
          <a:prstGeom prst="bentConnector3">
            <a:avLst>
              <a:gd name="adj1" fmla="val 26245"/>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Conector: angular 55">
            <a:extLst>
              <a:ext uri="{FF2B5EF4-FFF2-40B4-BE49-F238E27FC236}">
                <a16:creationId xmlns:a16="http://schemas.microsoft.com/office/drawing/2014/main" id="{974AF082-A186-474C-8371-7F2BDD045A8E}"/>
              </a:ext>
            </a:extLst>
          </p:cNvPr>
          <p:cNvCxnSpPr>
            <a:cxnSpLocks/>
            <a:stCxn id="7" idx="2"/>
            <a:endCxn id="18" idx="0"/>
          </p:cNvCxnSpPr>
          <p:nvPr/>
        </p:nvCxnSpPr>
        <p:spPr>
          <a:xfrm rot="16200000" flipH="1">
            <a:off x="2619791" y="3764444"/>
            <a:ext cx="652668" cy="896179"/>
          </a:xfrm>
          <a:prstGeom prst="bentConnector3">
            <a:avLst>
              <a:gd name="adj1" fmla="val 24825"/>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Conector: angular 62">
            <a:extLst>
              <a:ext uri="{FF2B5EF4-FFF2-40B4-BE49-F238E27FC236}">
                <a16:creationId xmlns:a16="http://schemas.microsoft.com/office/drawing/2014/main" id="{D2D65AFB-E226-472A-9566-A318B7C5ACBB}"/>
              </a:ext>
            </a:extLst>
          </p:cNvPr>
          <p:cNvCxnSpPr>
            <a:stCxn id="4" idx="1"/>
            <a:endCxn id="8" idx="1"/>
          </p:cNvCxnSpPr>
          <p:nvPr/>
        </p:nvCxnSpPr>
        <p:spPr>
          <a:xfrm rot="10800000">
            <a:off x="4996070" y="1716156"/>
            <a:ext cx="92764" cy="4075044"/>
          </a:xfrm>
          <a:prstGeom prst="bentConnector3">
            <a:avLst>
              <a:gd name="adj1" fmla="val 34643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ítulo 1">
            <a:extLst>
              <a:ext uri="{FF2B5EF4-FFF2-40B4-BE49-F238E27FC236}">
                <a16:creationId xmlns:a16="http://schemas.microsoft.com/office/drawing/2014/main" id="{9A397696-C653-4AD3-893D-365B2D8C41DD}"/>
              </a:ext>
            </a:extLst>
          </p:cNvPr>
          <p:cNvSpPr>
            <a:spLocks noGrp="1"/>
          </p:cNvSpPr>
          <p:nvPr>
            <p:ph type="title"/>
          </p:nvPr>
        </p:nvSpPr>
        <p:spPr>
          <a:xfrm>
            <a:off x="1024128" y="585216"/>
            <a:ext cx="9720072" cy="1499616"/>
          </a:xfrm>
        </p:spPr>
        <p:txBody>
          <a:bodyPr/>
          <a:lstStyle/>
          <a:p>
            <a:r>
              <a:rPr lang="es-CO" dirty="0"/>
              <a:t>Estado actual</a:t>
            </a:r>
          </a:p>
        </p:txBody>
      </p:sp>
      <p:sp>
        <p:nvSpPr>
          <p:cNvPr id="2" name="Marcador de número de diapositiva 1">
            <a:extLst>
              <a:ext uri="{FF2B5EF4-FFF2-40B4-BE49-F238E27FC236}">
                <a16:creationId xmlns:a16="http://schemas.microsoft.com/office/drawing/2014/main" id="{235AA4B6-38BD-4C1F-9514-78A627FFA5B1}"/>
              </a:ext>
            </a:extLst>
          </p:cNvPr>
          <p:cNvSpPr>
            <a:spLocks noGrp="1"/>
          </p:cNvSpPr>
          <p:nvPr>
            <p:ph type="sldNum" sz="quarter" idx="12"/>
          </p:nvPr>
        </p:nvSpPr>
        <p:spPr/>
        <p:txBody>
          <a:bodyPr/>
          <a:lstStyle/>
          <a:p>
            <a:fld id="{5F7BD956-A925-4F3B-9654-2BFDF97ACB93}" type="slidenum">
              <a:rPr lang="es-CO" smtClean="0"/>
              <a:t>5</a:t>
            </a:fld>
            <a:endParaRPr lang="es-CO"/>
          </a:p>
        </p:txBody>
      </p:sp>
      <p:cxnSp>
        <p:nvCxnSpPr>
          <p:cNvPr id="26" name="Conector recto de flecha 25">
            <a:extLst>
              <a:ext uri="{FF2B5EF4-FFF2-40B4-BE49-F238E27FC236}">
                <a16:creationId xmlns:a16="http://schemas.microsoft.com/office/drawing/2014/main" id="{B63D909B-63CC-4CEF-B2AF-DE3026D2D9C6}"/>
              </a:ext>
            </a:extLst>
          </p:cNvPr>
          <p:cNvCxnSpPr>
            <a:cxnSpLocks/>
            <a:stCxn id="38" idx="1"/>
            <a:endCxn id="4" idx="3"/>
          </p:cNvCxnSpPr>
          <p:nvPr/>
        </p:nvCxnSpPr>
        <p:spPr>
          <a:xfrm flipH="1" flipV="1">
            <a:off x="7209181" y="5791200"/>
            <a:ext cx="1489218" cy="37981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E71DB0D2-B928-419F-973F-4560F270AE61}"/>
              </a:ext>
            </a:extLst>
          </p:cNvPr>
          <p:cNvCxnSpPr>
            <a:cxnSpLocks/>
            <a:stCxn id="8" idx="3"/>
          </p:cNvCxnSpPr>
          <p:nvPr/>
        </p:nvCxnSpPr>
        <p:spPr>
          <a:xfrm flipV="1">
            <a:off x="7116417" y="1093303"/>
            <a:ext cx="1464367" cy="6228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4019309B-5B29-4690-96DE-C1A18B9BC98E}"/>
              </a:ext>
            </a:extLst>
          </p:cNvPr>
          <p:cNvSpPr txBox="1"/>
          <p:nvPr/>
        </p:nvSpPr>
        <p:spPr>
          <a:xfrm>
            <a:off x="8698399" y="5847852"/>
            <a:ext cx="1466015" cy="646331"/>
          </a:xfrm>
          <a:prstGeom prst="rect">
            <a:avLst/>
          </a:prstGeom>
          <a:noFill/>
        </p:spPr>
        <p:txBody>
          <a:bodyPr wrap="square" rtlCol="0">
            <a:spAutoFit/>
          </a:bodyPr>
          <a:lstStyle/>
          <a:p>
            <a:r>
              <a:rPr lang="es-CO" dirty="0"/>
              <a:t>Entran PQRS físicos</a:t>
            </a:r>
          </a:p>
        </p:txBody>
      </p:sp>
      <p:sp>
        <p:nvSpPr>
          <p:cNvPr id="48" name="CuadroTexto 47">
            <a:extLst>
              <a:ext uri="{FF2B5EF4-FFF2-40B4-BE49-F238E27FC236}">
                <a16:creationId xmlns:a16="http://schemas.microsoft.com/office/drawing/2014/main" id="{033C6D00-D201-456F-AD49-417E9030822F}"/>
              </a:ext>
            </a:extLst>
          </p:cNvPr>
          <p:cNvSpPr txBox="1"/>
          <p:nvPr/>
        </p:nvSpPr>
        <p:spPr>
          <a:xfrm>
            <a:off x="8530272" y="830200"/>
            <a:ext cx="1466015" cy="646331"/>
          </a:xfrm>
          <a:prstGeom prst="rect">
            <a:avLst/>
          </a:prstGeom>
          <a:noFill/>
        </p:spPr>
        <p:txBody>
          <a:bodyPr wrap="square" rtlCol="0">
            <a:spAutoFit/>
          </a:bodyPr>
          <a:lstStyle/>
          <a:p>
            <a:r>
              <a:rPr lang="es-CO" dirty="0"/>
              <a:t>Responde PQRS</a:t>
            </a:r>
          </a:p>
        </p:txBody>
      </p:sp>
      <p:sp>
        <p:nvSpPr>
          <p:cNvPr id="50" name="CuadroTexto 49">
            <a:extLst>
              <a:ext uri="{FF2B5EF4-FFF2-40B4-BE49-F238E27FC236}">
                <a16:creationId xmlns:a16="http://schemas.microsoft.com/office/drawing/2014/main" id="{5A0E182C-8E82-4AD2-B318-2FE2DC4D6D0A}"/>
              </a:ext>
            </a:extLst>
          </p:cNvPr>
          <p:cNvSpPr txBox="1"/>
          <p:nvPr/>
        </p:nvSpPr>
        <p:spPr>
          <a:xfrm>
            <a:off x="811076" y="5334778"/>
            <a:ext cx="2495344" cy="923330"/>
          </a:xfrm>
          <a:prstGeom prst="rect">
            <a:avLst/>
          </a:prstGeom>
          <a:noFill/>
          <a:ln>
            <a:solidFill>
              <a:schemeClr val="tx1"/>
            </a:solidFill>
            <a:prstDash val="dashDot"/>
          </a:ln>
        </p:spPr>
        <p:txBody>
          <a:bodyPr wrap="square" rtlCol="0">
            <a:spAutoFit/>
          </a:bodyPr>
          <a:lstStyle/>
          <a:p>
            <a:r>
              <a:rPr lang="es-CO" dirty="0"/>
              <a:t>Los PQRS digitales le llegan directamente al Director</a:t>
            </a:r>
          </a:p>
        </p:txBody>
      </p:sp>
    </p:spTree>
    <p:extLst>
      <p:ext uri="{BB962C8B-B14F-4D97-AF65-F5344CB8AC3E}">
        <p14:creationId xmlns:p14="http://schemas.microsoft.com/office/powerpoint/2010/main" val="2765280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A834E5-466F-4D43-BF33-9F4BB818BDB8}"/>
              </a:ext>
            </a:extLst>
          </p:cNvPr>
          <p:cNvSpPr>
            <a:spLocks noGrp="1"/>
          </p:cNvSpPr>
          <p:nvPr>
            <p:ph type="title"/>
          </p:nvPr>
        </p:nvSpPr>
        <p:spPr/>
        <p:txBody>
          <a:bodyPr/>
          <a:lstStyle/>
          <a:p>
            <a:r>
              <a:rPr lang="es-CO"/>
              <a:t>Requerimientos</a:t>
            </a:r>
            <a:endParaRPr lang="es-CO" dirty="0"/>
          </a:p>
        </p:txBody>
      </p:sp>
      <p:sp>
        <p:nvSpPr>
          <p:cNvPr id="3" name="Marcador de contenido 2">
            <a:extLst>
              <a:ext uri="{FF2B5EF4-FFF2-40B4-BE49-F238E27FC236}">
                <a16:creationId xmlns:a16="http://schemas.microsoft.com/office/drawing/2014/main" id="{C4084C9E-77EB-41A5-9651-5FD5640A945C}"/>
              </a:ext>
            </a:extLst>
          </p:cNvPr>
          <p:cNvSpPr>
            <a:spLocks noGrp="1"/>
          </p:cNvSpPr>
          <p:nvPr>
            <p:ph idx="1"/>
          </p:nvPr>
        </p:nvSpPr>
        <p:spPr/>
        <p:txBody>
          <a:bodyPr>
            <a:normAutofit/>
          </a:bodyPr>
          <a:lstStyle/>
          <a:p>
            <a:pPr>
              <a:buFont typeface="Wingdings" panose="05000000000000000000" pitchFamily="2" charset="2"/>
              <a:buChar char="v"/>
            </a:pPr>
            <a:r>
              <a:rPr lang="es-CO" dirty="0"/>
              <a:t>Observando el estado actual, se nota que no existe una aplicación web que permite la creación de </a:t>
            </a:r>
            <a:r>
              <a:rPr lang="es-CO" dirty="0" err="1"/>
              <a:t>PQRs</a:t>
            </a:r>
            <a:r>
              <a:rPr lang="es-CO" dirty="0"/>
              <a:t>, sino que todo ese tipo de trámites llega a la recepción y a partir de ahí se dan diversos flujos hasta que se le da la respuesta definitiva al usuario.  El sistema propuesto debe respetar el flujo actual, pero además debe permitir que usuarios externos puedan acceder desde un link en la página web para la creación de un PQR.</a:t>
            </a:r>
          </a:p>
          <a:p>
            <a:pPr>
              <a:buFont typeface="Wingdings" panose="05000000000000000000" pitchFamily="2" charset="2"/>
              <a:buChar char="v"/>
            </a:pPr>
            <a:r>
              <a:rPr lang="es-CO" dirty="0"/>
              <a:t>A cada PQR se le puede agregar archivos adjuntos (En diversos formatos: xls, xlsx </a:t>
            </a:r>
            <a:r>
              <a:rPr lang="es-CO" dirty="0" err="1"/>
              <a:t>doc</a:t>
            </a:r>
            <a:r>
              <a:rPr lang="es-CO" dirty="0"/>
              <a:t>, docx, png, </a:t>
            </a:r>
            <a:r>
              <a:rPr lang="es-CO" dirty="0" err="1"/>
              <a:t>jpg</a:t>
            </a:r>
            <a:r>
              <a:rPr lang="es-CO" dirty="0"/>
              <a:t>, </a:t>
            </a:r>
            <a:r>
              <a:rPr lang="es-CO" dirty="0" err="1"/>
              <a:t>jpeg</a:t>
            </a:r>
            <a:r>
              <a:rPr lang="es-CO" dirty="0"/>
              <a:t>, </a:t>
            </a:r>
            <a:r>
              <a:rPr lang="es-CO" dirty="0" err="1"/>
              <a:t>pdf</a:t>
            </a:r>
            <a:r>
              <a:rPr lang="es-CO" dirty="0"/>
              <a:t>) en cada etapa.</a:t>
            </a:r>
          </a:p>
          <a:p>
            <a:pPr>
              <a:buFont typeface="Wingdings" panose="05000000000000000000" pitchFamily="2" charset="2"/>
              <a:buChar char="v"/>
            </a:pPr>
            <a:r>
              <a:rPr lang="es-CO" dirty="0"/>
              <a:t>El usuario que puede dar respuesta final a los PQRS </a:t>
            </a:r>
            <a:r>
              <a:rPr lang="es-CO"/>
              <a:t>es el </a:t>
            </a:r>
            <a:r>
              <a:rPr lang="es-CO" dirty="0"/>
              <a:t>director general.</a:t>
            </a:r>
          </a:p>
          <a:p>
            <a:endParaRPr lang="es-CO" dirty="0"/>
          </a:p>
        </p:txBody>
      </p:sp>
      <p:sp>
        <p:nvSpPr>
          <p:cNvPr id="4" name="Marcador de número de diapositiva 3">
            <a:extLst>
              <a:ext uri="{FF2B5EF4-FFF2-40B4-BE49-F238E27FC236}">
                <a16:creationId xmlns:a16="http://schemas.microsoft.com/office/drawing/2014/main" id="{ED4F11AF-A0A2-4A92-9036-28643820A979}"/>
              </a:ext>
            </a:extLst>
          </p:cNvPr>
          <p:cNvSpPr>
            <a:spLocks noGrp="1"/>
          </p:cNvSpPr>
          <p:nvPr>
            <p:ph type="sldNum" sz="quarter" idx="12"/>
          </p:nvPr>
        </p:nvSpPr>
        <p:spPr/>
        <p:txBody>
          <a:bodyPr/>
          <a:lstStyle/>
          <a:p>
            <a:fld id="{5F7BD956-A925-4F3B-9654-2BFDF97ACB93}" type="slidenum">
              <a:rPr lang="es-CO" smtClean="0"/>
              <a:t>6</a:t>
            </a:fld>
            <a:endParaRPr lang="es-CO"/>
          </a:p>
        </p:txBody>
      </p:sp>
    </p:spTree>
    <p:extLst>
      <p:ext uri="{BB962C8B-B14F-4D97-AF65-F5344CB8AC3E}">
        <p14:creationId xmlns:p14="http://schemas.microsoft.com/office/powerpoint/2010/main" val="3096522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84CEAB-50D3-4A75-ABEA-FBACCB68FA18}"/>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4C82FBDE-0B8C-4705-BCBB-CF2A2CD88B6B}"/>
              </a:ext>
            </a:extLst>
          </p:cNvPr>
          <p:cNvSpPr>
            <a:spLocks noGrp="1"/>
          </p:cNvSpPr>
          <p:nvPr>
            <p:ph idx="1"/>
          </p:nvPr>
        </p:nvSpPr>
        <p:spPr/>
        <p:txBody>
          <a:bodyPr/>
          <a:lstStyle/>
          <a:p>
            <a:pPr>
              <a:buFont typeface="Wingdings" panose="05000000000000000000" pitchFamily="2" charset="2"/>
              <a:buChar char="v"/>
            </a:pPr>
            <a:r>
              <a:rPr lang="es-CO" dirty="0"/>
              <a:t>Los jefes de área y el director se pueden pasar el trámite en cualquier momento, pero es necesario que le anexe un comentario.</a:t>
            </a:r>
          </a:p>
          <a:p>
            <a:pPr>
              <a:buFont typeface="Wingdings" panose="05000000000000000000" pitchFamily="2" charset="2"/>
              <a:buChar char="v"/>
            </a:pPr>
            <a:r>
              <a:rPr lang="es-CO" dirty="0"/>
              <a:t>Se deben manejar notificaciones que permitan saber cuantos </a:t>
            </a:r>
            <a:r>
              <a:rPr lang="es-CO" dirty="0" err="1"/>
              <a:t>PQRs</a:t>
            </a:r>
            <a:r>
              <a:rPr lang="es-CO" dirty="0"/>
              <a:t> tiene pendiente por resolver un usuario.</a:t>
            </a:r>
          </a:p>
          <a:p>
            <a:pPr>
              <a:buFont typeface="Wingdings" panose="05000000000000000000" pitchFamily="2" charset="2"/>
              <a:buChar char="v"/>
            </a:pPr>
            <a:r>
              <a:rPr lang="es-CO" dirty="0"/>
              <a:t>Cuando un PQR esté próximo a vencer, se debe lanzar una alerta al jefe del área y a la persona que tiene el PQR a cargo.</a:t>
            </a:r>
          </a:p>
          <a:p>
            <a:pPr>
              <a:buFont typeface="Wingdings" panose="05000000000000000000" pitchFamily="2" charset="2"/>
              <a:buChar char="v"/>
            </a:pPr>
            <a:r>
              <a:rPr lang="es-CO" dirty="0"/>
              <a:t>Existen 40 usuarios concurrentes de la entidad y se espera que envíen 50 </a:t>
            </a:r>
            <a:r>
              <a:rPr lang="es-CO" dirty="0" err="1"/>
              <a:t>PQRs</a:t>
            </a:r>
            <a:r>
              <a:rPr lang="es-CO" dirty="0"/>
              <a:t> diarios los usuarios externos.</a:t>
            </a:r>
          </a:p>
          <a:p>
            <a:pPr marL="0" indent="0">
              <a:buNone/>
            </a:pPr>
            <a:endParaRPr lang="es-CO" dirty="0"/>
          </a:p>
          <a:p>
            <a:pPr marL="0" indent="0">
              <a:buNone/>
            </a:pPr>
            <a:endParaRPr lang="es-CO" dirty="0"/>
          </a:p>
          <a:p>
            <a:pPr marL="0" indent="0">
              <a:buNone/>
            </a:pPr>
            <a:endParaRPr lang="es-CO" dirty="0"/>
          </a:p>
        </p:txBody>
      </p:sp>
      <p:sp>
        <p:nvSpPr>
          <p:cNvPr id="4" name="Marcador de número de diapositiva 3">
            <a:extLst>
              <a:ext uri="{FF2B5EF4-FFF2-40B4-BE49-F238E27FC236}">
                <a16:creationId xmlns:a16="http://schemas.microsoft.com/office/drawing/2014/main" id="{4FFE072B-9834-4634-96D8-10219F68DCCA}"/>
              </a:ext>
            </a:extLst>
          </p:cNvPr>
          <p:cNvSpPr>
            <a:spLocks noGrp="1"/>
          </p:cNvSpPr>
          <p:nvPr>
            <p:ph type="sldNum" sz="quarter" idx="12"/>
          </p:nvPr>
        </p:nvSpPr>
        <p:spPr/>
        <p:txBody>
          <a:bodyPr/>
          <a:lstStyle/>
          <a:p>
            <a:fld id="{5F7BD956-A925-4F3B-9654-2BFDF97ACB93}" type="slidenum">
              <a:rPr lang="es-CO" smtClean="0"/>
              <a:t>7</a:t>
            </a:fld>
            <a:endParaRPr lang="es-CO"/>
          </a:p>
        </p:txBody>
      </p:sp>
    </p:spTree>
    <p:extLst>
      <p:ext uri="{BB962C8B-B14F-4D97-AF65-F5344CB8AC3E}">
        <p14:creationId xmlns:p14="http://schemas.microsoft.com/office/powerpoint/2010/main" val="18093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6AA069-D5D0-4EFB-BFEB-DB1C1DBBADE8}"/>
              </a:ext>
            </a:extLst>
          </p:cNvPr>
          <p:cNvSpPr>
            <a:spLocks noGrp="1"/>
          </p:cNvSpPr>
          <p:nvPr>
            <p:ph type="title"/>
          </p:nvPr>
        </p:nvSpPr>
        <p:spPr/>
        <p:txBody>
          <a:bodyPr/>
          <a:lstStyle/>
          <a:p>
            <a:r>
              <a:rPr lang="es-CO" dirty="0"/>
              <a:t>La aplicación debe tener</a:t>
            </a:r>
          </a:p>
        </p:txBody>
      </p:sp>
      <p:sp>
        <p:nvSpPr>
          <p:cNvPr id="3" name="Marcador de contenido 2">
            <a:extLst>
              <a:ext uri="{FF2B5EF4-FFF2-40B4-BE49-F238E27FC236}">
                <a16:creationId xmlns:a16="http://schemas.microsoft.com/office/drawing/2014/main" id="{1AFC84D6-7F6D-4047-8773-E034B5EBA97A}"/>
              </a:ext>
            </a:extLst>
          </p:cNvPr>
          <p:cNvSpPr>
            <a:spLocks noGrp="1"/>
          </p:cNvSpPr>
          <p:nvPr>
            <p:ph idx="1"/>
          </p:nvPr>
        </p:nvSpPr>
        <p:spPr/>
        <p:txBody>
          <a:bodyPr/>
          <a:lstStyle/>
          <a:p>
            <a:pPr lvl="1"/>
            <a:r>
              <a:rPr lang="es-CO" sz="2000" dirty="0"/>
              <a:t>Módulo de usuarios (CRUD de usuarios).</a:t>
            </a:r>
          </a:p>
          <a:p>
            <a:pPr lvl="1"/>
            <a:r>
              <a:rPr lang="es-CO" sz="2000" dirty="0"/>
              <a:t>Módulo de roles (CRUD de roles).</a:t>
            </a:r>
          </a:p>
          <a:p>
            <a:pPr lvl="1"/>
            <a:r>
              <a:rPr lang="es-CO" sz="2000" dirty="0"/>
              <a:t>Módulo de permisos (CRUD de permisos).</a:t>
            </a:r>
          </a:p>
          <a:p>
            <a:pPr lvl="1"/>
            <a:r>
              <a:rPr lang="es-CO" sz="2000" dirty="0"/>
              <a:t>Modulo de </a:t>
            </a:r>
            <a:r>
              <a:rPr lang="es-CO" sz="2000" dirty="0" err="1"/>
              <a:t>PQRs</a:t>
            </a:r>
            <a:r>
              <a:rPr lang="es-CO" sz="2000" dirty="0"/>
              <a:t> (CRUD de </a:t>
            </a:r>
            <a:r>
              <a:rPr lang="es-CO" sz="2000" dirty="0" err="1"/>
              <a:t>PQRs</a:t>
            </a:r>
            <a:r>
              <a:rPr lang="es-CO" sz="2000" dirty="0"/>
              <a:t>).</a:t>
            </a:r>
          </a:p>
          <a:p>
            <a:pPr lvl="1"/>
            <a:r>
              <a:rPr lang="es-CO" sz="2000" dirty="0"/>
              <a:t>Módulo de reportes (ver métricas diarias, semanales y mensuales de los </a:t>
            </a:r>
            <a:r>
              <a:rPr lang="es-CO" sz="2000" dirty="0" err="1"/>
              <a:t>PQRs</a:t>
            </a:r>
            <a:r>
              <a:rPr lang="es-CO" sz="2000" dirty="0"/>
              <a:t>).</a:t>
            </a:r>
          </a:p>
          <a:p>
            <a:pPr lvl="1"/>
            <a:r>
              <a:rPr lang="es-CO" sz="2000" dirty="0"/>
              <a:t>Módulo de trazabilidad (Entrar a cada PQR y poder revisar la trazabilidad de cada trámite).</a:t>
            </a:r>
          </a:p>
          <a:p>
            <a:pPr lvl="1"/>
            <a:r>
              <a:rPr lang="es-CO" sz="2000" dirty="0"/>
              <a:t>Web API que muestre el listado de los </a:t>
            </a:r>
            <a:r>
              <a:rPr lang="es-CO" sz="2000" dirty="0" err="1"/>
              <a:t>PQRs</a:t>
            </a:r>
            <a:r>
              <a:rPr lang="es-CO" sz="2000" dirty="0"/>
              <a:t>, el total de </a:t>
            </a:r>
            <a:r>
              <a:rPr lang="es-CO" sz="2000" dirty="0" err="1"/>
              <a:t>PQRs</a:t>
            </a:r>
            <a:r>
              <a:rPr lang="es-CO" sz="2000" dirty="0"/>
              <a:t> resueltos y el total de </a:t>
            </a:r>
            <a:r>
              <a:rPr lang="es-CO" sz="2000" dirty="0" err="1"/>
              <a:t>PQRs</a:t>
            </a:r>
            <a:r>
              <a:rPr lang="es-CO" sz="2000" dirty="0"/>
              <a:t> que han entrado.</a:t>
            </a:r>
          </a:p>
          <a:p>
            <a:pPr lvl="1"/>
            <a:endParaRPr lang="es-CO" dirty="0"/>
          </a:p>
        </p:txBody>
      </p:sp>
      <p:sp>
        <p:nvSpPr>
          <p:cNvPr id="4" name="Marcador de número de diapositiva 3">
            <a:extLst>
              <a:ext uri="{FF2B5EF4-FFF2-40B4-BE49-F238E27FC236}">
                <a16:creationId xmlns:a16="http://schemas.microsoft.com/office/drawing/2014/main" id="{ABB2C157-B039-48D6-B4D9-E45738784A1D}"/>
              </a:ext>
            </a:extLst>
          </p:cNvPr>
          <p:cNvSpPr>
            <a:spLocks noGrp="1"/>
          </p:cNvSpPr>
          <p:nvPr>
            <p:ph type="sldNum" sz="quarter" idx="12"/>
          </p:nvPr>
        </p:nvSpPr>
        <p:spPr/>
        <p:txBody>
          <a:bodyPr/>
          <a:lstStyle/>
          <a:p>
            <a:fld id="{5F7BD956-A925-4F3B-9654-2BFDF97ACB93}" type="slidenum">
              <a:rPr lang="es-CO" smtClean="0"/>
              <a:t>8</a:t>
            </a:fld>
            <a:endParaRPr lang="es-CO"/>
          </a:p>
        </p:txBody>
      </p:sp>
    </p:spTree>
    <p:extLst>
      <p:ext uri="{BB962C8B-B14F-4D97-AF65-F5344CB8AC3E}">
        <p14:creationId xmlns:p14="http://schemas.microsoft.com/office/powerpoint/2010/main" val="358324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2C745E-78E5-41EE-AFA4-B1F2A5181ECF}"/>
              </a:ext>
            </a:extLst>
          </p:cNvPr>
          <p:cNvSpPr>
            <a:spLocks noGrp="1"/>
          </p:cNvSpPr>
          <p:nvPr>
            <p:ph type="title"/>
          </p:nvPr>
        </p:nvSpPr>
        <p:spPr/>
        <p:txBody>
          <a:bodyPr/>
          <a:lstStyle/>
          <a:p>
            <a:r>
              <a:rPr lang="es-CO" dirty="0"/>
              <a:t>Restricciones</a:t>
            </a:r>
          </a:p>
        </p:txBody>
      </p:sp>
      <p:sp>
        <p:nvSpPr>
          <p:cNvPr id="3" name="Marcador de contenido 2">
            <a:extLst>
              <a:ext uri="{FF2B5EF4-FFF2-40B4-BE49-F238E27FC236}">
                <a16:creationId xmlns:a16="http://schemas.microsoft.com/office/drawing/2014/main" id="{746B1B05-F1B6-44BE-8969-910CA777235D}"/>
              </a:ext>
            </a:extLst>
          </p:cNvPr>
          <p:cNvSpPr>
            <a:spLocks noGrp="1"/>
          </p:cNvSpPr>
          <p:nvPr>
            <p:ph idx="1"/>
          </p:nvPr>
        </p:nvSpPr>
        <p:spPr/>
        <p:txBody>
          <a:bodyPr/>
          <a:lstStyle/>
          <a:p>
            <a:pPr lvl="1"/>
            <a:r>
              <a:rPr lang="es-CO" dirty="0"/>
              <a:t>Lenguaje de programación </a:t>
            </a:r>
            <a:r>
              <a:rPr lang="es-CO" dirty="0" err="1"/>
              <a:t>RoR</a:t>
            </a:r>
            <a:r>
              <a:rPr lang="es-CO" dirty="0"/>
              <a:t>.</a:t>
            </a:r>
          </a:p>
          <a:p>
            <a:pPr lvl="1"/>
            <a:r>
              <a:rPr lang="es-CO" dirty="0"/>
              <a:t>Base de datos transaccional.</a:t>
            </a:r>
          </a:p>
          <a:p>
            <a:pPr lvl="1"/>
            <a:r>
              <a:rPr lang="es-CO" dirty="0"/>
              <a:t>Desplegado en </a:t>
            </a:r>
            <a:r>
              <a:rPr lang="es-CO" dirty="0" err="1"/>
              <a:t>Heroku</a:t>
            </a:r>
            <a:r>
              <a:rPr lang="es-CO" dirty="0"/>
              <a:t>.</a:t>
            </a:r>
          </a:p>
          <a:p>
            <a:pPr lvl="1"/>
            <a:r>
              <a:rPr lang="es-CO" dirty="0"/>
              <a:t>Escrito en local o con un IDE en </a:t>
            </a:r>
            <a:r>
              <a:rPr lang="es-CO"/>
              <a:t>la nube.</a:t>
            </a:r>
            <a:endParaRPr lang="es-CO" dirty="0"/>
          </a:p>
          <a:p>
            <a:pPr lvl="1"/>
            <a:r>
              <a:rPr lang="es-CO" dirty="0"/>
              <a:t>Debe manejar auditoría de las principales transacciones.</a:t>
            </a:r>
          </a:p>
          <a:p>
            <a:pPr lvl="1"/>
            <a:endParaRPr lang="es-CO" dirty="0"/>
          </a:p>
          <a:p>
            <a:endParaRPr lang="es-CO" dirty="0"/>
          </a:p>
        </p:txBody>
      </p:sp>
      <p:sp>
        <p:nvSpPr>
          <p:cNvPr id="4" name="Marcador de número de diapositiva 3">
            <a:extLst>
              <a:ext uri="{FF2B5EF4-FFF2-40B4-BE49-F238E27FC236}">
                <a16:creationId xmlns:a16="http://schemas.microsoft.com/office/drawing/2014/main" id="{31B36AFC-7F37-4645-B606-A52FFA8F929E}"/>
              </a:ext>
            </a:extLst>
          </p:cNvPr>
          <p:cNvSpPr>
            <a:spLocks noGrp="1"/>
          </p:cNvSpPr>
          <p:nvPr>
            <p:ph type="sldNum" sz="quarter" idx="12"/>
          </p:nvPr>
        </p:nvSpPr>
        <p:spPr/>
        <p:txBody>
          <a:bodyPr/>
          <a:lstStyle/>
          <a:p>
            <a:fld id="{5F7BD956-A925-4F3B-9654-2BFDF97ACB93}" type="slidenum">
              <a:rPr lang="es-CO" smtClean="0"/>
              <a:t>9</a:t>
            </a:fld>
            <a:endParaRPr lang="es-CO"/>
          </a:p>
        </p:txBody>
      </p:sp>
    </p:spTree>
    <p:extLst>
      <p:ext uri="{BB962C8B-B14F-4D97-AF65-F5344CB8AC3E}">
        <p14:creationId xmlns:p14="http://schemas.microsoft.com/office/powerpoint/2010/main" val="34130902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945</TotalTime>
  <Words>752</Words>
  <Application>Microsoft Office PowerPoint</Application>
  <PresentationFormat>Panorámica</PresentationFormat>
  <Paragraphs>84</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Calibri</vt:lpstr>
      <vt:lpstr>Tw Cen MT</vt:lpstr>
      <vt:lpstr>Tw Cen MT Condensed</vt:lpstr>
      <vt:lpstr>Wingdings</vt:lpstr>
      <vt:lpstr>Wingdings 3</vt:lpstr>
      <vt:lpstr>Integral</vt:lpstr>
      <vt:lpstr>Proyecto de Arq. De Software</vt:lpstr>
      <vt:lpstr>Objetivo</vt:lpstr>
      <vt:lpstr>Sistema de PQRS</vt:lpstr>
      <vt:lpstr>Contexto</vt:lpstr>
      <vt:lpstr>Estado actual</vt:lpstr>
      <vt:lpstr>Requerimientos</vt:lpstr>
      <vt:lpstr>Presentación de PowerPoint</vt:lpstr>
      <vt:lpstr>La aplicación debe tener</vt:lpstr>
      <vt:lpstr>Restricciones</vt:lpstr>
      <vt:lpstr>Entregables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Eduard Alberto Avendaño Camacho</dc:creator>
  <cp:lastModifiedBy>Eduard Avendaño Camacho</cp:lastModifiedBy>
  <cp:revision>47</cp:revision>
  <dcterms:created xsi:type="dcterms:W3CDTF">2018-05-02T05:43:08Z</dcterms:created>
  <dcterms:modified xsi:type="dcterms:W3CDTF">2018-10-29T16:48:32Z</dcterms:modified>
</cp:coreProperties>
</file>