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Lst>
  <p:sldSz cx="30275213" cy="42803763"/>
  <p:notesSz cx="14211300" cy="20104100"/>
  <p:defaultTextStyle>
    <a:defPPr>
      <a:defRPr lang="de-DE"/>
    </a:defPPr>
    <a:lvl1pPr marL="0" algn="l" defTabSz="1947306" rtl="0" eaLnBrk="1" latinLnBrk="0" hangingPunct="1">
      <a:defRPr sz="3833" kern="1200">
        <a:solidFill>
          <a:schemeClr val="tx1"/>
        </a:solidFill>
        <a:latin typeface="+mn-lt"/>
        <a:ea typeface="+mn-ea"/>
        <a:cs typeface="+mn-cs"/>
      </a:defRPr>
    </a:lvl1pPr>
    <a:lvl2pPr marL="973653" algn="l" defTabSz="1947306" rtl="0" eaLnBrk="1" latinLnBrk="0" hangingPunct="1">
      <a:defRPr sz="3833" kern="1200">
        <a:solidFill>
          <a:schemeClr val="tx1"/>
        </a:solidFill>
        <a:latin typeface="+mn-lt"/>
        <a:ea typeface="+mn-ea"/>
        <a:cs typeface="+mn-cs"/>
      </a:defRPr>
    </a:lvl2pPr>
    <a:lvl3pPr marL="1947306" algn="l" defTabSz="1947306" rtl="0" eaLnBrk="1" latinLnBrk="0" hangingPunct="1">
      <a:defRPr sz="3833" kern="1200">
        <a:solidFill>
          <a:schemeClr val="tx1"/>
        </a:solidFill>
        <a:latin typeface="+mn-lt"/>
        <a:ea typeface="+mn-ea"/>
        <a:cs typeface="+mn-cs"/>
      </a:defRPr>
    </a:lvl3pPr>
    <a:lvl4pPr marL="2920959" algn="l" defTabSz="1947306" rtl="0" eaLnBrk="1" latinLnBrk="0" hangingPunct="1">
      <a:defRPr sz="3833" kern="1200">
        <a:solidFill>
          <a:schemeClr val="tx1"/>
        </a:solidFill>
        <a:latin typeface="+mn-lt"/>
        <a:ea typeface="+mn-ea"/>
        <a:cs typeface="+mn-cs"/>
      </a:defRPr>
    </a:lvl4pPr>
    <a:lvl5pPr marL="3894612" algn="l" defTabSz="1947306" rtl="0" eaLnBrk="1" latinLnBrk="0" hangingPunct="1">
      <a:defRPr sz="3833" kern="1200">
        <a:solidFill>
          <a:schemeClr val="tx1"/>
        </a:solidFill>
        <a:latin typeface="+mn-lt"/>
        <a:ea typeface="+mn-ea"/>
        <a:cs typeface="+mn-cs"/>
      </a:defRPr>
    </a:lvl5pPr>
    <a:lvl6pPr marL="4868266" algn="l" defTabSz="1947306" rtl="0" eaLnBrk="1" latinLnBrk="0" hangingPunct="1">
      <a:defRPr sz="3833" kern="1200">
        <a:solidFill>
          <a:schemeClr val="tx1"/>
        </a:solidFill>
        <a:latin typeface="+mn-lt"/>
        <a:ea typeface="+mn-ea"/>
        <a:cs typeface="+mn-cs"/>
      </a:defRPr>
    </a:lvl6pPr>
    <a:lvl7pPr marL="5841919" algn="l" defTabSz="1947306" rtl="0" eaLnBrk="1" latinLnBrk="0" hangingPunct="1">
      <a:defRPr sz="3833" kern="1200">
        <a:solidFill>
          <a:schemeClr val="tx1"/>
        </a:solidFill>
        <a:latin typeface="+mn-lt"/>
        <a:ea typeface="+mn-ea"/>
        <a:cs typeface="+mn-cs"/>
      </a:defRPr>
    </a:lvl7pPr>
    <a:lvl8pPr marL="6815572" algn="l" defTabSz="1947306" rtl="0" eaLnBrk="1" latinLnBrk="0" hangingPunct="1">
      <a:defRPr sz="3833" kern="1200">
        <a:solidFill>
          <a:schemeClr val="tx1"/>
        </a:solidFill>
        <a:latin typeface="+mn-lt"/>
        <a:ea typeface="+mn-ea"/>
        <a:cs typeface="+mn-cs"/>
      </a:defRPr>
    </a:lvl8pPr>
    <a:lvl9pPr marL="7789225" algn="l" defTabSz="1947306" rtl="0" eaLnBrk="1" latinLnBrk="0" hangingPunct="1">
      <a:defRPr sz="3833"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132" userDrawn="1">
          <p15:clr>
            <a:srgbClr val="A4A3A4"/>
          </p15:clr>
        </p15:guide>
        <p15:guide id="2" pos="46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49F"/>
    <a:srgbClr val="FFFF00"/>
    <a:srgbClr val="606060"/>
    <a:srgbClr val="FFFFFF"/>
    <a:srgbClr val="00FF00"/>
    <a:srgbClr val="0000FF"/>
    <a:srgbClr val="FF0000"/>
    <a:srgbClr val="40404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982" autoAdjust="0"/>
    <p:restoredTop sz="96461" autoAdjust="0"/>
  </p:normalViewPr>
  <p:slideViewPr>
    <p:cSldViewPr>
      <p:cViewPr>
        <p:scale>
          <a:sx n="40" d="100"/>
          <a:sy n="40" d="100"/>
        </p:scale>
        <p:origin x="-106" y="3485"/>
      </p:cViewPr>
      <p:guideLst>
        <p:guide orient="horz" pos="6132"/>
        <p:guide pos="4602"/>
      </p:guideLst>
    </p:cSldViewPr>
  </p:slideViewPr>
  <p:notesTextViewPr>
    <p:cViewPr>
      <p:scale>
        <a:sx n="3" d="2"/>
        <a:sy n="3" d="2"/>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72062" y="13269167"/>
            <a:ext cx="25750028" cy="8988788"/>
          </a:xfrm>
          <a:prstGeom prst="rect">
            <a:avLst/>
          </a:prstGeom>
        </p:spPr>
        <p:txBody>
          <a:bodyPr wrap="square" lIns="0" tIns="0" rIns="0" bIns="0">
            <a:noAutofit/>
          </a:bodyPr>
          <a:lstStyle/>
          <a:p>
            <a:endParaRPr dirty="0"/>
          </a:p>
        </p:txBody>
      </p:sp>
      <p:sp>
        <p:nvSpPr>
          <p:cNvPr id="3" name="Holder 3"/>
          <p:cNvSpPr>
            <a:spLocks noGrp="1"/>
          </p:cNvSpPr>
          <p:nvPr>
            <p:ph type="subTitle" idx="4"/>
          </p:nvPr>
        </p:nvSpPr>
        <p:spPr>
          <a:xfrm>
            <a:off x="4544122" y="23970108"/>
            <a:ext cx="21205904" cy="10700941"/>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6/15/2020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body" idx="1"/>
          </p:nvPr>
        </p:nvSpPr>
        <p:spPr/>
        <p:txBody>
          <a:bodyPr lIns="0" tIns="0" rIns="0" bIns="0"/>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6/15/2020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sz="half" idx="2"/>
          </p:nvPr>
        </p:nvSpPr>
        <p:spPr>
          <a:xfrm>
            <a:off x="1514706" y="9844865"/>
            <a:ext cx="13177955" cy="28250484"/>
          </a:xfrm>
          <a:prstGeom prst="rect">
            <a:avLst/>
          </a:prstGeom>
        </p:spPr>
        <p:txBody>
          <a:bodyPr wrap="square" lIns="0" tIns="0" rIns="0" bIns="0">
            <a:noAutofit/>
          </a:bodyPr>
          <a:lstStyle/>
          <a:p>
            <a:endParaRPr/>
          </a:p>
        </p:txBody>
      </p:sp>
      <p:sp>
        <p:nvSpPr>
          <p:cNvPr id="4" name="Holder 4"/>
          <p:cNvSpPr>
            <a:spLocks noGrp="1"/>
          </p:cNvSpPr>
          <p:nvPr>
            <p:ph sz="half" idx="3"/>
          </p:nvPr>
        </p:nvSpPr>
        <p:spPr>
          <a:xfrm>
            <a:off x="15601486" y="9844865"/>
            <a:ext cx="13177955" cy="28250484"/>
          </a:xfrm>
          <a:prstGeom prst="rect">
            <a:avLst/>
          </a:prstGeom>
        </p:spPr>
        <p:txBody>
          <a:bodyPr wrap="square" lIns="0" tIns="0" rIns="0" bIns="0">
            <a:noAutofit/>
          </a:body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6/15/2020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6/15/2020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6/15/2020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14706" y="1712149"/>
            <a:ext cx="27264735" cy="6848600"/>
          </a:xfrm>
          <a:prstGeom prst="rect">
            <a:avLst/>
          </a:prstGeom>
        </p:spPr>
        <p:txBody>
          <a:bodyPr wrap="square" lIns="0" tIns="0" rIns="0" bIns="0">
            <a:noAutofit/>
          </a:bodyPr>
          <a:lstStyle/>
          <a:p>
            <a:endParaRPr/>
          </a:p>
        </p:txBody>
      </p:sp>
      <p:sp>
        <p:nvSpPr>
          <p:cNvPr id="3" name="Holder 3"/>
          <p:cNvSpPr>
            <a:spLocks noGrp="1"/>
          </p:cNvSpPr>
          <p:nvPr>
            <p:ph type="body" idx="1"/>
          </p:nvPr>
        </p:nvSpPr>
        <p:spPr>
          <a:xfrm>
            <a:off x="1514706" y="9844865"/>
            <a:ext cx="27264735" cy="28250484"/>
          </a:xfrm>
          <a:prstGeom prst="rect">
            <a:avLst/>
          </a:prstGeom>
        </p:spPr>
        <p:txBody>
          <a:bodyPr wrap="square" lIns="0" tIns="0" rIns="0" bIns="0">
            <a:noAutofit/>
          </a:bodyPr>
          <a:lstStyle/>
          <a:p>
            <a:endParaRPr dirty="0"/>
          </a:p>
        </p:txBody>
      </p:sp>
      <p:sp>
        <p:nvSpPr>
          <p:cNvPr id="4" name="Holder 4"/>
          <p:cNvSpPr>
            <a:spLocks noGrp="1"/>
          </p:cNvSpPr>
          <p:nvPr>
            <p:ph type="ftr" sz="quarter" idx="5"/>
          </p:nvPr>
        </p:nvSpPr>
        <p:spPr>
          <a:xfrm>
            <a:off x="10300010" y="39807501"/>
            <a:ext cx="9694127" cy="2140188"/>
          </a:xfrm>
          <a:prstGeom prst="rect">
            <a:avLst/>
          </a:prstGeom>
        </p:spPr>
        <p:txBody>
          <a:bodyPr wrap="square" lIns="0" tIns="0" rIns="0" bIns="0">
            <a:no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514708" y="39807501"/>
            <a:ext cx="6967653" cy="2140188"/>
          </a:xfrm>
          <a:prstGeom prst="rect">
            <a:avLst/>
          </a:prstGeom>
        </p:spPr>
        <p:txBody>
          <a:bodyPr wrap="square" lIns="0" tIns="0" rIns="0" bIns="0">
            <a:noAutofit/>
          </a:bodyPr>
          <a:lstStyle>
            <a:lvl1pPr algn="l">
              <a:defRPr>
                <a:solidFill>
                  <a:schemeClr val="tx1">
                    <a:tint val="75000"/>
                  </a:schemeClr>
                </a:solidFill>
              </a:defRPr>
            </a:lvl1pPr>
          </a:lstStyle>
          <a:p>
            <a:fld id="{1D8BD707-D9CF-40AE-B4C6-C98DA3205C09}" type="datetimeFigureOut">
              <a:rPr lang="en-US" smtClean="0"/>
              <a:pPr/>
              <a:t>6/15/2020</a:t>
            </a:fld>
            <a:endParaRPr lang="en-US"/>
          </a:p>
        </p:txBody>
      </p:sp>
      <p:sp>
        <p:nvSpPr>
          <p:cNvPr id="6" name="Holder 6"/>
          <p:cNvSpPr>
            <a:spLocks noGrp="1"/>
          </p:cNvSpPr>
          <p:nvPr>
            <p:ph type="sldNum" sz="quarter" idx="7"/>
          </p:nvPr>
        </p:nvSpPr>
        <p:spPr>
          <a:xfrm>
            <a:off x="21811791" y="39807501"/>
            <a:ext cx="6967653" cy="2140188"/>
          </a:xfrm>
          <a:prstGeom prst="rect">
            <a:avLst/>
          </a:prstGeom>
        </p:spPr>
        <p:txBody>
          <a:bodyPr wrap="square" lIns="0" tIns="0" rIns="0" bIns="0">
            <a:noAutofit/>
          </a:bodyPr>
          <a:lstStyle>
            <a:lvl1pPr algn="r">
              <a:defRPr>
                <a:solidFill>
                  <a:schemeClr val="tx1">
                    <a:tint val="75000"/>
                  </a:schemeClr>
                </a:solidFill>
              </a:defRPr>
            </a:lvl1pPr>
          </a:lstStyle>
          <a:p>
            <a:fld id="{B6F15528-21DE-4FAA-801E-634DDDAF4B2B}" type="slidenum">
              <a:rPr/>
              <a:pPr/>
              <a:t>‹Nr.›</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1946849" rtl="0" eaLnBrk="1" latinLnBrk="0" hangingPunct="1">
        <a:lnSpc>
          <a:spcPct val="90000"/>
        </a:lnSpc>
        <a:spcBef>
          <a:spcPct val="0"/>
        </a:spcBef>
        <a:buNone/>
        <a:defRPr sz="9368" kern="1200">
          <a:solidFill>
            <a:schemeClr val="tx1"/>
          </a:solidFill>
          <a:latin typeface="+mj-lt"/>
          <a:ea typeface="+mj-ea"/>
          <a:cs typeface="+mj-cs"/>
        </a:defRPr>
      </a:lvl1pPr>
    </p:titleStyle>
    <p:bodyStyle>
      <a:lvl1pPr marL="486712" indent="-486712" algn="l" defTabSz="1946849" rtl="0" eaLnBrk="1" latinLnBrk="0" hangingPunct="1">
        <a:lnSpc>
          <a:spcPct val="90000"/>
        </a:lnSpc>
        <a:spcBef>
          <a:spcPts val="2129"/>
        </a:spcBef>
        <a:buFont typeface="Arial" panose="020B0604020202020204" pitchFamily="34" charset="0"/>
        <a:buChar char="•"/>
        <a:defRPr sz="5961" kern="1200">
          <a:solidFill>
            <a:schemeClr val="tx1"/>
          </a:solidFill>
          <a:latin typeface="+mn-lt"/>
          <a:ea typeface="+mn-ea"/>
          <a:cs typeface="+mn-cs"/>
        </a:defRPr>
      </a:lvl1pPr>
      <a:lvl2pPr marL="1460137" indent="-486712" algn="l" defTabSz="1946849" rtl="0" eaLnBrk="1" latinLnBrk="0" hangingPunct="1">
        <a:lnSpc>
          <a:spcPct val="90000"/>
        </a:lnSpc>
        <a:spcBef>
          <a:spcPts val="1065"/>
        </a:spcBef>
        <a:buFont typeface="Arial" panose="020B0604020202020204" pitchFamily="34" charset="0"/>
        <a:buChar char="•"/>
        <a:defRPr sz="5110" kern="1200">
          <a:solidFill>
            <a:schemeClr val="tx1"/>
          </a:solidFill>
          <a:latin typeface="+mn-lt"/>
          <a:ea typeface="+mn-ea"/>
          <a:cs typeface="+mn-cs"/>
        </a:defRPr>
      </a:lvl2pPr>
      <a:lvl3pPr marL="2433561" indent="-486712" algn="l" defTabSz="1946849" rtl="0" eaLnBrk="1" latinLnBrk="0" hangingPunct="1">
        <a:lnSpc>
          <a:spcPct val="90000"/>
        </a:lnSpc>
        <a:spcBef>
          <a:spcPts val="1065"/>
        </a:spcBef>
        <a:buFont typeface="Arial" panose="020B0604020202020204" pitchFamily="34" charset="0"/>
        <a:buChar char="•"/>
        <a:defRPr sz="4258" kern="1200">
          <a:solidFill>
            <a:schemeClr val="tx1"/>
          </a:solidFill>
          <a:latin typeface="+mn-lt"/>
          <a:ea typeface="+mn-ea"/>
          <a:cs typeface="+mn-cs"/>
        </a:defRPr>
      </a:lvl3pPr>
      <a:lvl4pPr marL="3406986" indent="-486712" algn="l" defTabSz="1946849" rtl="0" eaLnBrk="1" latinLnBrk="0" hangingPunct="1">
        <a:lnSpc>
          <a:spcPct val="90000"/>
        </a:lnSpc>
        <a:spcBef>
          <a:spcPts val="1065"/>
        </a:spcBef>
        <a:buFont typeface="Arial" panose="020B0604020202020204" pitchFamily="34" charset="0"/>
        <a:buChar char="•"/>
        <a:defRPr sz="3832" kern="1200">
          <a:solidFill>
            <a:schemeClr val="tx1"/>
          </a:solidFill>
          <a:latin typeface="+mn-lt"/>
          <a:ea typeface="+mn-ea"/>
          <a:cs typeface="+mn-cs"/>
        </a:defRPr>
      </a:lvl4pPr>
      <a:lvl5pPr marL="4380410" indent="-486712" algn="l" defTabSz="1946849" rtl="0" eaLnBrk="1" latinLnBrk="0" hangingPunct="1">
        <a:lnSpc>
          <a:spcPct val="90000"/>
        </a:lnSpc>
        <a:spcBef>
          <a:spcPts val="1065"/>
        </a:spcBef>
        <a:buFont typeface="Arial" panose="020B0604020202020204" pitchFamily="34" charset="0"/>
        <a:buChar char="•"/>
        <a:defRPr sz="3832" kern="1200">
          <a:solidFill>
            <a:schemeClr val="tx1"/>
          </a:solidFill>
          <a:latin typeface="+mn-lt"/>
          <a:ea typeface="+mn-ea"/>
          <a:cs typeface="+mn-cs"/>
        </a:defRPr>
      </a:lvl5pPr>
      <a:lvl6pPr marL="5353835" indent="-486712" algn="l" defTabSz="1946849" rtl="0" eaLnBrk="1" latinLnBrk="0" hangingPunct="1">
        <a:lnSpc>
          <a:spcPct val="90000"/>
        </a:lnSpc>
        <a:spcBef>
          <a:spcPts val="1065"/>
        </a:spcBef>
        <a:buFont typeface="Arial" panose="020B0604020202020204" pitchFamily="34" charset="0"/>
        <a:buChar char="•"/>
        <a:defRPr sz="3832" kern="1200">
          <a:solidFill>
            <a:schemeClr val="tx1"/>
          </a:solidFill>
          <a:latin typeface="+mn-lt"/>
          <a:ea typeface="+mn-ea"/>
          <a:cs typeface="+mn-cs"/>
        </a:defRPr>
      </a:lvl6pPr>
      <a:lvl7pPr marL="6327259" indent="-486712" algn="l" defTabSz="1946849" rtl="0" eaLnBrk="1" latinLnBrk="0" hangingPunct="1">
        <a:lnSpc>
          <a:spcPct val="90000"/>
        </a:lnSpc>
        <a:spcBef>
          <a:spcPts val="1065"/>
        </a:spcBef>
        <a:buFont typeface="Arial" panose="020B0604020202020204" pitchFamily="34" charset="0"/>
        <a:buChar char="•"/>
        <a:defRPr sz="3832" kern="1200">
          <a:solidFill>
            <a:schemeClr val="tx1"/>
          </a:solidFill>
          <a:latin typeface="+mn-lt"/>
          <a:ea typeface="+mn-ea"/>
          <a:cs typeface="+mn-cs"/>
        </a:defRPr>
      </a:lvl7pPr>
      <a:lvl8pPr marL="7300684" indent="-486712" algn="l" defTabSz="1946849" rtl="0" eaLnBrk="1" latinLnBrk="0" hangingPunct="1">
        <a:lnSpc>
          <a:spcPct val="90000"/>
        </a:lnSpc>
        <a:spcBef>
          <a:spcPts val="1065"/>
        </a:spcBef>
        <a:buFont typeface="Arial" panose="020B0604020202020204" pitchFamily="34" charset="0"/>
        <a:buChar char="•"/>
        <a:defRPr sz="3832" kern="1200">
          <a:solidFill>
            <a:schemeClr val="tx1"/>
          </a:solidFill>
          <a:latin typeface="+mn-lt"/>
          <a:ea typeface="+mn-ea"/>
          <a:cs typeface="+mn-cs"/>
        </a:defRPr>
      </a:lvl8pPr>
      <a:lvl9pPr marL="8274108" indent="-486712" algn="l" defTabSz="1946849" rtl="0" eaLnBrk="1" latinLnBrk="0" hangingPunct="1">
        <a:lnSpc>
          <a:spcPct val="90000"/>
        </a:lnSpc>
        <a:spcBef>
          <a:spcPts val="1065"/>
        </a:spcBef>
        <a:buFont typeface="Arial" panose="020B0604020202020204" pitchFamily="34" charset="0"/>
        <a:buChar char="•"/>
        <a:defRPr sz="3832" kern="1200">
          <a:solidFill>
            <a:schemeClr val="tx1"/>
          </a:solidFill>
          <a:latin typeface="+mn-lt"/>
          <a:ea typeface="+mn-ea"/>
          <a:cs typeface="+mn-cs"/>
        </a:defRPr>
      </a:lvl9pPr>
    </p:bodyStyle>
    <p:otherStyle>
      <a:defPPr>
        <a:defRPr lang="de-DE"/>
      </a:defPPr>
      <a:lvl1pPr marL="0" algn="l" defTabSz="1946849" rtl="0" eaLnBrk="1" latinLnBrk="0" hangingPunct="1">
        <a:defRPr sz="3832" kern="1200">
          <a:solidFill>
            <a:schemeClr val="tx1"/>
          </a:solidFill>
          <a:latin typeface="+mn-lt"/>
          <a:ea typeface="+mn-ea"/>
          <a:cs typeface="+mn-cs"/>
        </a:defRPr>
      </a:lvl1pPr>
      <a:lvl2pPr marL="973425" algn="l" defTabSz="1946849" rtl="0" eaLnBrk="1" latinLnBrk="0" hangingPunct="1">
        <a:defRPr sz="3832" kern="1200">
          <a:solidFill>
            <a:schemeClr val="tx1"/>
          </a:solidFill>
          <a:latin typeface="+mn-lt"/>
          <a:ea typeface="+mn-ea"/>
          <a:cs typeface="+mn-cs"/>
        </a:defRPr>
      </a:lvl2pPr>
      <a:lvl3pPr marL="1946849" algn="l" defTabSz="1946849" rtl="0" eaLnBrk="1" latinLnBrk="0" hangingPunct="1">
        <a:defRPr sz="3832" kern="1200">
          <a:solidFill>
            <a:schemeClr val="tx1"/>
          </a:solidFill>
          <a:latin typeface="+mn-lt"/>
          <a:ea typeface="+mn-ea"/>
          <a:cs typeface="+mn-cs"/>
        </a:defRPr>
      </a:lvl3pPr>
      <a:lvl4pPr marL="2920274" algn="l" defTabSz="1946849" rtl="0" eaLnBrk="1" latinLnBrk="0" hangingPunct="1">
        <a:defRPr sz="3832" kern="1200">
          <a:solidFill>
            <a:schemeClr val="tx1"/>
          </a:solidFill>
          <a:latin typeface="+mn-lt"/>
          <a:ea typeface="+mn-ea"/>
          <a:cs typeface="+mn-cs"/>
        </a:defRPr>
      </a:lvl4pPr>
      <a:lvl5pPr marL="3893698" algn="l" defTabSz="1946849" rtl="0" eaLnBrk="1" latinLnBrk="0" hangingPunct="1">
        <a:defRPr sz="3832" kern="1200">
          <a:solidFill>
            <a:schemeClr val="tx1"/>
          </a:solidFill>
          <a:latin typeface="+mn-lt"/>
          <a:ea typeface="+mn-ea"/>
          <a:cs typeface="+mn-cs"/>
        </a:defRPr>
      </a:lvl5pPr>
      <a:lvl6pPr marL="4867123" algn="l" defTabSz="1946849" rtl="0" eaLnBrk="1" latinLnBrk="0" hangingPunct="1">
        <a:defRPr sz="3832" kern="1200">
          <a:solidFill>
            <a:schemeClr val="tx1"/>
          </a:solidFill>
          <a:latin typeface="+mn-lt"/>
          <a:ea typeface="+mn-ea"/>
          <a:cs typeface="+mn-cs"/>
        </a:defRPr>
      </a:lvl6pPr>
      <a:lvl7pPr marL="5840547" algn="l" defTabSz="1946849" rtl="0" eaLnBrk="1" latinLnBrk="0" hangingPunct="1">
        <a:defRPr sz="3832" kern="1200">
          <a:solidFill>
            <a:schemeClr val="tx1"/>
          </a:solidFill>
          <a:latin typeface="+mn-lt"/>
          <a:ea typeface="+mn-ea"/>
          <a:cs typeface="+mn-cs"/>
        </a:defRPr>
      </a:lvl7pPr>
      <a:lvl8pPr marL="6813972" algn="l" defTabSz="1946849" rtl="0" eaLnBrk="1" latinLnBrk="0" hangingPunct="1">
        <a:defRPr sz="3832" kern="1200">
          <a:solidFill>
            <a:schemeClr val="tx1"/>
          </a:solidFill>
          <a:latin typeface="+mn-lt"/>
          <a:ea typeface="+mn-ea"/>
          <a:cs typeface="+mn-cs"/>
        </a:defRPr>
      </a:lvl8pPr>
      <a:lvl9pPr marL="7787396" algn="l" defTabSz="1946849" rtl="0" eaLnBrk="1" latinLnBrk="0" hangingPunct="1">
        <a:defRPr sz="38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https://sites.google.com/site/tdtdecodingtoolbox/" TargetMode="External"/><Relationship Id="rId10" Type="http://schemas.openxmlformats.org/officeDocument/2006/relationships/image" Target="../media/image7.png"/><Relationship Id="rId4" Type="http://schemas.openxmlformats.org/officeDocument/2006/relationships/hyperlink" Target="https://f1000research.com/posters/1092032" TargetMode="External"/><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49F"/>
        </a:solidFill>
        <a:effectLst/>
      </p:bgPr>
    </p:bg>
    <p:spTree>
      <p:nvGrpSpPr>
        <p:cNvPr id="1" name=""/>
        <p:cNvGrpSpPr/>
        <p:nvPr/>
      </p:nvGrpSpPr>
      <p:grpSpPr>
        <a:xfrm>
          <a:off x="0" y="0"/>
          <a:ext cx="0" cy="0"/>
          <a:chOff x="0" y="0"/>
          <a:chExt cx="0" cy="0"/>
        </a:xfrm>
      </p:grpSpPr>
      <p:sp>
        <p:nvSpPr>
          <p:cNvPr id="35" name="object 33"/>
          <p:cNvSpPr txBox="1"/>
          <p:nvPr/>
        </p:nvSpPr>
        <p:spPr>
          <a:xfrm>
            <a:off x="737606" y="500581"/>
            <a:ext cx="28800000" cy="2160000"/>
          </a:xfrm>
          <a:prstGeom prst="rect">
            <a:avLst/>
          </a:prstGeom>
        </p:spPr>
        <p:txBody>
          <a:bodyPr vert="horz" wrap="square" lIns="0" tIns="0" rIns="0" bIns="0" rtlCol="0" anchor="ctr">
            <a:noAutofit/>
          </a:bodyPr>
          <a:lstStyle/>
          <a:p>
            <a:pPr marR="95885" algn="ctr"/>
            <a:r>
              <a:rPr lang="en-US" sz="8800" dirty="0">
                <a:solidFill>
                  <a:srgbClr val="010202"/>
                </a:solidFill>
                <a:latin typeface="Arial" panose="020B0604020202020204" pitchFamily="34" charset="0"/>
                <a:cs typeface="Arial" panose="020B0604020202020204" pitchFamily="34" charset="0"/>
              </a:rPr>
              <a:t>Decoding behavioral responses from </a:t>
            </a:r>
            <a:r>
              <a:rPr lang="en-US" sz="8800" dirty="0" err="1">
                <a:solidFill>
                  <a:srgbClr val="010202"/>
                </a:solidFill>
                <a:latin typeface="Arial" panose="020B0604020202020204" pitchFamily="34" charset="0"/>
                <a:cs typeface="Arial" panose="020B0604020202020204" pitchFamily="34" charset="0"/>
              </a:rPr>
              <a:t>fMRI</a:t>
            </a:r>
            <a:endParaRPr lang="en-US" sz="8800" dirty="0">
              <a:solidFill>
                <a:srgbClr val="010202"/>
              </a:solidFill>
              <a:latin typeface="Arial" panose="020B0604020202020204" pitchFamily="34" charset="0"/>
              <a:cs typeface="Arial" panose="020B0604020202020204" pitchFamily="34" charset="0"/>
            </a:endParaRPr>
          </a:p>
          <a:p>
            <a:pPr marR="95885" algn="ctr"/>
            <a:r>
              <a:rPr lang="en-US" sz="8800" dirty="0">
                <a:solidFill>
                  <a:srgbClr val="010202"/>
                </a:solidFill>
                <a:latin typeface="Arial" panose="020B0604020202020204" pitchFamily="34" charset="0"/>
                <a:cs typeface="Arial" panose="020B0604020202020204" pitchFamily="34" charset="0"/>
              </a:rPr>
              <a:t>without learning behavioral responses from </a:t>
            </a:r>
            <a:r>
              <a:rPr lang="en-US" sz="8800" dirty="0" err="1">
                <a:solidFill>
                  <a:srgbClr val="010202"/>
                </a:solidFill>
                <a:latin typeface="Arial" panose="020B0604020202020204" pitchFamily="34" charset="0"/>
                <a:cs typeface="Arial" panose="020B0604020202020204" pitchFamily="34" charset="0"/>
              </a:rPr>
              <a:t>fMRI</a:t>
            </a:r>
            <a:endParaRPr lang="en-US" sz="8800" dirty="0">
              <a:solidFill>
                <a:srgbClr val="010202"/>
              </a:solidFill>
              <a:latin typeface="Arial" panose="020B0604020202020204" pitchFamily="34" charset="0"/>
              <a:cs typeface="Arial" panose="020B0604020202020204" pitchFamily="34" charset="0"/>
            </a:endParaRPr>
          </a:p>
        </p:txBody>
      </p:sp>
      <p:sp>
        <p:nvSpPr>
          <p:cNvPr id="36" name="TextBox 35"/>
          <p:cNvSpPr txBox="1"/>
          <p:nvPr/>
        </p:nvSpPr>
        <p:spPr>
          <a:xfrm>
            <a:off x="25918556" y="500581"/>
            <a:ext cx="3600000" cy="1077218"/>
          </a:xfrm>
          <a:prstGeom prst="rect">
            <a:avLst/>
          </a:prstGeom>
          <a:noFill/>
        </p:spPr>
        <p:txBody>
          <a:bodyPr wrap="square" rtlCol="0">
            <a:spAutoFit/>
          </a:bodyPr>
          <a:lstStyle/>
          <a:p>
            <a:pPr algn="r"/>
            <a:r>
              <a:rPr lang="de-DE" sz="3200" dirty="0">
                <a:latin typeface="Arial" panose="020B0604020202020204" pitchFamily="34" charset="0"/>
                <a:cs typeface="Arial" panose="020B0604020202020204" pitchFamily="34" charset="0"/>
              </a:rPr>
              <a:t>Abstract #3720</a:t>
            </a:r>
          </a:p>
          <a:p>
            <a:pPr algn="r"/>
            <a:r>
              <a:rPr lang="de-DE" sz="3200" dirty="0">
                <a:latin typeface="Arial" panose="020B0604020202020204" pitchFamily="34" charset="0"/>
                <a:cs typeface="Arial" panose="020B0604020202020204" pitchFamily="34" charset="0"/>
              </a:rPr>
              <a:t>Poster #1702</a:t>
            </a:r>
          </a:p>
        </p:txBody>
      </p:sp>
      <p:sp>
        <p:nvSpPr>
          <p:cNvPr id="39" name="object 74"/>
          <p:cNvSpPr txBox="1"/>
          <p:nvPr/>
        </p:nvSpPr>
        <p:spPr>
          <a:xfrm>
            <a:off x="2156606" y="4255231"/>
            <a:ext cx="4320000" cy="1440000"/>
          </a:xfrm>
          <a:prstGeom prst="rect">
            <a:avLst/>
          </a:prstGeom>
        </p:spPr>
        <p:txBody>
          <a:bodyPr vert="horz" wrap="square" lIns="0" tIns="0" rIns="0" bIns="0" rtlCol="0">
            <a:noAutofit/>
          </a:bodyPr>
          <a:lstStyle/>
          <a:p>
            <a:pPr marL="12700" marR="12700" indent="0">
              <a:lnSpc>
                <a:spcPct val="89300"/>
              </a:lnSpc>
            </a:pPr>
            <a:r>
              <a:rPr sz="3000" dirty="0">
                <a:solidFill>
                  <a:srgbClr val="00539B"/>
                </a:solidFill>
                <a:latin typeface="Arial"/>
                <a:cs typeface="Arial"/>
              </a:rPr>
              <a:t>Bernstein Center</a:t>
            </a:r>
            <a:endParaRPr lang="de-DE" sz="3000" dirty="0">
              <a:solidFill>
                <a:srgbClr val="00539B"/>
              </a:solidFill>
              <a:latin typeface="Arial"/>
              <a:cs typeface="Arial"/>
            </a:endParaRPr>
          </a:p>
          <a:p>
            <a:pPr marL="12700" marR="12700" indent="0">
              <a:lnSpc>
                <a:spcPct val="89300"/>
              </a:lnSpc>
            </a:pPr>
            <a:r>
              <a:rPr lang="de-DE" sz="3000" dirty="0">
                <a:solidFill>
                  <a:srgbClr val="00539B"/>
                </a:solidFill>
                <a:latin typeface="Arial"/>
                <a:cs typeface="Arial"/>
              </a:rPr>
              <a:t>f</a:t>
            </a:r>
            <a:r>
              <a:rPr sz="3000" dirty="0">
                <a:solidFill>
                  <a:srgbClr val="00539B"/>
                </a:solidFill>
                <a:latin typeface="Arial"/>
                <a:cs typeface="Arial"/>
              </a:rPr>
              <a:t>or</a:t>
            </a:r>
            <a:r>
              <a:rPr lang="de-DE" sz="3000" dirty="0">
                <a:solidFill>
                  <a:srgbClr val="00539B"/>
                </a:solidFill>
                <a:latin typeface="Arial"/>
                <a:cs typeface="Arial"/>
              </a:rPr>
              <a:t> </a:t>
            </a:r>
            <a:r>
              <a:rPr sz="3000" dirty="0">
                <a:solidFill>
                  <a:srgbClr val="00539B"/>
                </a:solidFill>
                <a:latin typeface="Arial"/>
                <a:cs typeface="Arial"/>
              </a:rPr>
              <a:t>Computational</a:t>
            </a:r>
            <a:endParaRPr lang="de-DE" sz="3000" dirty="0">
              <a:solidFill>
                <a:srgbClr val="00539B"/>
              </a:solidFill>
              <a:latin typeface="Arial"/>
              <a:cs typeface="Arial"/>
            </a:endParaRPr>
          </a:p>
          <a:p>
            <a:pPr marL="12700" marR="12700" indent="0">
              <a:lnSpc>
                <a:spcPct val="89300"/>
              </a:lnSpc>
            </a:pPr>
            <a:r>
              <a:rPr sz="3000" dirty="0">
                <a:solidFill>
                  <a:srgbClr val="00539B"/>
                </a:solidFill>
                <a:latin typeface="Arial"/>
                <a:cs typeface="Arial"/>
              </a:rPr>
              <a:t>Neuroscience</a:t>
            </a:r>
            <a:r>
              <a:rPr lang="de-DE" sz="3000" dirty="0">
                <a:solidFill>
                  <a:srgbClr val="00539B"/>
                </a:solidFill>
                <a:latin typeface="Arial"/>
                <a:cs typeface="Arial"/>
              </a:rPr>
              <a:t> Berlin</a:t>
            </a:r>
          </a:p>
        </p:txBody>
      </p:sp>
      <p:pic>
        <p:nvPicPr>
          <p:cNvPr id="40" name="Grafik 79" descr="BCCN.png"/>
          <p:cNvPicPr>
            <a:picLocks noChangeAspect="1"/>
          </p:cNvPicPr>
          <p:nvPr/>
        </p:nvPicPr>
        <p:blipFill>
          <a:blip r:embed="rId2" cstate="print"/>
          <a:stretch>
            <a:fillRect/>
          </a:stretch>
        </p:blipFill>
        <p:spPr>
          <a:xfrm>
            <a:off x="292363" y="3460262"/>
            <a:ext cx="2264293" cy="2160000"/>
          </a:xfrm>
          <a:prstGeom prst="rect">
            <a:avLst/>
          </a:prstGeom>
        </p:spPr>
      </p:pic>
      <p:pic>
        <p:nvPicPr>
          <p:cNvPr id="41" name="Grafik 80" descr="Charité.png"/>
          <p:cNvPicPr>
            <a:picLocks noChangeAspect="1"/>
          </p:cNvPicPr>
          <p:nvPr/>
        </p:nvPicPr>
        <p:blipFill>
          <a:blip r:embed="rId3" cstate="print"/>
          <a:stretch>
            <a:fillRect/>
          </a:stretch>
        </p:blipFill>
        <p:spPr>
          <a:xfrm>
            <a:off x="24943307" y="3725731"/>
            <a:ext cx="4864861" cy="1800000"/>
          </a:xfrm>
          <a:prstGeom prst="rect">
            <a:avLst/>
          </a:prstGeom>
        </p:spPr>
      </p:pic>
      <p:sp>
        <p:nvSpPr>
          <p:cNvPr id="42" name="object 75"/>
          <p:cNvSpPr txBox="1"/>
          <p:nvPr/>
        </p:nvSpPr>
        <p:spPr>
          <a:xfrm>
            <a:off x="2537606" y="3128731"/>
            <a:ext cx="25200000" cy="2690142"/>
          </a:xfrm>
          <a:prstGeom prst="rect">
            <a:avLst/>
          </a:prstGeom>
        </p:spPr>
        <p:txBody>
          <a:bodyPr vert="horz" wrap="square" lIns="0" tIns="0" rIns="0" bIns="0" rtlCol="0">
            <a:noAutofit/>
          </a:bodyPr>
          <a:lstStyle/>
          <a:p>
            <a:pPr algn="ctr"/>
            <a:r>
              <a:rPr lang="de-DE" sz="4400" dirty="0">
                <a:solidFill>
                  <a:srgbClr val="010202"/>
                </a:solidFill>
                <a:latin typeface="Arial" pitchFamily="34" charset="0"/>
                <a:cs typeface="Arial" pitchFamily="34" charset="0"/>
              </a:rPr>
              <a:t>Joram Soch</a:t>
            </a:r>
            <a:r>
              <a:rPr sz="4400" baseline="30000">
                <a:solidFill>
                  <a:srgbClr val="010202"/>
                </a:solidFill>
                <a:latin typeface="Arial" pitchFamily="34" charset="0"/>
                <a:cs typeface="Arial" pitchFamily="34" charset="0"/>
              </a:rPr>
              <a:t>1</a:t>
            </a:r>
            <a:r>
              <a:rPr lang="de-DE" sz="4400" baseline="30000" dirty="0">
                <a:solidFill>
                  <a:srgbClr val="010202"/>
                </a:solidFill>
                <a:latin typeface="Arial" pitchFamily="34" charset="0"/>
                <a:cs typeface="Arial" pitchFamily="34" charset="0"/>
              </a:rPr>
              <a:t>,2,9,●</a:t>
            </a:r>
            <a:r>
              <a:rPr sz="4400">
                <a:solidFill>
                  <a:srgbClr val="010202"/>
                </a:solidFill>
                <a:latin typeface="Arial" pitchFamily="34" charset="0"/>
                <a:cs typeface="Arial" pitchFamily="34" charset="0"/>
              </a:rPr>
              <a:t>, John-Dylan </a:t>
            </a:r>
            <a:r>
              <a:rPr sz="4400" dirty="0">
                <a:solidFill>
                  <a:srgbClr val="010202"/>
                </a:solidFill>
                <a:latin typeface="Arial" pitchFamily="34" charset="0"/>
                <a:cs typeface="Arial" pitchFamily="34" charset="0"/>
              </a:rPr>
              <a:t>Haynes</a:t>
            </a:r>
            <a:r>
              <a:rPr sz="4400" baseline="30000" dirty="0">
                <a:solidFill>
                  <a:srgbClr val="010202"/>
                </a:solidFill>
                <a:latin typeface="Arial" pitchFamily="34" charset="0"/>
                <a:cs typeface="Arial" pitchFamily="34" charset="0"/>
              </a:rPr>
              <a:t>1</a:t>
            </a:r>
            <a:r>
              <a:rPr lang="de-DE" sz="4400" baseline="30000" dirty="0">
                <a:solidFill>
                  <a:srgbClr val="010202"/>
                </a:solidFill>
                <a:latin typeface="Arial" pitchFamily="34" charset="0"/>
                <a:cs typeface="Arial" pitchFamily="34" charset="0"/>
              </a:rPr>
              <a:t>–8</a:t>
            </a:r>
            <a:endParaRPr sz="4400" baseline="30000" dirty="0">
              <a:latin typeface="Arial" pitchFamily="34" charset="0"/>
              <a:cs typeface="Arial" pitchFamily="34" charset="0"/>
            </a:endParaRPr>
          </a:p>
          <a:p>
            <a:pPr algn="ctr"/>
            <a:endParaRPr sz="2200" dirty="0">
              <a:latin typeface="Arial" pitchFamily="34" charset="0"/>
              <a:cs typeface="Arial" pitchFamily="34" charset="0"/>
            </a:endParaRPr>
          </a:p>
          <a:p>
            <a:pPr marR="0" algn="ctr"/>
            <a:r>
              <a:rPr lang="de-DE" sz="2200" b="1" baseline="30000" dirty="0">
                <a:solidFill>
                  <a:srgbClr val="010202"/>
                </a:solidFill>
                <a:latin typeface="Arial" pitchFamily="34" charset="0"/>
                <a:cs typeface="Arial" pitchFamily="34" charset="0"/>
              </a:rPr>
              <a:t>1</a:t>
            </a:r>
            <a:r>
              <a:rPr lang="de-DE" sz="2200" dirty="0">
                <a:solidFill>
                  <a:srgbClr val="010202"/>
                </a:solidFill>
                <a:latin typeface="Arial" pitchFamily="34" charset="0"/>
                <a:cs typeface="Arial" pitchFamily="34" charset="0"/>
              </a:rPr>
              <a:t> Bernstein Center for Computational Neuroscience, </a:t>
            </a:r>
            <a:r>
              <a:rPr lang="de-DE" sz="2200" b="1" baseline="30000" dirty="0">
                <a:solidFill>
                  <a:srgbClr val="010202"/>
                </a:solidFill>
                <a:latin typeface="Arial" pitchFamily="34" charset="0"/>
                <a:cs typeface="Arial" pitchFamily="34" charset="0"/>
              </a:rPr>
              <a:t>2</a:t>
            </a:r>
            <a:r>
              <a:rPr lang="de-DE" sz="2200" dirty="0">
                <a:solidFill>
                  <a:srgbClr val="010202"/>
                </a:solidFill>
                <a:latin typeface="Arial" pitchFamily="34" charset="0"/>
                <a:cs typeface="Arial" pitchFamily="34" charset="0"/>
              </a:rPr>
              <a:t> Berlin Center for Advanced Neuroimaging, </a:t>
            </a:r>
            <a:r>
              <a:rPr lang="de-DE" sz="2200" b="1" baseline="30000" dirty="0">
                <a:solidFill>
                  <a:srgbClr val="010202"/>
                </a:solidFill>
                <a:latin typeface="Arial" pitchFamily="34" charset="0"/>
                <a:cs typeface="Arial" pitchFamily="34" charset="0"/>
              </a:rPr>
              <a:t>3</a:t>
            </a:r>
            <a:r>
              <a:rPr lang="de-DE" sz="2200" dirty="0">
                <a:solidFill>
                  <a:srgbClr val="010202"/>
                </a:solidFill>
                <a:latin typeface="Arial" pitchFamily="34" charset="0"/>
                <a:cs typeface="Arial" pitchFamily="34" charset="0"/>
              </a:rPr>
              <a:t> Berlin School of Mind and Brain, Berlin, Germany</a:t>
            </a:r>
          </a:p>
          <a:p>
            <a:pPr marR="0" algn="ctr"/>
            <a:r>
              <a:rPr lang="de-DE" sz="2200" b="1" baseline="30000" dirty="0">
                <a:solidFill>
                  <a:srgbClr val="010202"/>
                </a:solidFill>
                <a:latin typeface="Arial" pitchFamily="34" charset="0"/>
                <a:cs typeface="Arial" pitchFamily="34" charset="0"/>
              </a:rPr>
              <a:t>4</a:t>
            </a:r>
            <a:r>
              <a:rPr lang="de-DE" sz="2200" dirty="0">
                <a:solidFill>
                  <a:srgbClr val="010202"/>
                </a:solidFill>
                <a:latin typeface="Arial" pitchFamily="34" charset="0"/>
                <a:cs typeface="Arial" pitchFamily="34" charset="0"/>
              </a:rPr>
              <a:t> Clinic for Neurology, Charité – Universitätsmedizin Berlin, Germany, </a:t>
            </a:r>
            <a:r>
              <a:rPr lang="de-DE" sz="2200" b="1" baseline="30000" dirty="0">
                <a:solidFill>
                  <a:srgbClr val="010202"/>
                </a:solidFill>
                <a:latin typeface="Arial" pitchFamily="34" charset="0"/>
                <a:cs typeface="Arial" pitchFamily="34" charset="0"/>
              </a:rPr>
              <a:t>5</a:t>
            </a:r>
            <a:r>
              <a:rPr lang="de-DE" sz="2200" dirty="0">
                <a:solidFill>
                  <a:srgbClr val="010202"/>
                </a:solidFill>
                <a:latin typeface="Arial" pitchFamily="34" charset="0"/>
                <a:cs typeface="Arial" pitchFamily="34" charset="0"/>
              </a:rPr>
              <a:t> Department of Psychology, Humboldt-Universität zu Berlin, Germany </a:t>
            </a:r>
          </a:p>
          <a:p>
            <a:pPr marR="0" algn="ctr"/>
            <a:r>
              <a:rPr lang="de-DE" sz="2200" b="1" baseline="30000" dirty="0">
                <a:solidFill>
                  <a:srgbClr val="010202"/>
                </a:solidFill>
                <a:latin typeface="Arial" pitchFamily="34" charset="0"/>
                <a:cs typeface="Arial" pitchFamily="34" charset="0"/>
              </a:rPr>
              <a:t>6</a:t>
            </a:r>
            <a:r>
              <a:rPr lang="de-DE" sz="2200" dirty="0">
                <a:solidFill>
                  <a:srgbClr val="010202"/>
                </a:solidFill>
                <a:latin typeface="Arial" pitchFamily="34" charset="0"/>
                <a:cs typeface="Arial" pitchFamily="34" charset="0"/>
              </a:rPr>
              <a:t> </a:t>
            </a:r>
            <a:r>
              <a:rPr lang="en-US" sz="2200" dirty="0">
                <a:latin typeface="Arial" pitchFamily="34" charset="0"/>
                <a:cs typeface="Arial" pitchFamily="34" charset="0"/>
              </a:rPr>
              <a:t>EXC </a:t>
            </a:r>
            <a:r>
              <a:rPr lang="en-US" sz="2200" dirty="0" err="1">
                <a:latin typeface="Arial" pitchFamily="34" charset="0"/>
                <a:cs typeface="Arial" pitchFamily="34" charset="0"/>
              </a:rPr>
              <a:t>NeuroCure</a:t>
            </a:r>
            <a:r>
              <a:rPr lang="en-US" sz="2200" dirty="0">
                <a:latin typeface="Arial" pitchFamily="34" charset="0"/>
                <a:cs typeface="Arial" pitchFamily="34" charset="0"/>
              </a:rPr>
              <a:t>, </a:t>
            </a:r>
            <a:r>
              <a:rPr lang="en-US" sz="2200" dirty="0" err="1">
                <a:latin typeface="Arial" pitchFamily="34" charset="0"/>
                <a:cs typeface="Arial" pitchFamily="34" charset="0"/>
              </a:rPr>
              <a:t>Charité</a:t>
            </a:r>
            <a:r>
              <a:rPr lang="en-US" sz="2200" dirty="0">
                <a:latin typeface="Arial" pitchFamily="34" charset="0"/>
                <a:cs typeface="Arial" pitchFamily="34" charset="0"/>
              </a:rPr>
              <a:t> Berlin, </a:t>
            </a:r>
            <a:r>
              <a:rPr lang="de-DE" sz="2200" b="1" baseline="30000" dirty="0">
                <a:solidFill>
                  <a:srgbClr val="010202"/>
                </a:solidFill>
                <a:latin typeface="Arial" pitchFamily="34" charset="0"/>
                <a:cs typeface="Arial" pitchFamily="34" charset="0"/>
              </a:rPr>
              <a:t>7</a:t>
            </a:r>
            <a:r>
              <a:rPr lang="de-DE" sz="2200" dirty="0">
                <a:solidFill>
                  <a:srgbClr val="010202"/>
                </a:solidFill>
                <a:latin typeface="Arial" pitchFamily="34" charset="0"/>
                <a:cs typeface="Arial" pitchFamily="34" charset="0"/>
              </a:rPr>
              <a:t> EXC Science of Intelligence, TU Berlin, </a:t>
            </a:r>
            <a:r>
              <a:rPr lang="de-DE" sz="2200" b="1" baseline="30000" dirty="0">
                <a:solidFill>
                  <a:srgbClr val="010202"/>
                </a:solidFill>
                <a:latin typeface="Arial" pitchFamily="34" charset="0"/>
                <a:cs typeface="Arial" pitchFamily="34" charset="0"/>
              </a:rPr>
              <a:t>8</a:t>
            </a:r>
            <a:r>
              <a:rPr lang="de-DE" sz="2200" dirty="0">
                <a:solidFill>
                  <a:srgbClr val="010202"/>
                </a:solidFill>
                <a:latin typeface="Arial" pitchFamily="34" charset="0"/>
                <a:cs typeface="Arial" pitchFamily="34" charset="0"/>
              </a:rPr>
              <a:t> CRC Volition and Cognitive Control, TU Dresden, Germany</a:t>
            </a:r>
          </a:p>
          <a:p>
            <a:pPr marR="0" algn="ctr"/>
            <a:r>
              <a:rPr lang="de-DE" sz="2200" b="1" baseline="30000" dirty="0">
                <a:solidFill>
                  <a:srgbClr val="010202"/>
                </a:solidFill>
                <a:latin typeface="Arial" pitchFamily="34" charset="0"/>
                <a:cs typeface="Arial" pitchFamily="34" charset="0"/>
              </a:rPr>
              <a:t>9</a:t>
            </a:r>
            <a:r>
              <a:rPr lang="de-DE" sz="2200" dirty="0">
                <a:solidFill>
                  <a:srgbClr val="010202"/>
                </a:solidFill>
                <a:latin typeface="Arial" pitchFamily="34" charset="0"/>
                <a:cs typeface="Arial" pitchFamily="34" charset="0"/>
              </a:rPr>
              <a:t> German Center </a:t>
            </a:r>
            <a:r>
              <a:rPr lang="de-DE" sz="2200" dirty="0" err="1">
                <a:solidFill>
                  <a:srgbClr val="010202"/>
                </a:solidFill>
                <a:latin typeface="Arial" pitchFamily="34" charset="0"/>
                <a:cs typeface="Arial" pitchFamily="34" charset="0"/>
              </a:rPr>
              <a:t>for</a:t>
            </a:r>
            <a:r>
              <a:rPr lang="de-DE" sz="2200" dirty="0">
                <a:solidFill>
                  <a:srgbClr val="010202"/>
                </a:solidFill>
                <a:latin typeface="Arial" pitchFamily="34" charset="0"/>
                <a:cs typeface="Arial" pitchFamily="34" charset="0"/>
              </a:rPr>
              <a:t> Neurodegenerative </a:t>
            </a:r>
            <a:r>
              <a:rPr lang="de-DE" sz="2200" dirty="0" err="1">
                <a:solidFill>
                  <a:srgbClr val="010202"/>
                </a:solidFill>
                <a:latin typeface="Arial" pitchFamily="34" charset="0"/>
                <a:cs typeface="Arial" pitchFamily="34" charset="0"/>
              </a:rPr>
              <a:t>Diseases</a:t>
            </a:r>
            <a:r>
              <a:rPr lang="de-DE" sz="2200" dirty="0">
                <a:solidFill>
                  <a:srgbClr val="010202"/>
                </a:solidFill>
                <a:latin typeface="Arial" pitchFamily="34" charset="0"/>
                <a:cs typeface="Arial" pitchFamily="34" charset="0"/>
              </a:rPr>
              <a:t>, Göttingen, Germany, </a:t>
            </a:r>
            <a:r>
              <a:rPr lang="de-DE" sz="2200" b="1" dirty="0">
                <a:solidFill>
                  <a:srgbClr val="010202"/>
                </a:solidFill>
                <a:latin typeface="Arial" pitchFamily="34" charset="0"/>
                <a:cs typeface="Arial" pitchFamily="34" charset="0"/>
              </a:rPr>
              <a:t>●</a:t>
            </a:r>
            <a:r>
              <a:rPr lang="de-DE" sz="2200" dirty="0">
                <a:solidFill>
                  <a:srgbClr val="010202"/>
                </a:solidFill>
                <a:latin typeface="Arial" pitchFamily="34" charset="0"/>
                <a:cs typeface="Arial" pitchFamily="34" charset="0"/>
              </a:rPr>
              <a:t> </a:t>
            </a:r>
            <a:r>
              <a:rPr lang="en-US" sz="2200" dirty="0">
                <a:solidFill>
                  <a:srgbClr val="010202"/>
                </a:solidFill>
                <a:latin typeface="Arial" pitchFamily="34" charset="0"/>
                <a:cs typeface="Arial" pitchFamily="34" charset="0"/>
              </a:rPr>
              <a:t>BCCN Berlin, </a:t>
            </a:r>
            <a:r>
              <a:rPr lang="en-US" sz="2200" dirty="0" err="1">
                <a:solidFill>
                  <a:srgbClr val="010202"/>
                </a:solidFill>
                <a:latin typeface="Arial" pitchFamily="34" charset="0"/>
                <a:cs typeface="Arial" pitchFamily="34" charset="0"/>
              </a:rPr>
              <a:t>Philippstraße</a:t>
            </a:r>
            <a:r>
              <a:rPr lang="en-US" sz="2200" dirty="0">
                <a:solidFill>
                  <a:srgbClr val="010202"/>
                </a:solidFill>
                <a:latin typeface="Arial" pitchFamily="34" charset="0"/>
                <a:cs typeface="Arial" pitchFamily="34" charset="0"/>
              </a:rPr>
              <a:t> 13, </a:t>
            </a:r>
            <a:r>
              <a:rPr lang="en-US" sz="2200" dirty="0" err="1">
                <a:solidFill>
                  <a:srgbClr val="010202"/>
                </a:solidFill>
                <a:latin typeface="Arial" pitchFamily="34" charset="0"/>
                <a:cs typeface="Arial" pitchFamily="34" charset="0"/>
              </a:rPr>
              <a:t>Haus</a:t>
            </a:r>
            <a:r>
              <a:rPr lang="en-US" sz="2200" dirty="0">
                <a:solidFill>
                  <a:srgbClr val="010202"/>
                </a:solidFill>
                <a:latin typeface="Arial" pitchFamily="34" charset="0"/>
                <a:cs typeface="Arial" pitchFamily="34" charset="0"/>
              </a:rPr>
              <a:t> 6, 10115 Berlin, Germany;</a:t>
            </a:r>
          </a:p>
          <a:p>
            <a:pPr marR="0" algn="ctr"/>
            <a:r>
              <a:rPr lang="en-US" sz="2200" dirty="0">
                <a:solidFill>
                  <a:srgbClr val="010202"/>
                </a:solidFill>
                <a:latin typeface="Arial" pitchFamily="34" charset="0"/>
                <a:cs typeface="Arial" pitchFamily="34" charset="0"/>
              </a:rPr>
              <a:t>e-mail address: </a:t>
            </a:r>
            <a:r>
              <a:rPr lang="de-DE" sz="2200" b="1" dirty="0">
                <a:solidFill>
                  <a:srgbClr val="010202"/>
                </a:solidFill>
                <a:latin typeface="Arial" pitchFamily="34" charset="0"/>
                <a:cs typeface="Arial" pitchFamily="34" charset="0"/>
              </a:rPr>
              <a:t>joram.soch@bccn-berlin.de</a:t>
            </a:r>
            <a:r>
              <a:rPr lang="de-DE" sz="2200" dirty="0">
                <a:solidFill>
                  <a:srgbClr val="010202"/>
                </a:solidFill>
                <a:latin typeface="Arial" pitchFamily="34" charset="0"/>
                <a:cs typeface="Arial" pitchFamily="34" charset="0"/>
              </a:rPr>
              <a:t>.</a:t>
            </a:r>
          </a:p>
        </p:txBody>
      </p:sp>
      <p:sp>
        <p:nvSpPr>
          <p:cNvPr id="10" name="object 51"/>
          <p:cNvSpPr/>
          <p:nvPr/>
        </p:nvSpPr>
        <p:spPr>
          <a:xfrm>
            <a:off x="396656" y="6156931"/>
            <a:ext cx="9540000" cy="8100000"/>
          </a:xfrm>
          <a:custGeom>
            <a:avLst/>
            <a:gdLst/>
            <a:ahLst/>
            <a:cxnLst/>
            <a:rect l="l" t="t" r="r" b="b"/>
            <a:pathLst>
              <a:path w="4460237" h="4018666">
                <a:moveTo>
                  <a:pt x="4460237" y="4018666"/>
                </a:moveTo>
                <a:lnTo>
                  <a:pt x="0" y="4018666"/>
                </a:lnTo>
                <a:lnTo>
                  <a:pt x="0" y="0"/>
                </a:lnTo>
                <a:lnTo>
                  <a:pt x="4460237" y="0"/>
                </a:lnTo>
                <a:lnTo>
                  <a:pt x="4460237" y="4018666"/>
                </a:lnTo>
                <a:close/>
              </a:path>
            </a:pathLst>
          </a:custGeom>
          <a:solidFill>
            <a:srgbClr val="010202"/>
          </a:solidFill>
        </p:spPr>
        <p:txBody>
          <a:bodyPr wrap="square" lIns="180000" tIns="90000" rIns="180000" bIns="0" rtlCol="0">
            <a:noAutofit/>
          </a:bodyPr>
          <a:lstStyle/>
          <a:p>
            <a:pPr algn="just"/>
            <a:r>
              <a:rPr lang="de-DE" sz="4000" b="1" dirty="0">
                <a:solidFill>
                  <a:srgbClr val="FCF49F"/>
                </a:solidFill>
                <a:latin typeface="Arial" pitchFamily="34" charset="0"/>
                <a:cs typeface="Arial" pitchFamily="34" charset="0"/>
              </a:rPr>
              <a:t>Introduction</a:t>
            </a:r>
          </a:p>
          <a:p>
            <a:pPr marR="67310" algn="just"/>
            <a:endParaRPr lang="en-US" sz="2400" dirty="0">
              <a:solidFill>
                <a:srgbClr val="FCF49F"/>
              </a:solidFill>
              <a:latin typeface="Arial" pitchFamily="34" charset="0"/>
              <a:cs typeface="Arial" pitchFamily="34" charset="0"/>
            </a:endParaRPr>
          </a:p>
          <a:p>
            <a:pPr marR="67310" algn="just">
              <a:lnSpc>
                <a:spcPct val="125000"/>
              </a:lnSpc>
            </a:pPr>
            <a:r>
              <a:rPr lang="en-US" sz="2400" dirty="0">
                <a:solidFill>
                  <a:srgbClr val="FCF49F"/>
                </a:solidFill>
                <a:latin typeface="Arial" pitchFamily="34" charset="0"/>
                <a:cs typeface="Arial" pitchFamily="34" charset="0"/>
              </a:rPr>
              <a:t>The data acquired during a functional magnetic resonance imaging (</a:t>
            </a:r>
            <a:r>
              <a:rPr lang="en-US" sz="2400" dirty="0" err="1">
                <a:solidFill>
                  <a:srgbClr val="FCF49F"/>
                </a:solidFill>
                <a:latin typeface="Arial" pitchFamily="34" charset="0"/>
                <a:cs typeface="Arial" pitchFamily="34" charset="0"/>
              </a:rPr>
              <a:t>fMRI</a:t>
            </a:r>
            <a:r>
              <a:rPr lang="en-US" sz="2400" dirty="0">
                <a:solidFill>
                  <a:srgbClr val="FCF49F"/>
                </a:solidFill>
                <a:latin typeface="Arial" pitchFamily="34" charset="0"/>
                <a:cs typeface="Arial" pitchFamily="34" charset="0"/>
              </a:rPr>
              <a:t>) experiment can usually be categorized into experimental design </a:t>
            </a:r>
            <a:r>
              <a:rPr lang="en-US" sz="2400" b="1" dirty="0">
                <a:solidFill>
                  <a:srgbClr val="FCF49F"/>
                </a:solidFill>
                <a:latin typeface="Arial" pitchFamily="34" charset="0"/>
                <a:cs typeface="Arial" pitchFamily="34" charset="0"/>
              </a:rPr>
              <a:t>X</a:t>
            </a:r>
            <a:r>
              <a:rPr lang="en-US" sz="2400" dirty="0">
                <a:solidFill>
                  <a:srgbClr val="FCF49F"/>
                </a:solidFill>
                <a:latin typeface="Arial" pitchFamily="34" charset="0"/>
                <a:cs typeface="Arial" pitchFamily="34" charset="0"/>
              </a:rPr>
              <a:t> (e.g. experimental conditions, modulator variables), physiological data </a:t>
            </a:r>
            <a:r>
              <a:rPr lang="en-US" sz="2400" b="1" dirty="0">
                <a:solidFill>
                  <a:srgbClr val="FCF49F"/>
                </a:solidFill>
                <a:latin typeface="Arial" pitchFamily="34" charset="0"/>
                <a:cs typeface="Arial" pitchFamily="34" charset="0"/>
              </a:rPr>
              <a:t>Y</a:t>
            </a:r>
            <a:r>
              <a:rPr lang="en-US" sz="2400" dirty="0">
                <a:solidFill>
                  <a:srgbClr val="FCF49F"/>
                </a:solidFill>
                <a:latin typeface="Arial" pitchFamily="34" charset="0"/>
                <a:cs typeface="Arial" pitchFamily="34" charset="0"/>
              </a:rPr>
              <a:t> (i.e. the measured hemodynamic signals) and behavioral data </a:t>
            </a:r>
            <a:r>
              <a:rPr lang="en-US" sz="2400" b="1" dirty="0">
                <a:solidFill>
                  <a:srgbClr val="FCF49F"/>
                </a:solidFill>
                <a:latin typeface="Arial" pitchFamily="34" charset="0"/>
                <a:cs typeface="Arial" pitchFamily="34" charset="0"/>
              </a:rPr>
              <a:t>Z</a:t>
            </a:r>
            <a:r>
              <a:rPr lang="en-US" sz="2400" dirty="0">
                <a:solidFill>
                  <a:srgbClr val="FCF49F"/>
                </a:solidFill>
                <a:latin typeface="Arial" pitchFamily="34" charset="0"/>
                <a:cs typeface="Arial" pitchFamily="34" charset="0"/>
              </a:rPr>
              <a:t> (e.g. button presses, stimulus ratings).</a:t>
            </a:r>
          </a:p>
          <a:p>
            <a:pPr marR="67310" algn="just">
              <a:lnSpc>
                <a:spcPct val="125000"/>
              </a:lnSpc>
            </a:pPr>
            <a:r>
              <a:rPr lang="en-US" sz="2400" dirty="0">
                <a:solidFill>
                  <a:srgbClr val="FCF49F"/>
                </a:solidFill>
                <a:latin typeface="Arial" pitchFamily="34" charset="0"/>
                <a:cs typeface="Arial" pitchFamily="34" charset="0"/>
              </a:rPr>
              <a:t>In multivariate pattern analysis (MVPA) of </a:t>
            </a:r>
            <a:r>
              <a:rPr lang="en-US" sz="2400" dirty="0" err="1">
                <a:solidFill>
                  <a:srgbClr val="FCF49F"/>
                </a:solidFill>
                <a:latin typeface="Arial" pitchFamily="34" charset="0"/>
                <a:cs typeface="Arial" pitchFamily="34" charset="0"/>
              </a:rPr>
              <a:t>fMRI</a:t>
            </a:r>
            <a:r>
              <a:rPr lang="en-US" sz="2400" dirty="0">
                <a:solidFill>
                  <a:srgbClr val="FCF49F"/>
                </a:solidFill>
                <a:latin typeface="Arial" pitchFamily="34" charset="0"/>
                <a:cs typeface="Arial" pitchFamily="34" charset="0"/>
              </a:rPr>
              <a:t> data [1,2], button presses are typically decoded by training a classifier to distinguish the recorded responses Z based on the measured data Y (</a:t>
            </a:r>
            <a:r>
              <a:rPr lang="en-US" sz="2400" i="1" dirty="0">
                <a:solidFill>
                  <a:srgbClr val="FCF49F"/>
                </a:solidFill>
                <a:latin typeface="Arial" pitchFamily="34" charset="0"/>
                <a:cs typeface="Arial" pitchFamily="34" charset="0"/>
              </a:rPr>
              <a:t>conventional response decoding</a:t>
            </a:r>
            <a:r>
              <a:rPr lang="en-US" sz="2400" dirty="0">
                <a:solidFill>
                  <a:srgbClr val="FCF49F"/>
                </a:solidFill>
                <a:latin typeface="Arial" pitchFamily="34" charset="0"/>
                <a:cs typeface="Arial" pitchFamily="34" charset="0"/>
              </a:rPr>
              <a:t>, CRD).</a:t>
            </a:r>
          </a:p>
          <a:p>
            <a:pPr marR="67310" algn="just">
              <a:lnSpc>
                <a:spcPct val="125000"/>
              </a:lnSpc>
            </a:pPr>
            <a:r>
              <a:rPr lang="en-US" sz="2400" dirty="0">
                <a:solidFill>
                  <a:srgbClr val="FCF49F"/>
                </a:solidFill>
                <a:latin typeface="Arial" pitchFamily="34" charset="0"/>
                <a:cs typeface="Arial" pitchFamily="34" charset="0"/>
              </a:rPr>
              <a:t>Here we show that this can be achieved without constructing an explicit mapping from </a:t>
            </a:r>
            <a:r>
              <a:rPr lang="en-US" sz="2400" dirty="0" err="1">
                <a:solidFill>
                  <a:srgbClr val="FCF49F"/>
                </a:solidFill>
                <a:latin typeface="Arial" pitchFamily="34" charset="0"/>
                <a:cs typeface="Arial" pitchFamily="34" charset="0"/>
              </a:rPr>
              <a:t>fMRI</a:t>
            </a:r>
            <a:r>
              <a:rPr lang="en-US" sz="2400" dirty="0">
                <a:solidFill>
                  <a:srgbClr val="FCF49F"/>
                </a:solidFill>
                <a:latin typeface="Arial" pitchFamily="34" charset="0"/>
                <a:cs typeface="Arial" pitchFamily="34" charset="0"/>
              </a:rPr>
              <a:t> signals to behavioral data. In fact, button presses can be equally well decoded when first reconstructing the experimental design X from measured data Y and then predicting behavioral responses Z from the reconstructed design X (</a:t>
            </a:r>
            <a:r>
              <a:rPr lang="en-US" sz="2400" i="1" dirty="0">
                <a:solidFill>
                  <a:srgbClr val="FCF49F"/>
                </a:solidFill>
                <a:latin typeface="Arial" pitchFamily="34" charset="0"/>
                <a:cs typeface="Arial" pitchFamily="34" charset="0"/>
              </a:rPr>
              <a:t>neurobehavioral decoding</a:t>
            </a:r>
            <a:r>
              <a:rPr lang="en-US" sz="2400" dirty="0">
                <a:solidFill>
                  <a:srgbClr val="FCF49F"/>
                </a:solidFill>
                <a:latin typeface="Arial" pitchFamily="34" charset="0"/>
                <a:cs typeface="Arial" pitchFamily="34" charset="0"/>
              </a:rPr>
              <a:t>, NBD).</a:t>
            </a:r>
          </a:p>
        </p:txBody>
      </p:sp>
      <p:sp>
        <p:nvSpPr>
          <p:cNvPr id="12" name="object 51"/>
          <p:cNvSpPr/>
          <p:nvPr/>
        </p:nvSpPr>
        <p:spPr>
          <a:xfrm>
            <a:off x="10400790" y="33655879"/>
            <a:ext cx="19530000" cy="4320000"/>
          </a:xfrm>
          <a:custGeom>
            <a:avLst/>
            <a:gdLst/>
            <a:ahLst/>
            <a:cxnLst/>
            <a:rect l="l" t="t" r="r" b="b"/>
            <a:pathLst>
              <a:path w="4460237" h="4018666">
                <a:moveTo>
                  <a:pt x="4460237" y="4018666"/>
                </a:moveTo>
                <a:lnTo>
                  <a:pt x="0" y="4018666"/>
                </a:lnTo>
                <a:lnTo>
                  <a:pt x="0" y="0"/>
                </a:lnTo>
                <a:lnTo>
                  <a:pt x="4460237" y="0"/>
                </a:lnTo>
                <a:lnTo>
                  <a:pt x="4460237" y="4018666"/>
                </a:lnTo>
                <a:close/>
              </a:path>
            </a:pathLst>
          </a:custGeom>
          <a:solidFill>
            <a:srgbClr val="010202"/>
          </a:solidFill>
        </p:spPr>
        <p:txBody>
          <a:bodyPr wrap="square" lIns="180000" tIns="90000" rIns="180000" bIns="0" rtlCol="0">
            <a:noAutofit/>
          </a:bodyPr>
          <a:lstStyle/>
          <a:p>
            <a:pPr algn="just"/>
            <a:r>
              <a:rPr lang="de-DE" sz="4000" b="1" dirty="0">
                <a:solidFill>
                  <a:srgbClr val="FCF49F"/>
                </a:solidFill>
                <a:latin typeface="Arial" pitchFamily="34" charset="0"/>
                <a:cs typeface="Arial" pitchFamily="34" charset="0"/>
              </a:rPr>
              <a:t>Discussion</a:t>
            </a:r>
          </a:p>
          <a:p>
            <a:pPr marR="67310" algn="just">
              <a:lnSpc>
                <a:spcPct val="120000"/>
              </a:lnSpc>
            </a:pPr>
            <a:endParaRPr lang="en-US" sz="1600" dirty="0">
              <a:solidFill>
                <a:srgbClr val="FCF49F"/>
              </a:solidFill>
              <a:latin typeface="Arial" pitchFamily="34" charset="0"/>
              <a:cs typeface="Arial" pitchFamily="34" charset="0"/>
            </a:endParaRPr>
          </a:p>
          <a:p>
            <a:pPr algn="just">
              <a:lnSpc>
                <a:spcPct val="125000"/>
              </a:lnSpc>
            </a:pPr>
            <a:r>
              <a:rPr lang="en-US" sz="2400" dirty="0">
                <a:solidFill>
                  <a:srgbClr val="FCF49F"/>
                </a:solidFill>
                <a:latin typeface="Arial" pitchFamily="34" charset="0"/>
                <a:cs typeface="Arial" pitchFamily="34" charset="0"/>
              </a:rPr>
              <a:t>In this proof-of-concept study, we have demonstrated that behavioral responses can be decoded without training on </a:t>
            </a:r>
            <a:r>
              <a:rPr lang="en-US" sz="2400" dirty="0" err="1">
                <a:solidFill>
                  <a:srgbClr val="FCF49F"/>
                </a:solidFill>
                <a:latin typeface="Arial" pitchFamily="34" charset="0"/>
                <a:cs typeface="Arial" pitchFamily="34" charset="0"/>
              </a:rPr>
              <a:t>neurophysiological</a:t>
            </a:r>
            <a:r>
              <a:rPr lang="en-US" sz="2400" dirty="0">
                <a:solidFill>
                  <a:srgbClr val="FCF49F"/>
                </a:solidFill>
                <a:latin typeface="Arial" pitchFamily="34" charset="0"/>
                <a:cs typeface="Arial" pitchFamily="34" charset="0"/>
              </a:rPr>
              <a:t> data measured during behavioral responses, but rather indirectly by taking a detour via the experimental design. This is particularly interesting, because CRD is commonly seen as a sanity check, the decoding accuracy of which should not be exceeded by other analyses. It is also worth noting that in our example, just one response dimension (left vs. right), but two design dimensions (color and direction) had to be decoded. We hypothesize that decoding the design from the data acts as a feature reduction mechanism which helps NBD predicting behavior using the psychologically most meaningful factors. In the future, we want to validate this finding in a larger cohort [7,8] and extend it to continuous behavioral measures such as stimulus ratings and reaction times [9,10].</a:t>
            </a:r>
            <a:endParaRPr lang="de-DE" sz="2400" dirty="0">
              <a:solidFill>
                <a:srgbClr val="FCF49F"/>
              </a:solidFill>
              <a:latin typeface="Arial" pitchFamily="34" charset="0"/>
              <a:cs typeface="Arial" pitchFamily="34" charset="0"/>
            </a:endParaRPr>
          </a:p>
        </p:txBody>
      </p:sp>
      <p:sp>
        <p:nvSpPr>
          <p:cNvPr id="13" name="object 51"/>
          <p:cNvSpPr/>
          <p:nvPr/>
        </p:nvSpPr>
        <p:spPr>
          <a:xfrm>
            <a:off x="10383412" y="38427779"/>
            <a:ext cx="19530000" cy="3870000"/>
          </a:xfrm>
          <a:custGeom>
            <a:avLst/>
            <a:gdLst/>
            <a:ahLst/>
            <a:cxnLst/>
            <a:rect l="l" t="t" r="r" b="b"/>
            <a:pathLst>
              <a:path w="4460237" h="4018666">
                <a:moveTo>
                  <a:pt x="4460237" y="4018666"/>
                </a:moveTo>
                <a:lnTo>
                  <a:pt x="0" y="4018666"/>
                </a:lnTo>
                <a:lnTo>
                  <a:pt x="0" y="0"/>
                </a:lnTo>
                <a:lnTo>
                  <a:pt x="4460237" y="0"/>
                </a:lnTo>
                <a:lnTo>
                  <a:pt x="4460237" y="4018666"/>
                </a:lnTo>
                <a:close/>
              </a:path>
            </a:pathLst>
          </a:custGeom>
          <a:solidFill>
            <a:srgbClr val="010202"/>
          </a:solidFill>
        </p:spPr>
        <p:txBody>
          <a:bodyPr wrap="square" lIns="180000" tIns="90000" rIns="180000" bIns="0" rtlCol="0">
            <a:noAutofit/>
          </a:bodyPr>
          <a:lstStyle/>
          <a:p>
            <a:pPr algn="just"/>
            <a:r>
              <a:rPr lang="de-DE" sz="4000" b="1" dirty="0">
                <a:solidFill>
                  <a:srgbClr val="FCF49F"/>
                </a:solidFill>
                <a:latin typeface="Arial" panose="020B0604020202020204" pitchFamily="34" charset="0"/>
                <a:cs typeface="Arial" panose="020B0604020202020204" pitchFamily="34" charset="0"/>
              </a:rPr>
              <a:t>References</a:t>
            </a:r>
          </a:p>
          <a:p>
            <a:pPr marR="67310" algn="just"/>
            <a:endParaRPr lang="en-US" sz="1200" dirty="0">
              <a:solidFill>
                <a:srgbClr val="FCF49F"/>
              </a:solidFill>
              <a:latin typeface="Arial" panose="020B0604020202020204" pitchFamily="34" charset="0"/>
              <a:cs typeface="Arial" panose="020B0604020202020204" pitchFamily="34" charset="0"/>
            </a:endParaRPr>
          </a:p>
          <a:p>
            <a:pPr marL="457200" marR="67310" indent="-457200" algn="just">
              <a:lnSpc>
                <a:spcPct val="95000"/>
              </a:lnSpc>
              <a:buSzPct val="100000"/>
              <a:buFont typeface="+mj-lt"/>
              <a:buAutoNum type="arabicParenBoth"/>
            </a:pPr>
            <a:r>
              <a:rPr lang="en-US" sz="1800" dirty="0">
                <a:solidFill>
                  <a:srgbClr val="FCF49F"/>
                </a:solidFill>
                <a:latin typeface="Arial" panose="020B0604020202020204" pitchFamily="34" charset="0"/>
                <a:cs typeface="Arial" panose="020B0604020202020204" pitchFamily="34" charset="0"/>
              </a:rPr>
              <a:t>Haynes JD &amp; Rees G (2006). </a:t>
            </a:r>
            <a:r>
              <a:rPr lang="en-US" sz="1800" dirty="0" err="1">
                <a:solidFill>
                  <a:srgbClr val="FCF49F"/>
                </a:solidFill>
                <a:latin typeface="Arial" panose="020B0604020202020204" pitchFamily="34" charset="0"/>
                <a:cs typeface="Arial" panose="020B0604020202020204" pitchFamily="34" charset="0"/>
              </a:rPr>
              <a:t>Neuroimaging</a:t>
            </a:r>
            <a:r>
              <a:rPr lang="en-US" sz="1800" dirty="0">
                <a:solidFill>
                  <a:srgbClr val="FCF49F"/>
                </a:solidFill>
                <a:latin typeface="Arial" panose="020B0604020202020204" pitchFamily="34" charset="0"/>
                <a:cs typeface="Arial" panose="020B0604020202020204" pitchFamily="34" charset="0"/>
              </a:rPr>
              <a:t>: decoding mental states from brain activity in humans. Nature Reviews Neuroscience, vol. 7, </a:t>
            </a:r>
            <a:r>
              <a:rPr lang="en-US" sz="1800" dirty="0" err="1">
                <a:solidFill>
                  <a:srgbClr val="FCF49F"/>
                </a:solidFill>
                <a:latin typeface="Arial" panose="020B0604020202020204" pitchFamily="34" charset="0"/>
                <a:cs typeface="Arial" panose="020B0604020202020204" pitchFamily="34" charset="0"/>
              </a:rPr>
              <a:t>iss</a:t>
            </a:r>
            <a:r>
              <a:rPr lang="en-US" sz="1800" dirty="0">
                <a:solidFill>
                  <a:srgbClr val="FCF49F"/>
                </a:solidFill>
                <a:latin typeface="Arial" panose="020B0604020202020204" pitchFamily="34" charset="0"/>
                <a:cs typeface="Arial" panose="020B0604020202020204" pitchFamily="34" charset="0"/>
              </a:rPr>
              <a:t>. 7, pp. 523-534.</a:t>
            </a:r>
          </a:p>
          <a:p>
            <a:pPr marL="457200" marR="67310" indent="-457200" algn="just">
              <a:lnSpc>
                <a:spcPct val="95000"/>
              </a:lnSpc>
              <a:buSzPct val="100000"/>
              <a:buFont typeface="+mj-lt"/>
              <a:buAutoNum type="arabicParenBoth"/>
            </a:pPr>
            <a:r>
              <a:rPr lang="en-US" sz="1800" dirty="0">
                <a:solidFill>
                  <a:srgbClr val="FCF49F"/>
                </a:solidFill>
                <a:latin typeface="Arial" panose="020B0604020202020204" pitchFamily="34" charset="0"/>
                <a:cs typeface="Arial" panose="020B0604020202020204" pitchFamily="34" charset="0"/>
              </a:rPr>
              <a:t>Haynes JD (2015). A primer on pattern-based approaches to </a:t>
            </a:r>
            <a:r>
              <a:rPr lang="en-US" sz="1800" dirty="0" err="1">
                <a:solidFill>
                  <a:srgbClr val="FCF49F"/>
                </a:solidFill>
                <a:latin typeface="Arial" panose="020B0604020202020204" pitchFamily="34" charset="0"/>
                <a:cs typeface="Arial" panose="020B0604020202020204" pitchFamily="34" charset="0"/>
              </a:rPr>
              <a:t>fMRI</a:t>
            </a:r>
            <a:r>
              <a:rPr lang="en-US" sz="1800" dirty="0">
                <a:solidFill>
                  <a:srgbClr val="FCF49F"/>
                </a:solidFill>
                <a:latin typeface="Arial" panose="020B0604020202020204" pitchFamily="34" charset="0"/>
                <a:cs typeface="Arial" panose="020B0604020202020204" pitchFamily="34" charset="0"/>
              </a:rPr>
              <a:t>: principles, pitfalls, and perspectives. Neuron, vol. 87, iss.,2, pp. 257-270.</a:t>
            </a:r>
          </a:p>
          <a:p>
            <a:pPr marL="457200" marR="67310" indent="-457200" algn="just">
              <a:lnSpc>
                <a:spcPct val="95000"/>
              </a:lnSpc>
              <a:buSzPct val="100000"/>
              <a:buFont typeface="+mj-lt"/>
              <a:buAutoNum type="arabicParenBoth"/>
            </a:pPr>
            <a:r>
              <a:rPr lang="en-US" sz="1800" dirty="0" err="1">
                <a:solidFill>
                  <a:srgbClr val="FCF49F"/>
                </a:solidFill>
                <a:latin typeface="Arial" panose="020B0604020202020204" pitchFamily="34" charset="0"/>
                <a:cs typeface="Arial" panose="020B0604020202020204" pitchFamily="34" charset="0"/>
              </a:rPr>
              <a:t>Görgen</a:t>
            </a:r>
            <a:r>
              <a:rPr lang="en-US" sz="1800" dirty="0">
                <a:solidFill>
                  <a:srgbClr val="FCF49F"/>
                </a:solidFill>
                <a:latin typeface="Arial" panose="020B0604020202020204" pitchFamily="34" charset="0"/>
                <a:cs typeface="Arial" panose="020B0604020202020204" pitchFamily="34" charset="0"/>
              </a:rPr>
              <a:t> </a:t>
            </a:r>
            <a:r>
              <a:rPr lang="en-US" sz="1800" dirty="0" smtClean="0">
                <a:solidFill>
                  <a:srgbClr val="FCF49F"/>
                </a:solidFill>
                <a:latin typeface="Arial" panose="020B0604020202020204" pitchFamily="34" charset="0"/>
                <a:cs typeface="Arial" panose="020B0604020202020204" pitchFamily="34" charset="0"/>
              </a:rPr>
              <a:t>K </a:t>
            </a:r>
            <a:r>
              <a:rPr lang="en-US" sz="1800" dirty="0">
                <a:solidFill>
                  <a:srgbClr val="FCF49F"/>
                </a:solidFill>
                <a:latin typeface="Arial" panose="020B0604020202020204" pitchFamily="34" charset="0"/>
                <a:cs typeface="Arial" panose="020B0604020202020204" pitchFamily="34" charset="0"/>
              </a:rPr>
              <a:t>et al. (2018). The same analysis approach: Practical protection against the pitfalls of novel </a:t>
            </a:r>
            <a:r>
              <a:rPr lang="en-US" sz="1800" dirty="0" err="1">
                <a:solidFill>
                  <a:srgbClr val="FCF49F"/>
                </a:solidFill>
                <a:latin typeface="Arial" panose="020B0604020202020204" pitchFamily="34" charset="0"/>
                <a:cs typeface="Arial" panose="020B0604020202020204" pitchFamily="34" charset="0"/>
              </a:rPr>
              <a:t>neuroimaging</a:t>
            </a:r>
            <a:r>
              <a:rPr lang="en-US" sz="1800" dirty="0">
                <a:solidFill>
                  <a:srgbClr val="FCF49F"/>
                </a:solidFill>
                <a:latin typeface="Arial" panose="020B0604020202020204" pitchFamily="34" charset="0"/>
                <a:cs typeface="Arial" panose="020B0604020202020204" pitchFamily="34" charset="0"/>
              </a:rPr>
              <a:t> analysis methods. </a:t>
            </a:r>
            <a:r>
              <a:rPr lang="en-US" sz="1800" dirty="0" err="1">
                <a:solidFill>
                  <a:srgbClr val="FCF49F"/>
                </a:solidFill>
                <a:latin typeface="Arial" panose="020B0604020202020204" pitchFamily="34" charset="0"/>
                <a:cs typeface="Arial" panose="020B0604020202020204" pitchFamily="34" charset="0"/>
              </a:rPr>
              <a:t>NeuroImage</a:t>
            </a:r>
            <a:r>
              <a:rPr lang="en-US" sz="1800" dirty="0">
                <a:solidFill>
                  <a:srgbClr val="FCF49F"/>
                </a:solidFill>
                <a:latin typeface="Arial" panose="020B0604020202020204" pitchFamily="34" charset="0"/>
                <a:cs typeface="Arial" panose="020B0604020202020204" pitchFamily="34" charset="0"/>
              </a:rPr>
              <a:t>, vol. 180, pp. 19-30.</a:t>
            </a:r>
          </a:p>
          <a:p>
            <a:pPr marL="457200" marR="67310" indent="-457200" algn="just">
              <a:lnSpc>
                <a:spcPct val="95000"/>
              </a:lnSpc>
              <a:buSzPct val="100000"/>
              <a:buFont typeface="+mj-lt"/>
              <a:buAutoNum type="arabicParenBoth"/>
            </a:pPr>
            <a:r>
              <a:rPr lang="en-US" sz="1800" dirty="0" err="1">
                <a:solidFill>
                  <a:srgbClr val="FCF49F"/>
                </a:solidFill>
                <a:latin typeface="Arial" panose="020B0604020202020204" pitchFamily="34" charset="0"/>
                <a:cs typeface="Arial" panose="020B0604020202020204" pitchFamily="34" charset="0"/>
              </a:rPr>
              <a:t>Görgen</a:t>
            </a:r>
            <a:r>
              <a:rPr lang="en-US" sz="1800" dirty="0">
                <a:solidFill>
                  <a:srgbClr val="FCF49F"/>
                </a:solidFill>
                <a:latin typeface="Arial" panose="020B0604020202020204" pitchFamily="34" charset="0"/>
                <a:cs typeface="Arial" panose="020B0604020202020204" pitchFamily="34" charset="0"/>
              </a:rPr>
              <a:t> K et al. (2012). </a:t>
            </a:r>
            <a:r>
              <a:rPr lang="en-US" sz="1800" spc="-20" dirty="0">
                <a:solidFill>
                  <a:srgbClr val="FCF49F"/>
                </a:solidFill>
                <a:latin typeface="Arial" panose="020B0604020202020204" pitchFamily="34" charset="0"/>
                <a:cs typeface="Arial" panose="020B0604020202020204" pitchFamily="34" charset="0"/>
              </a:rPr>
              <a:t>The Decoding Toolbox (TDT): A new </a:t>
            </a:r>
            <a:r>
              <a:rPr lang="en-US" sz="1800" spc="-20" dirty="0" err="1">
                <a:solidFill>
                  <a:srgbClr val="FCF49F"/>
                </a:solidFill>
                <a:latin typeface="Arial" panose="020B0604020202020204" pitchFamily="34" charset="0"/>
                <a:cs typeface="Arial" panose="020B0604020202020204" pitchFamily="34" charset="0"/>
              </a:rPr>
              <a:t>fMRI</a:t>
            </a:r>
            <a:r>
              <a:rPr lang="en-US" sz="1800" spc="-20" dirty="0">
                <a:solidFill>
                  <a:srgbClr val="FCF49F"/>
                </a:solidFill>
                <a:latin typeface="Arial" panose="020B0604020202020204" pitchFamily="34" charset="0"/>
                <a:cs typeface="Arial" panose="020B0604020202020204" pitchFamily="34" charset="0"/>
              </a:rPr>
              <a:t> analysis package for SPM and </a:t>
            </a:r>
            <a:r>
              <a:rPr lang="en-US" sz="1800" spc="-20" dirty="0" err="1">
                <a:solidFill>
                  <a:srgbClr val="FCF49F"/>
                </a:solidFill>
                <a:latin typeface="Arial" panose="020B0604020202020204" pitchFamily="34" charset="0"/>
                <a:cs typeface="Arial" panose="020B0604020202020204" pitchFamily="34" charset="0"/>
              </a:rPr>
              <a:t>Matlab</a:t>
            </a:r>
            <a:r>
              <a:rPr lang="en-US" sz="1800" spc="-20" dirty="0">
                <a:solidFill>
                  <a:srgbClr val="FCF49F"/>
                </a:solidFill>
                <a:latin typeface="Arial" panose="020B0604020202020204" pitchFamily="34" charset="0"/>
                <a:cs typeface="Arial" panose="020B0604020202020204" pitchFamily="34" charset="0"/>
              </a:rPr>
              <a:t>.</a:t>
            </a:r>
            <a:r>
              <a:rPr lang="en-US" sz="1800" dirty="0">
                <a:solidFill>
                  <a:srgbClr val="FCF49F"/>
                </a:solidFill>
                <a:latin typeface="Arial" panose="020B0604020202020204" pitchFamily="34" charset="0"/>
                <a:cs typeface="Arial" panose="020B0604020202020204" pitchFamily="34" charset="0"/>
              </a:rPr>
              <a:t> OHBM 2012, Poster #378MT; URL: </a:t>
            </a:r>
            <a:r>
              <a:rPr lang="en-US" sz="1800" dirty="0">
                <a:solidFill>
                  <a:srgbClr val="FCF49F"/>
                </a:solidFill>
                <a:latin typeface="Arial" panose="020B0604020202020204" pitchFamily="34" charset="0"/>
                <a:cs typeface="Arial" panose="020B0604020202020204" pitchFamily="34" charset="0"/>
                <a:hlinkClick r:id="rId4"/>
              </a:rPr>
              <a:t>https://f1000research.com/posters/1092032</a:t>
            </a:r>
            <a:r>
              <a:rPr lang="en-US" sz="1800" dirty="0">
                <a:solidFill>
                  <a:srgbClr val="FCF49F"/>
                </a:solidFill>
                <a:latin typeface="Arial" panose="020B0604020202020204" pitchFamily="34" charset="0"/>
                <a:cs typeface="Arial" panose="020B0604020202020204" pitchFamily="34" charset="0"/>
              </a:rPr>
              <a:t>.</a:t>
            </a:r>
          </a:p>
          <a:p>
            <a:pPr marL="457200" marR="67310" indent="-457200" algn="just">
              <a:lnSpc>
                <a:spcPct val="95000"/>
              </a:lnSpc>
              <a:buSzPct val="100000"/>
              <a:buFont typeface="+mj-lt"/>
              <a:buAutoNum type="arabicParenBoth"/>
            </a:pPr>
            <a:r>
              <a:rPr lang="en-US" sz="1800" dirty="0" err="1">
                <a:solidFill>
                  <a:srgbClr val="FCF49F"/>
                </a:solidFill>
                <a:latin typeface="Arial" panose="020B0604020202020204" pitchFamily="34" charset="0"/>
                <a:cs typeface="Arial" panose="020B0604020202020204" pitchFamily="34" charset="0"/>
              </a:rPr>
              <a:t>Hebart</a:t>
            </a:r>
            <a:r>
              <a:rPr lang="en-US" sz="1800" dirty="0">
                <a:solidFill>
                  <a:srgbClr val="FCF49F"/>
                </a:solidFill>
                <a:latin typeface="Arial" panose="020B0604020202020204" pitchFamily="34" charset="0"/>
                <a:cs typeface="Arial" panose="020B0604020202020204" pitchFamily="34" charset="0"/>
              </a:rPr>
              <a:t> MN et al. (2015). The Decoding Toolbox (TDT): a versatile software package for multivariate analyses of functional imaging data. Frontiers in </a:t>
            </a:r>
            <a:r>
              <a:rPr lang="en-US" sz="1800" dirty="0" err="1">
                <a:solidFill>
                  <a:srgbClr val="FCF49F"/>
                </a:solidFill>
                <a:latin typeface="Arial" panose="020B0604020202020204" pitchFamily="34" charset="0"/>
                <a:cs typeface="Arial" panose="020B0604020202020204" pitchFamily="34" charset="0"/>
              </a:rPr>
              <a:t>Neuroinformatics</a:t>
            </a:r>
            <a:r>
              <a:rPr lang="en-US" sz="1800" dirty="0">
                <a:solidFill>
                  <a:srgbClr val="FCF49F"/>
                </a:solidFill>
                <a:latin typeface="Arial" panose="020B0604020202020204" pitchFamily="34" charset="0"/>
                <a:cs typeface="Arial" panose="020B0604020202020204" pitchFamily="34" charset="0"/>
              </a:rPr>
              <a:t>, vol. 8, art. 88.</a:t>
            </a:r>
          </a:p>
          <a:p>
            <a:pPr marL="457200" marR="67310" indent="-457200" algn="just">
              <a:lnSpc>
                <a:spcPct val="95000"/>
              </a:lnSpc>
              <a:buSzPct val="100000"/>
              <a:buFont typeface="+mj-lt"/>
              <a:buAutoNum type="arabicParenBoth"/>
            </a:pPr>
            <a:r>
              <a:rPr lang="en-US" sz="1800" dirty="0" err="1">
                <a:solidFill>
                  <a:srgbClr val="FCF49F"/>
                </a:solidFill>
                <a:latin typeface="Arial" panose="020B0604020202020204" pitchFamily="34" charset="0"/>
                <a:cs typeface="Arial" panose="020B0604020202020204" pitchFamily="34" charset="0"/>
              </a:rPr>
              <a:t>Hebart</a:t>
            </a:r>
            <a:r>
              <a:rPr lang="en-US" sz="1800" dirty="0">
                <a:solidFill>
                  <a:srgbClr val="FCF49F"/>
                </a:solidFill>
                <a:latin typeface="Arial" panose="020B0604020202020204" pitchFamily="34" charset="0"/>
                <a:cs typeface="Arial" panose="020B0604020202020204" pitchFamily="34" charset="0"/>
              </a:rPr>
              <a:t> </a:t>
            </a:r>
            <a:r>
              <a:rPr lang="en-US" sz="1800" dirty="0" smtClean="0">
                <a:solidFill>
                  <a:srgbClr val="FCF49F"/>
                </a:solidFill>
                <a:latin typeface="Arial" panose="020B0604020202020204" pitchFamily="34" charset="0"/>
                <a:cs typeface="Arial" panose="020B0604020202020204" pitchFamily="34" charset="0"/>
              </a:rPr>
              <a:t>MN &amp; </a:t>
            </a:r>
            <a:r>
              <a:rPr lang="en-US" sz="1800" dirty="0" err="1" smtClean="0">
                <a:solidFill>
                  <a:srgbClr val="FCF49F"/>
                </a:solidFill>
                <a:latin typeface="Arial" panose="020B0604020202020204" pitchFamily="34" charset="0"/>
                <a:cs typeface="Arial" panose="020B0604020202020204" pitchFamily="34" charset="0"/>
              </a:rPr>
              <a:t>Görgen</a:t>
            </a:r>
            <a:r>
              <a:rPr lang="en-US" sz="1800" dirty="0" smtClean="0">
                <a:solidFill>
                  <a:srgbClr val="FCF49F"/>
                </a:solidFill>
                <a:latin typeface="Arial" panose="020B0604020202020204" pitchFamily="34" charset="0"/>
                <a:cs typeface="Arial" panose="020B0604020202020204" pitchFamily="34" charset="0"/>
              </a:rPr>
              <a:t> K </a:t>
            </a:r>
            <a:r>
              <a:rPr lang="en-US" sz="1800" dirty="0">
                <a:solidFill>
                  <a:srgbClr val="FCF49F"/>
                </a:solidFill>
                <a:latin typeface="Arial" panose="020B0604020202020204" pitchFamily="34" charset="0"/>
                <a:cs typeface="Arial" panose="020B0604020202020204" pitchFamily="34" charset="0"/>
              </a:rPr>
              <a:t>(2015). Example dataset for The Decoding Toolbox (TDT); URL: </a:t>
            </a:r>
            <a:r>
              <a:rPr lang="en-US" sz="1800" dirty="0">
                <a:solidFill>
                  <a:srgbClr val="FCF49F"/>
                </a:solidFill>
                <a:latin typeface="Arial" panose="020B0604020202020204" pitchFamily="34" charset="0"/>
                <a:cs typeface="Arial" panose="020B0604020202020204" pitchFamily="34" charset="0"/>
                <a:hlinkClick r:id="rId5"/>
              </a:rPr>
              <a:t>https://sites.google.com/site/tdtdecodingtoolbox</a:t>
            </a:r>
            <a:r>
              <a:rPr lang="en-US" sz="1800" dirty="0" smtClean="0">
                <a:solidFill>
                  <a:srgbClr val="FCF49F"/>
                </a:solidFill>
                <a:latin typeface="Arial" panose="020B0604020202020204" pitchFamily="34" charset="0"/>
                <a:cs typeface="Arial" panose="020B0604020202020204" pitchFamily="34" charset="0"/>
                <a:hlinkClick r:id="rId5"/>
              </a:rPr>
              <a:t>/</a:t>
            </a:r>
            <a:r>
              <a:rPr lang="en-US" sz="1800" dirty="0" smtClean="0">
                <a:solidFill>
                  <a:srgbClr val="FCF49F"/>
                </a:solidFill>
                <a:latin typeface="Arial" panose="020B0604020202020204" pitchFamily="34" charset="0"/>
                <a:cs typeface="Arial" panose="020B0604020202020204" pitchFamily="34" charset="0"/>
              </a:rPr>
              <a:t>.</a:t>
            </a:r>
            <a:endParaRPr lang="en-US" sz="1800" dirty="0">
              <a:solidFill>
                <a:srgbClr val="FCF49F"/>
              </a:solidFill>
              <a:latin typeface="Arial" panose="020B0604020202020204" pitchFamily="34" charset="0"/>
              <a:cs typeface="Arial" panose="020B0604020202020204" pitchFamily="34" charset="0"/>
            </a:endParaRPr>
          </a:p>
          <a:p>
            <a:pPr marL="457200" marR="67310" indent="-457200" algn="just">
              <a:lnSpc>
                <a:spcPct val="95000"/>
              </a:lnSpc>
              <a:buSzPct val="100000"/>
              <a:buFont typeface="+mj-lt"/>
              <a:buAutoNum type="arabicParenBoth"/>
            </a:pPr>
            <a:r>
              <a:rPr lang="en-US" sz="1800" dirty="0" err="1">
                <a:solidFill>
                  <a:srgbClr val="FCF49F"/>
                </a:solidFill>
                <a:latin typeface="Arial" panose="020B0604020202020204" pitchFamily="34" charset="0"/>
                <a:cs typeface="Arial" panose="020B0604020202020204" pitchFamily="34" charset="0"/>
              </a:rPr>
              <a:t>Reverberi</a:t>
            </a:r>
            <a:r>
              <a:rPr lang="en-US" sz="1800" dirty="0">
                <a:solidFill>
                  <a:srgbClr val="FCF49F"/>
                </a:solidFill>
                <a:latin typeface="Arial" panose="020B0604020202020204" pitchFamily="34" charset="0"/>
                <a:cs typeface="Arial" panose="020B0604020202020204" pitchFamily="34" charset="0"/>
              </a:rPr>
              <a:t> </a:t>
            </a:r>
            <a:r>
              <a:rPr lang="en-US" sz="1800" dirty="0" smtClean="0">
                <a:solidFill>
                  <a:srgbClr val="FCF49F"/>
                </a:solidFill>
                <a:latin typeface="Arial" panose="020B0604020202020204" pitchFamily="34" charset="0"/>
                <a:cs typeface="Arial" panose="020B0604020202020204" pitchFamily="34" charset="0"/>
              </a:rPr>
              <a:t>C, </a:t>
            </a:r>
            <a:r>
              <a:rPr lang="en-US" sz="1800" dirty="0" err="1" smtClean="0">
                <a:solidFill>
                  <a:srgbClr val="FCF49F"/>
                </a:solidFill>
                <a:latin typeface="Arial" panose="020B0604020202020204" pitchFamily="34" charset="0"/>
                <a:cs typeface="Arial" panose="020B0604020202020204" pitchFamily="34" charset="0"/>
              </a:rPr>
              <a:t>Görgen</a:t>
            </a:r>
            <a:r>
              <a:rPr lang="en-US" sz="1800" dirty="0" smtClean="0">
                <a:solidFill>
                  <a:srgbClr val="FCF49F"/>
                </a:solidFill>
                <a:latin typeface="Arial" panose="020B0604020202020204" pitchFamily="34" charset="0"/>
                <a:cs typeface="Arial" panose="020B0604020202020204" pitchFamily="34" charset="0"/>
              </a:rPr>
              <a:t> K, Haynes JD </a:t>
            </a:r>
            <a:r>
              <a:rPr lang="en-US" sz="1800" dirty="0">
                <a:solidFill>
                  <a:srgbClr val="FCF49F"/>
                </a:solidFill>
                <a:latin typeface="Arial" panose="020B0604020202020204" pitchFamily="34" charset="0"/>
                <a:cs typeface="Arial" panose="020B0604020202020204" pitchFamily="34" charset="0"/>
              </a:rPr>
              <a:t>(2012). Compositionality of rule representations in human prefrontal cortex. Cerebral Cortex, vol. 22, iss.6, pp. 1237-1246.</a:t>
            </a:r>
          </a:p>
          <a:p>
            <a:pPr marL="457200" marR="67310" indent="-457200" algn="just">
              <a:lnSpc>
                <a:spcPct val="95000"/>
              </a:lnSpc>
              <a:buSzPct val="100000"/>
              <a:buFont typeface="+mj-lt"/>
              <a:buAutoNum type="arabicParenBoth"/>
            </a:pPr>
            <a:r>
              <a:rPr lang="en-US" sz="1800" dirty="0" err="1">
                <a:solidFill>
                  <a:srgbClr val="FCF49F"/>
                </a:solidFill>
                <a:latin typeface="Arial" panose="020B0604020202020204" pitchFamily="34" charset="0"/>
                <a:cs typeface="Arial" panose="020B0604020202020204" pitchFamily="34" charset="0"/>
              </a:rPr>
              <a:t>Reverberi</a:t>
            </a:r>
            <a:r>
              <a:rPr lang="en-US" sz="1800" dirty="0">
                <a:solidFill>
                  <a:srgbClr val="FCF49F"/>
                </a:solidFill>
                <a:latin typeface="Arial" panose="020B0604020202020204" pitchFamily="34" charset="0"/>
                <a:cs typeface="Arial" panose="020B0604020202020204" pitchFamily="34" charset="0"/>
              </a:rPr>
              <a:t> </a:t>
            </a:r>
            <a:r>
              <a:rPr lang="en-US" sz="1800" dirty="0" smtClean="0">
                <a:solidFill>
                  <a:srgbClr val="FCF49F"/>
                </a:solidFill>
                <a:latin typeface="Arial" panose="020B0604020202020204" pitchFamily="34" charset="0"/>
                <a:cs typeface="Arial" panose="020B0604020202020204" pitchFamily="34" charset="0"/>
              </a:rPr>
              <a:t>C, </a:t>
            </a:r>
            <a:r>
              <a:rPr lang="en-US" sz="1800" dirty="0" err="1" smtClean="0">
                <a:solidFill>
                  <a:srgbClr val="FCF49F"/>
                </a:solidFill>
                <a:latin typeface="Arial" panose="020B0604020202020204" pitchFamily="34" charset="0"/>
                <a:cs typeface="Arial" panose="020B0604020202020204" pitchFamily="34" charset="0"/>
              </a:rPr>
              <a:t>Görgen</a:t>
            </a:r>
            <a:r>
              <a:rPr lang="en-US" sz="1800" dirty="0" smtClean="0">
                <a:solidFill>
                  <a:srgbClr val="FCF49F"/>
                </a:solidFill>
                <a:latin typeface="Arial" panose="020B0604020202020204" pitchFamily="34" charset="0"/>
                <a:cs typeface="Arial" panose="020B0604020202020204" pitchFamily="34" charset="0"/>
              </a:rPr>
              <a:t> K, Haynes JD </a:t>
            </a:r>
            <a:r>
              <a:rPr lang="en-US" sz="1800" dirty="0">
                <a:solidFill>
                  <a:srgbClr val="FCF49F"/>
                </a:solidFill>
                <a:latin typeface="Arial" panose="020B0604020202020204" pitchFamily="34" charset="0"/>
                <a:cs typeface="Arial" panose="020B0604020202020204" pitchFamily="34" charset="0"/>
              </a:rPr>
              <a:t>(2012). Distributed representations of rule identity and rule order in human frontal cortex and striatum. </a:t>
            </a:r>
            <a:r>
              <a:rPr lang="en-US" sz="1800" dirty="0" err="1" smtClean="0">
                <a:solidFill>
                  <a:srgbClr val="FCF49F"/>
                </a:solidFill>
                <a:latin typeface="Arial" panose="020B0604020202020204" pitchFamily="34" charset="0"/>
                <a:cs typeface="Arial" panose="020B0604020202020204" pitchFamily="34" charset="0"/>
              </a:rPr>
              <a:t>JNeurosci</a:t>
            </a:r>
            <a:r>
              <a:rPr lang="en-US" sz="1800" dirty="0" smtClean="0">
                <a:solidFill>
                  <a:srgbClr val="FCF49F"/>
                </a:solidFill>
                <a:latin typeface="Arial" panose="020B0604020202020204" pitchFamily="34" charset="0"/>
                <a:cs typeface="Arial" panose="020B0604020202020204" pitchFamily="34" charset="0"/>
              </a:rPr>
              <a:t>, </a:t>
            </a:r>
            <a:r>
              <a:rPr lang="en-US" sz="1800" dirty="0">
                <a:solidFill>
                  <a:srgbClr val="FCF49F"/>
                </a:solidFill>
                <a:latin typeface="Arial" panose="020B0604020202020204" pitchFamily="34" charset="0"/>
                <a:cs typeface="Arial" panose="020B0604020202020204" pitchFamily="34" charset="0"/>
              </a:rPr>
              <a:t>vol. 32, iss.48, pp. 17420-17430.</a:t>
            </a:r>
          </a:p>
          <a:p>
            <a:pPr marL="457200" marR="67310" indent="-457200" algn="just">
              <a:lnSpc>
                <a:spcPct val="95000"/>
              </a:lnSpc>
              <a:buSzPct val="100000"/>
              <a:buFont typeface="+mj-lt"/>
              <a:buAutoNum type="arabicParenBoth"/>
            </a:pPr>
            <a:r>
              <a:rPr lang="en-US" sz="1800" dirty="0">
                <a:solidFill>
                  <a:srgbClr val="FCF49F"/>
                </a:solidFill>
                <a:latin typeface="Arial" panose="020B0604020202020204" pitchFamily="34" charset="0"/>
                <a:cs typeface="Arial" panose="020B0604020202020204" pitchFamily="34" charset="0"/>
              </a:rPr>
              <a:t>Todd </a:t>
            </a:r>
            <a:r>
              <a:rPr lang="en-US" sz="1800" dirty="0" smtClean="0">
                <a:solidFill>
                  <a:srgbClr val="FCF49F"/>
                </a:solidFill>
                <a:latin typeface="Arial" panose="020B0604020202020204" pitchFamily="34" charset="0"/>
                <a:cs typeface="Arial" panose="020B0604020202020204" pitchFamily="34" charset="0"/>
              </a:rPr>
              <a:t>MT, </a:t>
            </a:r>
            <a:r>
              <a:rPr lang="en-US" sz="1800" dirty="0" err="1" smtClean="0">
                <a:solidFill>
                  <a:srgbClr val="FCF49F"/>
                </a:solidFill>
                <a:latin typeface="Arial" panose="020B0604020202020204" pitchFamily="34" charset="0"/>
                <a:cs typeface="Arial" panose="020B0604020202020204" pitchFamily="34" charset="0"/>
              </a:rPr>
              <a:t>Nystrom</a:t>
            </a:r>
            <a:r>
              <a:rPr lang="en-US" sz="1800" dirty="0" smtClean="0">
                <a:solidFill>
                  <a:srgbClr val="FCF49F"/>
                </a:solidFill>
                <a:latin typeface="Arial" panose="020B0604020202020204" pitchFamily="34" charset="0"/>
                <a:cs typeface="Arial" panose="020B0604020202020204" pitchFamily="34" charset="0"/>
              </a:rPr>
              <a:t> LE, Cohen JD </a:t>
            </a:r>
            <a:r>
              <a:rPr lang="en-US" sz="1800" dirty="0">
                <a:solidFill>
                  <a:srgbClr val="FCF49F"/>
                </a:solidFill>
                <a:latin typeface="Arial" panose="020B0604020202020204" pitchFamily="34" charset="0"/>
                <a:cs typeface="Arial" panose="020B0604020202020204" pitchFamily="34" charset="0"/>
              </a:rPr>
              <a:t>(2013). Confounds in multivariate pattern analysis: theory and rule representation case study. </a:t>
            </a:r>
            <a:r>
              <a:rPr lang="en-US" sz="1800" dirty="0" err="1">
                <a:solidFill>
                  <a:srgbClr val="FCF49F"/>
                </a:solidFill>
                <a:latin typeface="Arial" panose="020B0604020202020204" pitchFamily="34" charset="0"/>
                <a:cs typeface="Arial" panose="020B0604020202020204" pitchFamily="34" charset="0"/>
              </a:rPr>
              <a:t>NeuroImage</a:t>
            </a:r>
            <a:r>
              <a:rPr lang="en-US" sz="1800" dirty="0">
                <a:solidFill>
                  <a:srgbClr val="FCF49F"/>
                </a:solidFill>
                <a:latin typeface="Arial" panose="020B0604020202020204" pitchFamily="34" charset="0"/>
                <a:cs typeface="Arial" panose="020B0604020202020204" pitchFamily="34" charset="0"/>
              </a:rPr>
              <a:t>, vol. 77, pp. 157-165.</a:t>
            </a:r>
          </a:p>
          <a:p>
            <a:pPr marL="457200" marR="67310" indent="-457200" algn="just">
              <a:lnSpc>
                <a:spcPct val="95000"/>
              </a:lnSpc>
              <a:buSzPct val="100000"/>
              <a:buFont typeface="+mj-lt"/>
              <a:buAutoNum type="arabicParenBoth"/>
            </a:pPr>
            <a:r>
              <a:rPr lang="en-US" sz="1800" dirty="0" err="1">
                <a:solidFill>
                  <a:srgbClr val="FCF49F"/>
                </a:solidFill>
                <a:latin typeface="Arial" panose="020B0604020202020204" pitchFamily="34" charset="0"/>
                <a:cs typeface="Arial" panose="020B0604020202020204" pitchFamily="34" charset="0"/>
              </a:rPr>
              <a:t>Woolgar</a:t>
            </a:r>
            <a:r>
              <a:rPr lang="en-US" sz="1800" dirty="0">
                <a:solidFill>
                  <a:srgbClr val="FCF49F"/>
                </a:solidFill>
                <a:latin typeface="Arial" panose="020B0604020202020204" pitchFamily="34" charset="0"/>
                <a:cs typeface="Arial" panose="020B0604020202020204" pitchFamily="34" charset="0"/>
              </a:rPr>
              <a:t> </a:t>
            </a:r>
            <a:r>
              <a:rPr lang="en-US" sz="1800" dirty="0" smtClean="0">
                <a:solidFill>
                  <a:srgbClr val="FCF49F"/>
                </a:solidFill>
                <a:latin typeface="Arial" panose="020B0604020202020204" pitchFamily="34" charset="0"/>
                <a:cs typeface="Arial" panose="020B0604020202020204" pitchFamily="34" charset="0"/>
              </a:rPr>
              <a:t>A, </a:t>
            </a:r>
            <a:r>
              <a:rPr lang="en-US" sz="1800" dirty="0" err="1" smtClean="0">
                <a:solidFill>
                  <a:srgbClr val="FCF49F"/>
                </a:solidFill>
                <a:latin typeface="Arial" panose="020B0604020202020204" pitchFamily="34" charset="0"/>
                <a:cs typeface="Arial" panose="020B0604020202020204" pitchFamily="34" charset="0"/>
              </a:rPr>
              <a:t>Golland</a:t>
            </a:r>
            <a:r>
              <a:rPr lang="en-US" sz="1800" dirty="0" smtClean="0">
                <a:solidFill>
                  <a:srgbClr val="FCF49F"/>
                </a:solidFill>
                <a:latin typeface="Arial" panose="020B0604020202020204" pitchFamily="34" charset="0"/>
                <a:cs typeface="Arial" panose="020B0604020202020204" pitchFamily="34" charset="0"/>
              </a:rPr>
              <a:t> P, Bode S </a:t>
            </a:r>
            <a:r>
              <a:rPr lang="en-US" sz="1800" dirty="0">
                <a:solidFill>
                  <a:srgbClr val="FCF49F"/>
                </a:solidFill>
                <a:latin typeface="Arial" panose="020B0604020202020204" pitchFamily="34" charset="0"/>
                <a:cs typeface="Arial" panose="020B0604020202020204" pitchFamily="34" charset="0"/>
              </a:rPr>
              <a:t>(2014). Coping with confounds in </a:t>
            </a:r>
            <a:r>
              <a:rPr lang="en-US" sz="1800" dirty="0" err="1">
                <a:solidFill>
                  <a:srgbClr val="FCF49F"/>
                </a:solidFill>
                <a:latin typeface="Arial" panose="020B0604020202020204" pitchFamily="34" charset="0"/>
                <a:cs typeface="Arial" panose="020B0604020202020204" pitchFamily="34" charset="0"/>
              </a:rPr>
              <a:t>multivoxel</a:t>
            </a:r>
            <a:r>
              <a:rPr lang="en-US" sz="1800" dirty="0">
                <a:solidFill>
                  <a:srgbClr val="FCF49F"/>
                </a:solidFill>
                <a:latin typeface="Arial" panose="020B0604020202020204" pitchFamily="34" charset="0"/>
                <a:cs typeface="Arial" panose="020B0604020202020204" pitchFamily="34" charset="0"/>
              </a:rPr>
              <a:t> pattern analysis: what should we do about reaction time </a:t>
            </a:r>
            <a:r>
              <a:rPr lang="en-US" sz="1800" dirty="0" smtClean="0">
                <a:solidFill>
                  <a:srgbClr val="FCF49F"/>
                </a:solidFill>
                <a:latin typeface="Arial" panose="020B0604020202020204" pitchFamily="34" charset="0"/>
                <a:cs typeface="Arial" panose="020B0604020202020204" pitchFamily="34" charset="0"/>
              </a:rPr>
              <a:t>differences?</a:t>
            </a:r>
          </a:p>
          <a:p>
            <a:pPr marL="457200" marR="67310" indent="-457200" algn="just">
              <a:lnSpc>
                <a:spcPct val="95000"/>
              </a:lnSpc>
              <a:buSzPct val="100000"/>
            </a:pPr>
            <a:r>
              <a:rPr lang="en-US" sz="1800" dirty="0" smtClean="0">
                <a:solidFill>
                  <a:srgbClr val="FCF49F"/>
                </a:solidFill>
                <a:latin typeface="Arial" panose="020B0604020202020204" pitchFamily="34" charset="0"/>
                <a:cs typeface="Arial" panose="020B0604020202020204" pitchFamily="34" charset="0"/>
              </a:rPr>
              <a:t>	A </a:t>
            </a:r>
            <a:r>
              <a:rPr lang="en-US" sz="1800" dirty="0">
                <a:solidFill>
                  <a:srgbClr val="FCF49F"/>
                </a:solidFill>
                <a:latin typeface="Arial" panose="020B0604020202020204" pitchFamily="34" charset="0"/>
                <a:cs typeface="Arial" panose="020B0604020202020204" pitchFamily="34" charset="0"/>
              </a:rPr>
              <a:t>comment on Todd, </a:t>
            </a:r>
            <a:r>
              <a:rPr lang="en-US" sz="1800" dirty="0" err="1">
                <a:solidFill>
                  <a:srgbClr val="FCF49F"/>
                </a:solidFill>
                <a:latin typeface="Arial" panose="020B0604020202020204" pitchFamily="34" charset="0"/>
                <a:cs typeface="Arial" panose="020B0604020202020204" pitchFamily="34" charset="0"/>
              </a:rPr>
              <a:t>Nystrom</a:t>
            </a:r>
            <a:r>
              <a:rPr lang="en-US" sz="1800" dirty="0">
                <a:solidFill>
                  <a:srgbClr val="FCF49F"/>
                </a:solidFill>
                <a:latin typeface="Arial" panose="020B0604020202020204" pitchFamily="34" charset="0"/>
                <a:cs typeface="Arial" panose="020B0604020202020204" pitchFamily="34" charset="0"/>
              </a:rPr>
              <a:t> &amp; Cohen 2013. </a:t>
            </a:r>
            <a:r>
              <a:rPr lang="en-US" sz="1800" dirty="0" err="1">
                <a:solidFill>
                  <a:srgbClr val="FCF49F"/>
                </a:solidFill>
                <a:latin typeface="Arial" panose="020B0604020202020204" pitchFamily="34" charset="0"/>
                <a:cs typeface="Arial" panose="020B0604020202020204" pitchFamily="34" charset="0"/>
              </a:rPr>
              <a:t>NeuroImage</a:t>
            </a:r>
            <a:r>
              <a:rPr lang="en-US" sz="1800" dirty="0">
                <a:solidFill>
                  <a:srgbClr val="FCF49F"/>
                </a:solidFill>
                <a:latin typeface="Arial" panose="020B0604020202020204" pitchFamily="34" charset="0"/>
                <a:cs typeface="Arial" panose="020B0604020202020204" pitchFamily="34" charset="0"/>
              </a:rPr>
              <a:t>, vol. 98, pp. 506-512.</a:t>
            </a:r>
            <a:endParaRPr lang="en-US" sz="1800" dirty="0" err="1">
              <a:solidFill>
                <a:srgbClr val="FCF49F"/>
              </a:solidFill>
              <a:latin typeface="Arial" panose="020B0604020202020204" pitchFamily="34" charset="0"/>
              <a:cs typeface="Arial" panose="020B0604020202020204" pitchFamily="34" charset="0"/>
            </a:endParaRPr>
          </a:p>
        </p:txBody>
      </p:sp>
      <p:sp>
        <p:nvSpPr>
          <p:cNvPr id="50" name="TextBox 49"/>
          <p:cNvSpPr txBox="1"/>
          <p:nvPr/>
        </p:nvSpPr>
        <p:spPr>
          <a:xfrm>
            <a:off x="737606" y="505613"/>
            <a:ext cx="3600000" cy="1077218"/>
          </a:xfrm>
          <a:prstGeom prst="rect">
            <a:avLst/>
          </a:prstGeom>
          <a:noFill/>
        </p:spPr>
        <p:txBody>
          <a:bodyPr wrap="square" rtlCol="0">
            <a:spAutoFit/>
          </a:bodyPr>
          <a:lstStyle/>
          <a:p>
            <a:r>
              <a:rPr lang="de-DE" sz="3200" dirty="0">
                <a:latin typeface="Arial" panose="020B0604020202020204" pitchFamily="34" charset="0"/>
                <a:cs typeface="Arial" panose="020B0604020202020204" pitchFamily="34" charset="0"/>
              </a:rPr>
              <a:t>#OHBM2020</a:t>
            </a:r>
          </a:p>
          <a:p>
            <a:r>
              <a:rPr lang="de-DE" sz="3200" dirty="0">
                <a:latin typeface="Arial" panose="020B0604020202020204" pitchFamily="34" charset="0"/>
                <a:cs typeface="Arial" panose="020B0604020202020204" pitchFamily="34" charset="0"/>
              </a:rPr>
              <a:t>@JoramSoch</a:t>
            </a:r>
          </a:p>
        </p:txBody>
      </p:sp>
      <p:sp>
        <p:nvSpPr>
          <p:cNvPr id="15" name="object 51"/>
          <p:cNvSpPr/>
          <p:nvPr/>
        </p:nvSpPr>
        <p:spPr>
          <a:xfrm>
            <a:off x="10373418" y="6144331"/>
            <a:ext cx="19530000" cy="13320000"/>
          </a:xfrm>
          <a:custGeom>
            <a:avLst/>
            <a:gdLst/>
            <a:ahLst/>
            <a:cxnLst/>
            <a:rect l="l" t="t" r="r" b="b"/>
            <a:pathLst>
              <a:path w="4460237" h="4018666">
                <a:moveTo>
                  <a:pt x="4460237" y="4018666"/>
                </a:moveTo>
                <a:lnTo>
                  <a:pt x="0" y="4018666"/>
                </a:lnTo>
                <a:lnTo>
                  <a:pt x="0" y="0"/>
                </a:lnTo>
                <a:lnTo>
                  <a:pt x="4460237" y="0"/>
                </a:lnTo>
                <a:lnTo>
                  <a:pt x="4460237" y="4018666"/>
                </a:lnTo>
                <a:close/>
              </a:path>
            </a:pathLst>
          </a:custGeom>
          <a:solidFill>
            <a:srgbClr val="010202"/>
          </a:solidFill>
        </p:spPr>
        <p:txBody>
          <a:bodyPr wrap="square" lIns="180000" tIns="90000" rIns="180000" bIns="0" rtlCol="0">
            <a:noAutofit/>
          </a:bodyPr>
          <a:lstStyle/>
          <a:p>
            <a:pPr algn="ctr"/>
            <a:r>
              <a:rPr lang="de-DE" sz="4000" b="1" dirty="0" err="1" smtClean="0">
                <a:solidFill>
                  <a:srgbClr val="FCF49F"/>
                </a:solidFill>
                <a:latin typeface="Arial" panose="020B0604020202020204" pitchFamily="34" charset="0"/>
                <a:cs typeface="Arial" panose="020B0604020202020204" pitchFamily="34" charset="0"/>
              </a:rPr>
              <a:t>Figure</a:t>
            </a:r>
            <a:r>
              <a:rPr lang="de-DE" sz="4000" b="1" dirty="0" smtClean="0">
                <a:solidFill>
                  <a:srgbClr val="FCF49F"/>
                </a:solidFill>
                <a:latin typeface="Arial" panose="020B0604020202020204" pitchFamily="34" charset="0"/>
                <a:cs typeface="Arial" panose="020B0604020202020204" pitchFamily="34" charset="0"/>
              </a:rPr>
              <a:t> 1.</a:t>
            </a:r>
            <a:r>
              <a:rPr lang="de-DE" sz="4000" dirty="0" smtClean="0">
                <a:solidFill>
                  <a:srgbClr val="FCF49F"/>
                </a:solidFill>
                <a:latin typeface="Arial" panose="020B0604020202020204" pitchFamily="34" charset="0"/>
                <a:cs typeface="Arial" panose="020B0604020202020204" pitchFamily="34" charset="0"/>
              </a:rPr>
              <a:t> </a:t>
            </a:r>
            <a:r>
              <a:rPr lang="de-DE" sz="4000" i="1" dirty="0" err="1" smtClean="0">
                <a:solidFill>
                  <a:srgbClr val="FCF49F"/>
                </a:solidFill>
                <a:latin typeface="Arial" panose="020B0604020202020204" pitchFamily="34" charset="0"/>
                <a:cs typeface="Arial" panose="020B0604020202020204" pitchFamily="34" charset="0"/>
              </a:rPr>
              <a:t>Neurobehavioral</a:t>
            </a:r>
            <a:r>
              <a:rPr lang="de-DE" sz="4000" i="1" dirty="0" smtClean="0">
                <a:solidFill>
                  <a:srgbClr val="FCF49F"/>
                </a:solidFill>
                <a:latin typeface="Arial" panose="020B0604020202020204" pitchFamily="34" charset="0"/>
                <a:cs typeface="Arial" panose="020B0604020202020204" pitchFamily="34" charset="0"/>
              </a:rPr>
              <a:t> </a:t>
            </a:r>
            <a:r>
              <a:rPr lang="de-DE" sz="4000" i="1" dirty="0" err="1">
                <a:solidFill>
                  <a:srgbClr val="FCF49F"/>
                </a:solidFill>
                <a:latin typeface="Arial" panose="020B0604020202020204" pitchFamily="34" charset="0"/>
                <a:cs typeface="Arial" panose="020B0604020202020204" pitchFamily="34" charset="0"/>
              </a:rPr>
              <a:t>decoding</a:t>
            </a:r>
            <a:r>
              <a:rPr lang="de-DE" sz="4000" i="1" dirty="0">
                <a:solidFill>
                  <a:srgbClr val="FCF49F"/>
                </a:solidFill>
                <a:latin typeface="Arial" panose="020B0604020202020204" pitchFamily="34" charset="0"/>
                <a:cs typeface="Arial" panose="020B0604020202020204" pitchFamily="34" charset="0"/>
              </a:rPr>
              <a:t>: </a:t>
            </a:r>
            <a:r>
              <a:rPr lang="de-DE" sz="4000" i="1" dirty="0" err="1">
                <a:solidFill>
                  <a:srgbClr val="FCF49F"/>
                </a:solidFill>
                <a:latin typeface="Arial" panose="020B0604020202020204" pitchFamily="34" charset="0"/>
                <a:cs typeface="Arial" panose="020B0604020202020204" pitchFamily="34" charset="0"/>
              </a:rPr>
              <a:t>theory</a:t>
            </a:r>
            <a:r>
              <a:rPr lang="de-DE" sz="4000" i="1" dirty="0">
                <a:solidFill>
                  <a:srgbClr val="FCF49F"/>
                </a:solidFill>
                <a:latin typeface="Arial" panose="020B0604020202020204" pitchFamily="34" charset="0"/>
                <a:cs typeface="Arial" panose="020B0604020202020204" pitchFamily="34" charset="0"/>
              </a:rPr>
              <a:t> </a:t>
            </a:r>
            <a:r>
              <a:rPr lang="de-DE" sz="4000" i="1" dirty="0" err="1">
                <a:solidFill>
                  <a:srgbClr val="FCF49F"/>
                </a:solidFill>
                <a:latin typeface="Arial" panose="020B0604020202020204" pitchFamily="34" charset="0"/>
                <a:cs typeface="Arial" panose="020B0604020202020204" pitchFamily="34" charset="0"/>
              </a:rPr>
              <a:t>and</a:t>
            </a:r>
            <a:r>
              <a:rPr lang="de-DE" sz="4000" i="1" dirty="0">
                <a:solidFill>
                  <a:srgbClr val="FCF49F"/>
                </a:solidFill>
                <a:latin typeface="Arial" panose="020B0604020202020204" pitchFamily="34" charset="0"/>
                <a:cs typeface="Arial" panose="020B0604020202020204" pitchFamily="34" charset="0"/>
              </a:rPr>
              <a:t> </a:t>
            </a:r>
            <a:r>
              <a:rPr lang="de-DE" sz="4000" i="1" dirty="0" err="1">
                <a:solidFill>
                  <a:srgbClr val="FCF49F"/>
                </a:solidFill>
                <a:latin typeface="Arial" panose="020B0604020202020204" pitchFamily="34" charset="0"/>
                <a:cs typeface="Arial" panose="020B0604020202020204" pitchFamily="34" charset="0"/>
              </a:rPr>
              <a:t>analysis</a:t>
            </a:r>
            <a:r>
              <a:rPr lang="de-DE" sz="4000" i="1" dirty="0">
                <a:solidFill>
                  <a:srgbClr val="FCF49F"/>
                </a:solidFill>
                <a:latin typeface="Arial" panose="020B0604020202020204" pitchFamily="34" charset="0"/>
                <a:cs typeface="Arial" panose="020B0604020202020204" pitchFamily="34" charset="0"/>
              </a:rPr>
              <a:t> </a:t>
            </a:r>
            <a:r>
              <a:rPr lang="de-DE" sz="4000" i="1" dirty="0" err="1" smtClean="0">
                <a:solidFill>
                  <a:srgbClr val="FCF49F"/>
                </a:solidFill>
                <a:latin typeface="Arial" panose="020B0604020202020204" pitchFamily="34" charset="0"/>
                <a:cs typeface="Arial" panose="020B0604020202020204" pitchFamily="34" charset="0"/>
              </a:rPr>
              <a:t>logic</a:t>
            </a:r>
            <a:r>
              <a:rPr lang="de-DE" sz="4000" i="1" dirty="0" smtClean="0">
                <a:solidFill>
                  <a:srgbClr val="FCF49F"/>
                </a:solidFill>
                <a:latin typeface="Arial" panose="020B0604020202020204" pitchFamily="34" charset="0"/>
                <a:cs typeface="Arial" panose="020B0604020202020204" pitchFamily="34" charset="0"/>
              </a:rPr>
              <a:t>.</a:t>
            </a:r>
            <a:endParaRPr lang="en-US" sz="2400" i="1" dirty="0">
              <a:solidFill>
                <a:srgbClr val="FCF49F"/>
              </a:solidFill>
              <a:latin typeface="Arial" panose="020B0604020202020204" pitchFamily="34" charset="0"/>
              <a:cs typeface="Arial" panose="020B0604020202020204" pitchFamily="34" charset="0"/>
            </a:endParaRPr>
          </a:p>
        </p:txBody>
      </p:sp>
      <p:sp>
        <p:nvSpPr>
          <p:cNvPr id="18" name="object 51"/>
          <p:cNvSpPr/>
          <p:nvPr/>
        </p:nvSpPr>
        <p:spPr>
          <a:xfrm>
            <a:off x="10392468" y="19920733"/>
            <a:ext cx="19530000" cy="13320000"/>
          </a:xfrm>
          <a:custGeom>
            <a:avLst/>
            <a:gdLst/>
            <a:ahLst/>
            <a:cxnLst/>
            <a:rect l="l" t="t" r="r" b="b"/>
            <a:pathLst>
              <a:path w="4460237" h="4018666">
                <a:moveTo>
                  <a:pt x="4460237" y="4018666"/>
                </a:moveTo>
                <a:lnTo>
                  <a:pt x="0" y="4018666"/>
                </a:lnTo>
                <a:lnTo>
                  <a:pt x="0" y="0"/>
                </a:lnTo>
                <a:lnTo>
                  <a:pt x="4460237" y="0"/>
                </a:lnTo>
                <a:lnTo>
                  <a:pt x="4460237" y="4018666"/>
                </a:lnTo>
                <a:close/>
              </a:path>
            </a:pathLst>
          </a:custGeom>
          <a:solidFill>
            <a:srgbClr val="010202"/>
          </a:solidFill>
        </p:spPr>
        <p:txBody>
          <a:bodyPr wrap="square" lIns="180000" tIns="90000" rIns="180000" bIns="0" rtlCol="0">
            <a:noAutofit/>
          </a:bodyPr>
          <a:lstStyle/>
          <a:p>
            <a:pPr algn="ctr"/>
            <a:r>
              <a:rPr lang="de-DE" sz="4000" b="1" dirty="0" err="1" smtClean="0">
                <a:solidFill>
                  <a:srgbClr val="FCF49F"/>
                </a:solidFill>
                <a:latin typeface="Arial" panose="020B0604020202020204" pitchFamily="34" charset="0"/>
                <a:cs typeface="Arial" panose="020B0604020202020204" pitchFamily="34" charset="0"/>
              </a:rPr>
              <a:t>Figure</a:t>
            </a:r>
            <a:r>
              <a:rPr lang="de-DE" sz="4000" b="1" dirty="0" smtClean="0">
                <a:solidFill>
                  <a:srgbClr val="FCF49F"/>
                </a:solidFill>
                <a:latin typeface="Arial" panose="020B0604020202020204" pitchFamily="34" charset="0"/>
                <a:cs typeface="Arial" panose="020B0604020202020204" pitchFamily="34" charset="0"/>
              </a:rPr>
              <a:t> 2.</a:t>
            </a:r>
            <a:r>
              <a:rPr lang="de-DE" sz="4000" dirty="0" smtClean="0">
                <a:solidFill>
                  <a:srgbClr val="FCF49F"/>
                </a:solidFill>
                <a:latin typeface="Arial" panose="020B0604020202020204" pitchFamily="34" charset="0"/>
                <a:cs typeface="Arial" panose="020B0604020202020204" pitchFamily="34" charset="0"/>
              </a:rPr>
              <a:t> </a:t>
            </a:r>
            <a:r>
              <a:rPr lang="de-DE" sz="4000" i="1" dirty="0" err="1" smtClean="0">
                <a:solidFill>
                  <a:srgbClr val="FCF49F"/>
                </a:solidFill>
                <a:latin typeface="Arial" panose="020B0604020202020204" pitchFamily="34" charset="0"/>
                <a:cs typeface="Arial" panose="020B0604020202020204" pitchFamily="34" charset="0"/>
              </a:rPr>
              <a:t>Neurobehavioral</a:t>
            </a:r>
            <a:r>
              <a:rPr lang="de-DE" sz="4000" i="1" dirty="0" smtClean="0">
                <a:solidFill>
                  <a:srgbClr val="FCF49F"/>
                </a:solidFill>
                <a:latin typeface="Arial" panose="020B0604020202020204" pitchFamily="34" charset="0"/>
                <a:cs typeface="Arial" panose="020B0604020202020204" pitchFamily="34" charset="0"/>
              </a:rPr>
              <a:t> </a:t>
            </a:r>
            <a:r>
              <a:rPr lang="de-DE" sz="4000" i="1" dirty="0" err="1">
                <a:solidFill>
                  <a:srgbClr val="FCF49F"/>
                </a:solidFill>
                <a:latin typeface="Arial" panose="020B0604020202020204" pitchFamily="34" charset="0"/>
                <a:cs typeface="Arial" panose="020B0604020202020204" pitchFamily="34" charset="0"/>
              </a:rPr>
              <a:t>decoding</a:t>
            </a:r>
            <a:r>
              <a:rPr lang="de-DE" sz="4000" i="1" dirty="0">
                <a:solidFill>
                  <a:srgbClr val="FCF49F"/>
                </a:solidFill>
                <a:latin typeface="Arial" panose="020B0604020202020204" pitchFamily="34" charset="0"/>
                <a:cs typeface="Arial" panose="020B0604020202020204" pitchFamily="34" charset="0"/>
              </a:rPr>
              <a:t>: </a:t>
            </a:r>
            <a:r>
              <a:rPr lang="de-DE" sz="4000" i="1" dirty="0" err="1">
                <a:solidFill>
                  <a:srgbClr val="FCF49F"/>
                </a:solidFill>
                <a:latin typeface="Arial" panose="020B0604020202020204" pitchFamily="34" charset="0"/>
                <a:cs typeface="Arial" panose="020B0604020202020204" pitchFamily="34" charset="0"/>
              </a:rPr>
              <a:t>experiment</a:t>
            </a:r>
            <a:r>
              <a:rPr lang="de-DE" sz="4000" i="1" dirty="0">
                <a:solidFill>
                  <a:srgbClr val="FCF49F"/>
                </a:solidFill>
                <a:latin typeface="Arial" panose="020B0604020202020204" pitchFamily="34" charset="0"/>
                <a:cs typeface="Arial" panose="020B0604020202020204" pitchFamily="34" charset="0"/>
              </a:rPr>
              <a:t> </a:t>
            </a:r>
            <a:r>
              <a:rPr lang="de-DE" sz="4000" i="1" dirty="0" err="1">
                <a:solidFill>
                  <a:srgbClr val="FCF49F"/>
                </a:solidFill>
                <a:latin typeface="Arial" panose="020B0604020202020204" pitchFamily="34" charset="0"/>
                <a:cs typeface="Arial" panose="020B0604020202020204" pitchFamily="34" charset="0"/>
              </a:rPr>
              <a:t>and</a:t>
            </a:r>
            <a:r>
              <a:rPr lang="de-DE" sz="4000" i="1" dirty="0">
                <a:solidFill>
                  <a:srgbClr val="FCF49F"/>
                </a:solidFill>
                <a:latin typeface="Arial" panose="020B0604020202020204" pitchFamily="34" charset="0"/>
                <a:cs typeface="Arial" panose="020B0604020202020204" pitchFamily="34" charset="0"/>
              </a:rPr>
              <a:t> </a:t>
            </a:r>
            <a:r>
              <a:rPr lang="de-DE" sz="4000" i="1" dirty="0" err="1">
                <a:solidFill>
                  <a:srgbClr val="FCF49F"/>
                </a:solidFill>
                <a:latin typeface="Arial" panose="020B0604020202020204" pitchFamily="34" charset="0"/>
                <a:cs typeface="Arial" panose="020B0604020202020204" pitchFamily="34" charset="0"/>
              </a:rPr>
              <a:t>decoding</a:t>
            </a:r>
            <a:r>
              <a:rPr lang="de-DE" sz="4000" i="1" dirty="0">
                <a:solidFill>
                  <a:srgbClr val="FCF49F"/>
                </a:solidFill>
                <a:latin typeface="Arial" panose="020B0604020202020204" pitchFamily="34" charset="0"/>
                <a:cs typeface="Arial" panose="020B0604020202020204" pitchFamily="34" charset="0"/>
              </a:rPr>
              <a:t> </a:t>
            </a:r>
            <a:r>
              <a:rPr lang="de-DE" sz="4000" i="1" dirty="0" err="1" smtClean="0">
                <a:solidFill>
                  <a:srgbClr val="FCF49F"/>
                </a:solidFill>
                <a:latin typeface="Arial" panose="020B0604020202020204" pitchFamily="34" charset="0"/>
                <a:cs typeface="Arial" panose="020B0604020202020204" pitchFamily="34" charset="0"/>
              </a:rPr>
              <a:t>results</a:t>
            </a:r>
            <a:r>
              <a:rPr lang="de-DE" sz="4000" i="1" dirty="0" smtClean="0">
                <a:solidFill>
                  <a:srgbClr val="FCF49F"/>
                </a:solidFill>
                <a:latin typeface="Arial" panose="020B0604020202020204" pitchFamily="34" charset="0"/>
                <a:cs typeface="Arial" panose="020B0604020202020204" pitchFamily="34" charset="0"/>
              </a:rPr>
              <a:t>.</a:t>
            </a:r>
            <a:endParaRPr lang="de-DE" sz="4000" i="1" dirty="0">
              <a:solidFill>
                <a:srgbClr val="FCF49F"/>
              </a:solidFill>
              <a:latin typeface="Arial" panose="020B0604020202020204" pitchFamily="34" charset="0"/>
              <a:cs typeface="Arial" panose="020B0604020202020204" pitchFamily="34" charset="0"/>
            </a:endParaRPr>
          </a:p>
          <a:p>
            <a:pPr marR="67310" algn="ctr">
              <a:lnSpc>
                <a:spcPct val="120000"/>
              </a:lnSpc>
            </a:pPr>
            <a:endParaRPr lang="en-US" sz="2400" dirty="0">
              <a:solidFill>
                <a:srgbClr val="FCF49F"/>
              </a:solidFill>
              <a:latin typeface="Arial" panose="020B0604020202020204" pitchFamily="34" charset="0"/>
              <a:cs typeface="Arial" panose="020B0604020202020204" pitchFamily="34" charset="0"/>
            </a:endParaRPr>
          </a:p>
        </p:txBody>
      </p:sp>
      <p:sp>
        <p:nvSpPr>
          <p:cNvPr id="49" name="object 51"/>
          <p:cNvSpPr/>
          <p:nvPr/>
        </p:nvSpPr>
        <p:spPr>
          <a:xfrm>
            <a:off x="397566" y="14624797"/>
            <a:ext cx="9540000" cy="19207296"/>
          </a:xfrm>
          <a:custGeom>
            <a:avLst/>
            <a:gdLst/>
            <a:ahLst/>
            <a:cxnLst/>
            <a:rect l="l" t="t" r="r" b="b"/>
            <a:pathLst>
              <a:path w="4460237" h="4018666">
                <a:moveTo>
                  <a:pt x="4460237" y="4018666"/>
                </a:moveTo>
                <a:lnTo>
                  <a:pt x="0" y="4018666"/>
                </a:lnTo>
                <a:lnTo>
                  <a:pt x="0" y="0"/>
                </a:lnTo>
                <a:lnTo>
                  <a:pt x="4460237" y="0"/>
                </a:lnTo>
                <a:lnTo>
                  <a:pt x="4460237" y="4018666"/>
                </a:lnTo>
                <a:close/>
              </a:path>
            </a:pathLst>
          </a:custGeom>
          <a:solidFill>
            <a:srgbClr val="010202"/>
          </a:solidFill>
        </p:spPr>
        <p:txBody>
          <a:bodyPr wrap="square" lIns="180000" tIns="90000" rIns="180000" bIns="0" rtlCol="0">
            <a:noAutofit/>
          </a:bodyPr>
          <a:lstStyle/>
          <a:p>
            <a:pPr algn="just"/>
            <a:r>
              <a:rPr lang="de-DE" sz="4000" b="1" dirty="0" err="1">
                <a:solidFill>
                  <a:srgbClr val="FCF49F"/>
                </a:solidFill>
                <a:latin typeface="Arial" pitchFamily="34" charset="0"/>
                <a:cs typeface="Arial" pitchFamily="34" charset="0"/>
              </a:rPr>
              <a:t>Theory</a:t>
            </a:r>
            <a:endParaRPr lang="de-DE" sz="4000" b="1" dirty="0">
              <a:solidFill>
                <a:srgbClr val="FCF49F"/>
              </a:solidFill>
              <a:latin typeface="Arial" pitchFamily="34" charset="0"/>
              <a:cs typeface="Arial" pitchFamily="34" charset="0"/>
            </a:endParaRPr>
          </a:p>
          <a:p>
            <a:pPr marR="67310" algn="just"/>
            <a:endParaRPr lang="en-US" sz="2400" dirty="0">
              <a:solidFill>
                <a:srgbClr val="FCF49F"/>
              </a:solidFill>
              <a:latin typeface="Arial" pitchFamily="34" charset="0"/>
              <a:cs typeface="Arial" pitchFamily="34" charset="0"/>
            </a:endParaRPr>
          </a:p>
          <a:p>
            <a:pPr algn="just">
              <a:lnSpc>
                <a:spcPct val="125000"/>
              </a:lnSpc>
            </a:pPr>
            <a:r>
              <a:rPr lang="en-US" sz="2400" i="1" dirty="0">
                <a:solidFill>
                  <a:srgbClr val="FCF49F"/>
                </a:solidFill>
                <a:latin typeface="Arial" pitchFamily="34" charset="0"/>
                <a:cs typeface="Arial" pitchFamily="34" charset="0"/>
              </a:rPr>
              <a:t>Decoding from the design</a:t>
            </a:r>
            <a:r>
              <a:rPr lang="en-US" sz="2400" dirty="0">
                <a:solidFill>
                  <a:srgbClr val="FCF49F"/>
                </a:solidFill>
                <a:latin typeface="Arial" pitchFamily="34" charset="0"/>
                <a:cs typeface="Arial" pitchFamily="34" charset="0"/>
              </a:rPr>
              <a:t> [3]: First, we estimate a model of the behavioral data, given the experimental design</a:t>
            </a:r>
            <a:r>
              <a:rPr lang="en-US" sz="2400" dirty="0" smtClean="0">
                <a:solidFill>
                  <a:srgbClr val="FCF49F"/>
                </a:solidFill>
                <a:latin typeface="Arial" pitchFamily="34" charset="0"/>
                <a:cs typeface="Arial" pitchFamily="34" charset="0"/>
              </a:rPr>
              <a:t>: </a:t>
            </a:r>
            <a:r>
              <a:rPr lang="en-US" sz="2400" b="1" dirty="0" smtClean="0">
                <a:solidFill>
                  <a:srgbClr val="FCF49F"/>
                </a:solidFill>
                <a:latin typeface="Arial" pitchFamily="34" charset="0"/>
                <a:cs typeface="Arial" pitchFamily="34" charset="0"/>
              </a:rPr>
              <a:t>Z = g(X)</a:t>
            </a:r>
            <a:r>
              <a:rPr lang="en-US" sz="2400" dirty="0" smtClean="0">
                <a:solidFill>
                  <a:srgbClr val="FCF49F"/>
                </a:solidFill>
                <a:latin typeface="Arial" pitchFamily="34" charset="0"/>
                <a:cs typeface="Arial" pitchFamily="34" charset="0"/>
              </a:rPr>
              <a:t>. </a:t>
            </a:r>
            <a:r>
              <a:rPr lang="en-US" sz="2400" dirty="0">
                <a:solidFill>
                  <a:srgbClr val="FCF49F"/>
                </a:solidFill>
                <a:latin typeface="Arial" pitchFamily="34" charset="0"/>
                <a:cs typeface="Arial" pitchFamily="34" charset="0"/>
              </a:rPr>
              <a:t>In the case of discrete experimental </a:t>
            </a:r>
            <a:r>
              <a:rPr lang="en-US" sz="2400" dirty="0" smtClean="0">
                <a:solidFill>
                  <a:srgbClr val="FCF49F"/>
                </a:solidFill>
                <a:latin typeface="Arial" pitchFamily="34" charset="0"/>
                <a:cs typeface="Arial" pitchFamily="34" charset="0"/>
              </a:rPr>
              <a:t>conditions (indexed by </a:t>
            </a:r>
            <a:r>
              <a:rPr lang="en-US" sz="2400" b="1" dirty="0" err="1" smtClean="0">
                <a:solidFill>
                  <a:srgbClr val="FCF49F"/>
                </a:solidFill>
                <a:latin typeface="Arial" pitchFamily="34" charset="0"/>
                <a:cs typeface="Arial" pitchFamily="34" charset="0"/>
              </a:rPr>
              <a:t>i</a:t>
            </a:r>
            <a:r>
              <a:rPr lang="en-US" sz="2400" dirty="0" smtClean="0">
                <a:solidFill>
                  <a:srgbClr val="FCF49F"/>
                </a:solidFill>
                <a:latin typeface="Arial" pitchFamily="34" charset="0"/>
                <a:cs typeface="Arial" pitchFamily="34" charset="0"/>
              </a:rPr>
              <a:t>) and </a:t>
            </a:r>
            <a:r>
              <a:rPr lang="en-US" sz="2400" dirty="0">
                <a:solidFill>
                  <a:srgbClr val="FCF49F"/>
                </a:solidFill>
                <a:latin typeface="Arial" pitchFamily="34" charset="0"/>
                <a:cs typeface="Arial" pitchFamily="34" charset="0"/>
              </a:rPr>
              <a:t>response </a:t>
            </a:r>
            <a:r>
              <a:rPr lang="en-US" sz="2400" dirty="0" smtClean="0">
                <a:solidFill>
                  <a:srgbClr val="FCF49F"/>
                </a:solidFill>
                <a:latin typeface="Arial" pitchFamily="34" charset="0"/>
                <a:cs typeface="Arial" pitchFamily="34" charset="0"/>
              </a:rPr>
              <a:t>options (indexed by </a:t>
            </a:r>
            <a:r>
              <a:rPr lang="en-US" sz="2400" b="1" dirty="0" smtClean="0">
                <a:solidFill>
                  <a:srgbClr val="FCF49F"/>
                </a:solidFill>
                <a:latin typeface="Arial" pitchFamily="34" charset="0"/>
                <a:cs typeface="Arial" pitchFamily="34" charset="0"/>
              </a:rPr>
              <a:t>j</a:t>
            </a:r>
            <a:r>
              <a:rPr lang="en-US" sz="2400" dirty="0" smtClean="0">
                <a:solidFill>
                  <a:srgbClr val="FCF49F"/>
                </a:solidFill>
                <a:latin typeface="Arial" pitchFamily="34" charset="0"/>
                <a:cs typeface="Arial" pitchFamily="34" charset="0"/>
              </a:rPr>
              <a:t>), </a:t>
            </a:r>
            <a:r>
              <a:rPr lang="en-US" sz="2400" dirty="0">
                <a:solidFill>
                  <a:srgbClr val="FCF49F"/>
                </a:solidFill>
                <a:latin typeface="Arial" pitchFamily="34" charset="0"/>
                <a:cs typeface="Arial" pitchFamily="34" charset="0"/>
              </a:rPr>
              <a:t>this </a:t>
            </a:r>
            <a:r>
              <a:rPr lang="en-US" sz="2400" dirty="0" smtClean="0">
                <a:solidFill>
                  <a:srgbClr val="FCF49F"/>
                </a:solidFill>
                <a:latin typeface="Arial" pitchFamily="34" charset="0"/>
                <a:cs typeface="Arial" pitchFamily="34" charset="0"/>
              </a:rPr>
              <a:t>mapping is simply given by the </a:t>
            </a:r>
            <a:r>
              <a:rPr lang="en-US" sz="2400" dirty="0">
                <a:solidFill>
                  <a:srgbClr val="FCF49F"/>
                </a:solidFill>
                <a:latin typeface="Arial" pitchFamily="34" charset="0"/>
                <a:cs typeface="Arial" pitchFamily="34" charset="0"/>
              </a:rPr>
              <a:t>condition-to-response transition </a:t>
            </a:r>
            <a:r>
              <a:rPr lang="en-US" sz="2400" dirty="0" smtClean="0">
                <a:solidFill>
                  <a:srgbClr val="FCF49F"/>
                </a:solidFill>
                <a:latin typeface="Arial" pitchFamily="34" charset="0"/>
                <a:cs typeface="Arial" pitchFamily="34" charset="0"/>
              </a:rPr>
              <a:t>probabilities (see Figure 2B):</a:t>
            </a:r>
          </a:p>
          <a:p>
            <a:pPr algn="just">
              <a:lnSpc>
                <a:spcPct val="125000"/>
              </a:lnSpc>
            </a:pPr>
            <a:endParaRPr lang="en-US" sz="2400" dirty="0" smtClean="0">
              <a:solidFill>
                <a:srgbClr val="FCF49F"/>
              </a:solidFill>
              <a:latin typeface="Arial" pitchFamily="34" charset="0"/>
              <a:cs typeface="Arial" pitchFamily="34" charset="0"/>
            </a:endParaRPr>
          </a:p>
          <a:p>
            <a:pPr algn="just">
              <a:lnSpc>
                <a:spcPct val="125000"/>
              </a:lnSpc>
            </a:pPr>
            <a:endParaRPr lang="de-DE" sz="2400" dirty="0">
              <a:solidFill>
                <a:srgbClr val="FCF49F"/>
              </a:solidFill>
              <a:latin typeface="Arial" pitchFamily="34" charset="0"/>
              <a:cs typeface="Arial" pitchFamily="34" charset="0"/>
            </a:endParaRPr>
          </a:p>
          <a:p>
            <a:pPr algn="just">
              <a:lnSpc>
                <a:spcPct val="125000"/>
              </a:lnSpc>
            </a:pPr>
            <a:r>
              <a:rPr lang="en-US" sz="2400" i="1" dirty="0">
                <a:solidFill>
                  <a:srgbClr val="FCF49F"/>
                </a:solidFill>
                <a:latin typeface="Arial" pitchFamily="34" charset="0"/>
                <a:cs typeface="Arial" pitchFamily="34" charset="0"/>
              </a:rPr>
              <a:t>Conventional response decoding</a:t>
            </a:r>
            <a:r>
              <a:rPr lang="en-US" sz="2400" dirty="0">
                <a:solidFill>
                  <a:srgbClr val="FCF49F"/>
                </a:solidFill>
                <a:latin typeface="Arial" pitchFamily="34" charset="0"/>
                <a:cs typeface="Arial" pitchFamily="34" charset="0"/>
              </a:rPr>
              <a:t>: Second, we establish a mapping from measured signals to behavioral data: </a:t>
            </a:r>
            <a:r>
              <a:rPr lang="en-US" sz="2400" b="1" dirty="0" smtClean="0">
                <a:solidFill>
                  <a:srgbClr val="FCF49F"/>
                </a:solidFill>
                <a:latin typeface="Arial" pitchFamily="34" charset="0"/>
                <a:cs typeface="Arial" pitchFamily="34" charset="0"/>
              </a:rPr>
              <a:t>Z = h(Y)</a:t>
            </a:r>
            <a:r>
              <a:rPr lang="en-US" sz="2400" dirty="0" smtClean="0">
                <a:solidFill>
                  <a:srgbClr val="FCF49F"/>
                </a:solidFill>
                <a:latin typeface="Arial" pitchFamily="34" charset="0"/>
                <a:cs typeface="Arial" pitchFamily="34" charset="0"/>
              </a:rPr>
              <a:t>. </a:t>
            </a:r>
            <a:r>
              <a:rPr lang="en-US" sz="2400" dirty="0">
                <a:solidFill>
                  <a:srgbClr val="FCF49F"/>
                </a:solidFill>
                <a:latin typeface="Arial" pitchFamily="34" charset="0"/>
                <a:cs typeface="Arial" pitchFamily="34" charset="0"/>
              </a:rPr>
              <a:t>This is used to predict button presses from </a:t>
            </a:r>
            <a:r>
              <a:rPr lang="en-US" sz="2400" dirty="0" err="1">
                <a:solidFill>
                  <a:srgbClr val="FCF49F"/>
                </a:solidFill>
                <a:latin typeface="Arial" pitchFamily="34" charset="0"/>
                <a:cs typeface="Arial" pitchFamily="34" charset="0"/>
              </a:rPr>
              <a:t>fMRI</a:t>
            </a:r>
            <a:r>
              <a:rPr lang="en-US" sz="2400" dirty="0">
                <a:solidFill>
                  <a:srgbClr val="FCF49F"/>
                </a:solidFill>
                <a:latin typeface="Arial" pitchFamily="34" charset="0"/>
                <a:cs typeface="Arial" pitchFamily="34" charset="0"/>
              </a:rPr>
              <a:t> </a:t>
            </a:r>
            <a:r>
              <a:rPr lang="en-US" sz="2400" dirty="0" smtClean="0">
                <a:solidFill>
                  <a:srgbClr val="FCF49F"/>
                </a:solidFill>
                <a:latin typeface="Arial" pitchFamily="34" charset="0"/>
                <a:cs typeface="Arial" pitchFamily="34" charset="0"/>
              </a:rPr>
              <a:t>signals using cross-validation:</a:t>
            </a:r>
            <a:endParaRPr lang="en-US" sz="2400" dirty="0" smtClean="0">
              <a:solidFill>
                <a:srgbClr val="FCF49F"/>
              </a:solidFill>
              <a:latin typeface="Arial" pitchFamily="34" charset="0"/>
              <a:cs typeface="Arial" pitchFamily="34" charset="0"/>
            </a:endParaRPr>
          </a:p>
          <a:p>
            <a:pPr algn="just">
              <a:lnSpc>
                <a:spcPct val="125000"/>
              </a:lnSpc>
            </a:pPr>
            <a:endParaRPr lang="en-US" sz="2400" dirty="0">
              <a:solidFill>
                <a:srgbClr val="FCF49F"/>
              </a:solidFill>
              <a:latin typeface="Arial" pitchFamily="34" charset="0"/>
              <a:cs typeface="Arial" pitchFamily="34" charset="0"/>
            </a:endParaRPr>
          </a:p>
          <a:p>
            <a:pPr algn="just">
              <a:lnSpc>
                <a:spcPct val="125000"/>
              </a:lnSpc>
            </a:pPr>
            <a:endParaRPr lang="de-DE" sz="2400" dirty="0">
              <a:solidFill>
                <a:srgbClr val="FCF49F"/>
              </a:solidFill>
              <a:latin typeface="Arial" pitchFamily="34" charset="0"/>
              <a:cs typeface="Arial" pitchFamily="34" charset="0"/>
            </a:endParaRPr>
          </a:p>
          <a:p>
            <a:pPr algn="just">
              <a:lnSpc>
                <a:spcPct val="125000"/>
              </a:lnSpc>
            </a:pPr>
            <a:r>
              <a:rPr lang="en-US" sz="2400" i="1" dirty="0">
                <a:solidFill>
                  <a:srgbClr val="FCF49F"/>
                </a:solidFill>
                <a:latin typeface="Arial" pitchFamily="34" charset="0"/>
                <a:cs typeface="Arial" pitchFamily="34" charset="0"/>
              </a:rPr>
              <a:t>Neurobehavioral decoding</a:t>
            </a:r>
            <a:r>
              <a:rPr lang="en-US" sz="2400" dirty="0">
                <a:solidFill>
                  <a:srgbClr val="FCF49F"/>
                </a:solidFill>
                <a:latin typeface="Arial" pitchFamily="34" charset="0"/>
                <a:cs typeface="Arial" pitchFamily="34" charset="0"/>
              </a:rPr>
              <a:t>: Finally, we establish a mapping from measured signals to </a:t>
            </a:r>
            <a:r>
              <a:rPr lang="en-US" sz="2400" dirty="0" smtClean="0">
                <a:solidFill>
                  <a:srgbClr val="FCF49F"/>
                </a:solidFill>
                <a:latin typeface="Arial" pitchFamily="34" charset="0"/>
                <a:cs typeface="Arial" pitchFamily="34" charset="0"/>
              </a:rPr>
              <a:t>experimental </a:t>
            </a:r>
            <a:r>
              <a:rPr lang="en-US" sz="2400" dirty="0">
                <a:solidFill>
                  <a:srgbClr val="FCF49F"/>
                </a:solidFill>
                <a:latin typeface="Arial" pitchFamily="34" charset="0"/>
                <a:cs typeface="Arial" pitchFamily="34" charset="0"/>
              </a:rPr>
              <a:t>design: </a:t>
            </a:r>
            <a:r>
              <a:rPr lang="en-US" sz="2400" b="1" dirty="0" smtClean="0">
                <a:solidFill>
                  <a:srgbClr val="FCF49F"/>
                </a:solidFill>
                <a:latin typeface="Arial" pitchFamily="34" charset="0"/>
                <a:cs typeface="Arial" pitchFamily="34" charset="0"/>
              </a:rPr>
              <a:t>X = </a:t>
            </a:r>
            <a:r>
              <a:rPr lang="en-US" sz="2400" b="1" dirty="0" smtClean="0">
                <a:solidFill>
                  <a:srgbClr val="FCF49F"/>
                </a:solidFill>
                <a:latin typeface="Arial" pitchFamily="34" charset="0"/>
                <a:cs typeface="Arial" pitchFamily="34" charset="0"/>
              </a:rPr>
              <a:t>f</a:t>
            </a:r>
            <a:r>
              <a:rPr lang="en-US" sz="1200" b="1" dirty="0" smtClean="0">
                <a:solidFill>
                  <a:srgbClr val="FCF49F"/>
                </a:solidFill>
                <a:latin typeface="Arial" pitchFamily="34" charset="0"/>
                <a:cs typeface="Arial" pitchFamily="34" charset="0"/>
              </a:rPr>
              <a:t> </a:t>
            </a:r>
            <a:r>
              <a:rPr lang="en-US" sz="2400" b="1" baseline="30000" dirty="0" smtClean="0">
                <a:solidFill>
                  <a:srgbClr val="FCF49F"/>
                </a:solidFill>
                <a:latin typeface="Arial" pitchFamily="34" charset="0"/>
                <a:cs typeface="Arial" pitchFamily="34" charset="0"/>
              </a:rPr>
              <a:t>–</a:t>
            </a:r>
            <a:r>
              <a:rPr lang="en-US" sz="2400" b="1" baseline="30000" dirty="0" smtClean="0">
                <a:solidFill>
                  <a:srgbClr val="FCF49F"/>
                </a:solidFill>
                <a:latin typeface="Arial" pitchFamily="34" charset="0"/>
                <a:cs typeface="Arial" pitchFamily="34" charset="0"/>
              </a:rPr>
              <a:t>1</a:t>
            </a:r>
            <a:r>
              <a:rPr lang="en-US" sz="2400" b="1" dirty="0" smtClean="0">
                <a:solidFill>
                  <a:srgbClr val="FCF49F"/>
                </a:solidFill>
                <a:latin typeface="Arial" pitchFamily="34" charset="0"/>
                <a:cs typeface="Arial" pitchFamily="34" charset="0"/>
              </a:rPr>
              <a:t>(Y)</a:t>
            </a:r>
            <a:r>
              <a:rPr lang="en-US" sz="2400" dirty="0" smtClean="0">
                <a:solidFill>
                  <a:srgbClr val="FCF49F"/>
                </a:solidFill>
                <a:latin typeface="Arial" pitchFamily="34" charset="0"/>
                <a:cs typeface="Arial" pitchFamily="34" charset="0"/>
              </a:rPr>
              <a:t>. </a:t>
            </a:r>
            <a:r>
              <a:rPr lang="en-US" sz="2400" dirty="0">
                <a:solidFill>
                  <a:srgbClr val="FCF49F"/>
                </a:solidFill>
                <a:latin typeface="Arial" pitchFamily="34" charset="0"/>
                <a:cs typeface="Arial" pitchFamily="34" charset="0"/>
              </a:rPr>
              <a:t>Together with the behavioral model </a:t>
            </a:r>
            <a:r>
              <a:rPr lang="en-US" sz="2400" b="1" dirty="0" smtClean="0">
                <a:solidFill>
                  <a:srgbClr val="FCF49F"/>
                </a:solidFill>
                <a:latin typeface="Arial" pitchFamily="34" charset="0"/>
                <a:cs typeface="Arial" pitchFamily="34" charset="0"/>
              </a:rPr>
              <a:t>Z = g(X)</a:t>
            </a:r>
            <a:r>
              <a:rPr lang="en-US" sz="2400" dirty="0" smtClean="0">
                <a:solidFill>
                  <a:srgbClr val="FCF49F"/>
                </a:solidFill>
                <a:latin typeface="Arial" pitchFamily="34" charset="0"/>
                <a:cs typeface="Arial" pitchFamily="34" charset="0"/>
              </a:rPr>
              <a:t>, </a:t>
            </a:r>
            <a:r>
              <a:rPr lang="en-US" sz="2400" dirty="0">
                <a:solidFill>
                  <a:srgbClr val="FCF49F"/>
                </a:solidFill>
                <a:latin typeface="Arial" pitchFamily="34" charset="0"/>
                <a:cs typeface="Arial" pitchFamily="34" charset="0"/>
              </a:rPr>
              <a:t>this allows to predict button presses </a:t>
            </a:r>
            <a:r>
              <a:rPr lang="en-US" sz="2400" dirty="0" smtClean="0">
                <a:solidFill>
                  <a:srgbClr val="FCF49F"/>
                </a:solidFill>
                <a:latin typeface="Arial" pitchFamily="34" charset="0"/>
                <a:cs typeface="Arial" pitchFamily="34" charset="0"/>
              </a:rPr>
              <a:t>on a route through the experimental </a:t>
            </a:r>
            <a:r>
              <a:rPr lang="en-US" sz="2400" dirty="0" smtClean="0">
                <a:solidFill>
                  <a:srgbClr val="FCF49F"/>
                </a:solidFill>
                <a:latin typeface="Arial" pitchFamily="34" charset="0"/>
                <a:cs typeface="Arial" pitchFamily="34" charset="0"/>
              </a:rPr>
              <a:t>conditions (</a:t>
            </a:r>
            <a:r>
              <a:rPr lang="en-US" sz="2400" dirty="0">
                <a:solidFill>
                  <a:srgbClr val="FCF49F"/>
                </a:solidFill>
                <a:latin typeface="Arial" pitchFamily="34" charset="0"/>
                <a:cs typeface="Arial" pitchFamily="34" charset="0"/>
              </a:rPr>
              <a:t>see Figure </a:t>
            </a:r>
            <a:r>
              <a:rPr lang="en-US" sz="2400" dirty="0" smtClean="0">
                <a:solidFill>
                  <a:srgbClr val="FCF49F"/>
                </a:solidFill>
                <a:latin typeface="Arial" pitchFamily="34" charset="0"/>
                <a:cs typeface="Arial" pitchFamily="34" charset="0"/>
              </a:rPr>
              <a:t>1A):</a:t>
            </a:r>
          </a:p>
          <a:p>
            <a:pPr algn="just">
              <a:lnSpc>
                <a:spcPct val="125000"/>
              </a:lnSpc>
            </a:pPr>
            <a:endParaRPr lang="en-US" sz="2400" dirty="0">
              <a:solidFill>
                <a:srgbClr val="FCF49F"/>
              </a:solidFill>
              <a:latin typeface="Arial" pitchFamily="34" charset="0"/>
              <a:cs typeface="Arial" pitchFamily="34" charset="0"/>
            </a:endParaRPr>
          </a:p>
          <a:p>
            <a:pPr algn="just">
              <a:lnSpc>
                <a:spcPct val="125000"/>
              </a:lnSpc>
            </a:pPr>
            <a:endParaRPr lang="de-DE" sz="2400" dirty="0">
              <a:solidFill>
                <a:srgbClr val="FCF49F"/>
              </a:solidFill>
              <a:latin typeface="Arial" pitchFamily="34" charset="0"/>
              <a:cs typeface="Arial" pitchFamily="34" charset="0"/>
            </a:endParaRPr>
          </a:p>
          <a:p>
            <a:pPr algn="just">
              <a:lnSpc>
                <a:spcPct val="125000"/>
              </a:lnSpc>
            </a:pPr>
            <a:r>
              <a:rPr lang="en-US" sz="2400" dirty="0">
                <a:solidFill>
                  <a:srgbClr val="FCF49F"/>
                </a:solidFill>
                <a:latin typeface="Arial" pitchFamily="34" charset="0"/>
                <a:cs typeface="Arial" pitchFamily="34" charset="0"/>
              </a:rPr>
              <a:t>All these models are estimated in a cross-validated fashion, using leave-one-out cross-validation over </a:t>
            </a:r>
            <a:r>
              <a:rPr lang="en-US" sz="2400" dirty="0" err="1">
                <a:solidFill>
                  <a:srgbClr val="FCF49F"/>
                </a:solidFill>
                <a:latin typeface="Arial" pitchFamily="34" charset="0"/>
                <a:cs typeface="Arial" pitchFamily="34" charset="0"/>
              </a:rPr>
              <a:t>fMRI</a:t>
            </a:r>
            <a:r>
              <a:rPr lang="en-US" sz="2400" dirty="0">
                <a:solidFill>
                  <a:srgbClr val="FCF49F"/>
                </a:solidFill>
                <a:latin typeface="Arial" pitchFamily="34" charset="0"/>
                <a:cs typeface="Arial" pitchFamily="34" charset="0"/>
              </a:rPr>
              <a:t> recording </a:t>
            </a:r>
            <a:r>
              <a:rPr lang="en-US" sz="2400" dirty="0" smtClean="0">
                <a:solidFill>
                  <a:srgbClr val="FCF49F"/>
                </a:solidFill>
                <a:latin typeface="Arial" pitchFamily="34" charset="0"/>
                <a:cs typeface="Arial" pitchFamily="34" charset="0"/>
              </a:rPr>
              <a:t>sessions (see Figure 1B). </a:t>
            </a:r>
            <a:r>
              <a:rPr lang="en-US" sz="2400" dirty="0">
                <a:solidFill>
                  <a:srgbClr val="FCF49F"/>
                </a:solidFill>
                <a:latin typeface="Arial" pitchFamily="34" charset="0"/>
                <a:cs typeface="Arial" pitchFamily="34" charset="0"/>
              </a:rPr>
              <a:t>Behavioral models </a:t>
            </a:r>
            <a:r>
              <a:rPr lang="en-US" sz="2400" dirty="0" smtClean="0">
                <a:solidFill>
                  <a:srgbClr val="FCF49F"/>
                </a:solidFill>
                <a:latin typeface="Arial" pitchFamily="34" charset="0"/>
                <a:cs typeface="Arial" pitchFamily="34" charset="0"/>
              </a:rPr>
              <a:t>(</a:t>
            </a:r>
            <a:r>
              <a:rPr lang="en-US" sz="2400" b="1" dirty="0" smtClean="0">
                <a:solidFill>
                  <a:srgbClr val="FCF49F"/>
                </a:solidFill>
                <a:latin typeface="Arial" pitchFamily="34" charset="0"/>
                <a:cs typeface="Arial" pitchFamily="34" charset="0"/>
              </a:rPr>
              <a:t>g</a:t>
            </a:r>
            <a:r>
              <a:rPr lang="en-US" sz="2400" dirty="0" smtClean="0">
                <a:solidFill>
                  <a:srgbClr val="FCF49F"/>
                </a:solidFill>
                <a:latin typeface="Arial" pitchFamily="34" charset="0"/>
                <a:cs typeface="Arial" pitchFamily="34" charset="0"/>
              </a:rPr>
              <a:t>) </a:t>
            </a:r>
            <a:r>
              <a:rPr lang="en-US" sz="2400" dirty="0">
                <a:solidFill>
                  <a:srgbClr val="FCF49F"/>
                </a:solidFill>
                <a:latin typeface="Arial" pitchFamily="34" charset="0"/>
                <a:cs typeface="Arial" pitchFamily="34" charset="0"/>
              </a:rPr>
              <a:t>were estimated with trial-wise </a:t>
            </a:r>
            <a:r>
              <a:rPr lang="en-US" sz="2400" u="sng" dirty="0">
                <a:solidFill>
                  <a:srgbClr val="FCF49F"/>
                </a:solidFill>
                <a:latin typeface="Arial" pitchFamily="34" charset="0"/>
                <a:cs typeface="Arial" pitchFamily="34" charset="0"/>
              </a:rPr>
              <a:t>linear </a:t>
            </a:r>
            <a:r>
              <a:rPr lang="en-US" sz="2400" u="sng" dirty="0" smtClean="0">
                <a:solidFill>
                  <a:srgbClr val="FCF49F"/>
                </a:solidFill>
                <a:latin typeface="Arial" pitchFamily="34" charset="0"/>
                <a:cs typeface="Arial" pitchFamily="34" charset="0"/>
              </a:rPr>
              <a:t>regression</a:t>
            </a:r>
          </a:p>
          <a:p>
            <a:pPr algn="just">
              <a:lnSpc>
                <a:spcPct val="125000"/>
              </a:lnSpc>
            </a:pPr>
            <a:endParaRPr lang="en-US" sz="2400" dirty="0" smtClean="0">
              <a:solidFill>
                <a:srgbClr val="FCF49F"/>
              </a:solidFill>
              <a:latin typeface="Arial" pitchFamily="34" charset="0"/>
              <a:cs typeface="Arial" pitchFamily="34" charset="0"/>
            </a:endParaRPr>
          </a:p>
          <a:p>
            <a:pPr algn="just">
              <a:lnSpc>
                <a:spcPct val="125000"/>
              </a:lnSpc>
            </a:pPr>
            <a:endParaRPr lang="en-US" sz="2400" dirty="0" smtClean="0">
              <a:solidFill>
                <a:srgbClr val="FCF49F"/>
              </a:solidFill>
              <a:latin typeface="Arial" pitchFamily="34" charset="0"/>
              <a:cs typeface="Arial" pitchFamily="34" charset="0"/>
            </a:endParaRPr>
          </a:p>
          <a:p>
            <a:pPr algn="just">
              <a:lnSpc>
                <a:spcPct val="125000"/>
              </a:lnSpc>
            </a:pPr>
            <a:r>
              <a:rPr lang="en-US" sz="2400" dirty="0" smtClean="0">
                <a:solidFill>
                  <a:srgbClr val="FCF49F"/>
                </a:solidFill>
                <a:latin typeface="Arial" pitchFamily="34" charset="0"/>
                <a:cs typeface="Arial" pitchFamily="34" charset="0"/>
              </a:rPr>
              <a:t>and </a:t>
            </a:r>
            <a:r>
              <a:rPr lang="en-US" sz="2400" dirty="0">
                <a:solidFill>
                  <a:srgbClr val="FCF49F"/>
                </a:solidFill>
                <a:latin typeface="Arial" pitchFamily="34" charset="0"/>
                <a:cs typeface="Arial" pitchFamily="34" charset="0"/>
              </a:rPr>
              <a:t>decoding analyses </a:t>
            </a:r>
            <a:r>
              <a:rPr lang="en-US" sz="2400" dirty="0" smtClean="0">
                <a:solidFill>
                  <a:srgbClr val="FCF49F"/>
                </a:solidFill>
                <a:latin typeface="Arial" pitchFamily="34" charset="0"/>
                <a:cs typeface="Arial" pitchFamily="34" charset="0"/>
              </a:rPr>
              <a:t>(</a:t>
            </a:r>
            <a:r>
              <a:rPr lang="en-US" sz="2400" b="1" dirty="0" smtClean="0">
                <a:solidFill>
                  <a:srgbClr val="FCF49F"/>
                </a:solidFill>
                <a:latin typeface="Arial" pitchFamily="34" charset="0"/>
                <a:cs typeface="Arial" pitchFamily="34" charset="0"/>
              </a:rPr>
              <a:t>h, </a:t>
            </a:r>
            <a:r>
              <a:rPr lang="en-US" sz="2400" b="1" dirty="0" smtClean="0">
                <a:solidFill>
                  <a:srgbClr val="FCF49F"/>
                </a:solidFill>
                <a:latin typeface="Arial" pitchFamily="34" charset="0"/>
                <a:cs typeface="Arial" pitchFamily="34" charset="0"/>
              </a:rPr>
              <a:t>f</a:t>
            </a:r>
            <a:r>
              <a:rPr lang="en-US" sz="600" b="1" dirty="0" smtClean="0">
                <a:solidFill>
                  <a:srgbClr val="FCF49F"/>
                </a:solidFill>
                <a:latin typeface="Arial" pitchFamily="34" charset="0"/>
                <a:cs typeface="Arial" pitchFamily="34" charset="0"/>
              </a:rPr>
              <a:t> </a:t>
            </a:r>
            <a:r>
              <a:rPr lang="en-US" sz="2400" b="1" baseline="30000" dirty="0" smtClean="0">
                <a:solidFill>
                  <a:srgbClr val="FCF49F"/>
                </a:solidFill>
                <a:latin typeface="Arial" pitchFamily="34" charset="0"/>
                <a:cs typeface="Arial" pitchFamily="34" charset="0"/>
              </a:rPr>
              <a:t>–</a:t>
            </a:r>
            <a:r>
              <a:rPr lang="en-US" sz="2400" b="1" baseline="30000" dirty="0" smtClean="0">
                <a:solidFill>
                  <a:srgbClr val="FCF49F"/>
                </a:solidFill>
                <a:latin typeface="Arial" pitchFamily="34" charset="0"/>
                <a:cs typeface="Arial" pitchFamily="34" charset="0"/>
              </a:rPr>
              <a:t>1</a:t>
            </a:r>
            <a:r>
              <a:rPr lang="en-US" sz="2400" dirty="0" smtClean="0">
                <a:solidFill>
                  <a:srgbClr val="FCF49F"/>
                </a:solidFill>
                <a:latin typeface="Arial" pitchFamily="34" charset="0"/>
                <a:cs typeface="Arial" pitchFamily="34" charset="0"/>
              </a:rPr>
              <a:t>) </a:t>
            </a:r>
            <a:r>
              <a:rPr lang="en-US" sz="2400" dirty="0">
                <a:solidFill>
                  <a:srgbClr val="FCF49F"/>
                </a:solidFill>
                <a:latin typeface="Arial" pitchFamily="34" charset="0"/>
                <a:cs typeface="Arial" pitchFamily="34" charset="0"/>
              </a:rPr>
              <a:t>were performed with trial-wise </a:t>
            </a:r>
            <a:r>
              <a:rPr lang="en-US" sz="2400" u="sng" dirty="0">
                <a:solidFill>
                  <a:srgbClr val="FCF49F"/>
                </a:solidFill>
                <a:latin typeface="Arial" pitchFamily="34" charset="0"/>
                <a:cs typeface="Arial" pitchFamily="34" charset="0"/>
              </a:rPr>
              <a:t>logistic </a:t>
            </a:r>
            <a:r>
              <a:rPr lang="en-US" sz="2400" u="sng" dirty="0" smtClean="0">
                <a:solidFill>
                  <a:srgbClr val="FCF49F"/>
                </a:solidFill>
                <a:latin typeface="Arial" pitchFamily="34" charset="0"/>
                <a:cs typeface="Arial" pitchFamily="34" charset="0"/>
              </a:rPr>
              <a:t>regression</a:t>
            </a:r>
          </a:p>
          <a:p>
            <a:pPr algn="just">
              <a:lnSpc>
                <a:spcPct val="125000"/>
              </a:lnSpc>
            </a:pPr>
            <a:endParaRPr lang="en-US" sz="2400" dirty="0" smtClean="0">
              <a:solidFill>
                <a:srgbClr val="FCF49F"/>
              </a:solidFill>
              <a:latin typeface="Arial" pitchFamily="34" charset="0"/>
              <a:cs typeface="Arial" pitchFamily="34" charset="0"/>
            </a:endParaRPr>
          </a:p>
          <a:p>
            <a:pPr algn="just">
              <a:lnSpc>
                <a:spcPct val="125000"/>
              </a:lnSpc>
            </a:pPr>
            <a:endParaRPr lang="en-US" sz="2400" dirty="0" smtClean="0">
              <a:solidFill>
                <a:srgbClr val="FCF49F"/>
              </a:solidFill>
              <a:latin typeface="Arial" pitchFamily="34" charset="0"/>
              <a:cs typeface="Arial" pitchFamily="34" charset="0"/>
            </a:endParaRPr>
          </a:p>
          <a:p>
            <a:pPr algn="just">
              <a:lnSpc>
                <a:spcPct val="125000"/>
              </a:lnSpc>
            </a:pPr>
            <a:endParaRPr lang="en-US" sz="2400" dirty="0" smtClean="0">
              <a:solidFill>
                <a:srgbClr val="FCF49F"/>
              </a:solidFill>
              <a:latin typeface="Arial" pitchFamily="34" charset="0"/>
              <a:cs typeface="Arial" pitchFamily="34" charset="0"/>
            </a:endParaRPr>
          </a:p>
          <a:p>
            <a:pPr algn="just">
              <a:lnSpc>
                <a:spcPct val="125000"/>
              </a:lnSpc>
            </a:pPr>
            <a:endParaRPr lang="en-US" sz="2400" dirty="0" smtClean="0">
              <a:solidFill>
                <a:srgbClr val="FCF49F"/>
              </a:solidFill>
              <a:latin typeface="Arial" pitchFamily="34" charset="0"/>
              <a:cs typeface="Arial" pitchFamily="34" charset="0"/>
            </a:endParaRPr>
          </a:p>
          <a:p>
            <a:pPr algn="just">
              <a:lnSpc>
                <a:spcPct val="125000"/>
              </a:lnSpc>
            </a:pPr>
            <a:r>
              <a:rPr lang="en-US" sz="2400" dirty="0" smtClean="0">
                <a:solidFill>
                  <a:srgbClr val="FCF49F"/>
                </a:solidFill>
                <a:latin typeface="Arial" pitchFamily="34" charset="0"/>
                <a:cs typeface="Arial" pitchFamily="34" charset="0"/>
              </a:rPr>
              <a:t>Because </a:t>
            </a:r>
            <a:r>
              <a:rPr lang="en-US" sz="2400" dirty="0">
                <a:solidFill>
                  <a:srgbClr val="FCF49F"/>
                </a:solidFill>
                <a:latin typeface="Arial" pitchFamily="34" charset="0"/>
                <a:cs typeface="Arial" pitchFamily="34" charset="0"/>
              </a:rPr>
              <a:t>behavioral responses </a:t>
            </a:r>
            <a:r>
              <a:rPr lang="en-US" sz="2400" dirty="0" smtClean="0">
                <a:solidFill>
                  <a:srgbClr val="FCF49F"/>
                </a:solidFill>
                <a:latin typeface="Arial" pitchFamily="34" charset="0"/>
                <a:cs typeface="Arial" pitchFamily="34" charset="0"/>
              </a:rPr>
              <a:t>(</a:t>
            </a:r>
            <a:r>
              <a:rPr lang="en-US" sz="2400" b="1" dirty="0" smtClean="0">
                <a:solidFill>
                  <a:srgbClr val="FCF49F"/>
                </a:solidFill>
                <a:latin typeface="Arial" pitchFamily="34" charset="0"/>
                <a:cs typeface="Arial" pitchFamily="34" charset="0"/>
              </a:rPr>
              <a:t>Z</a:t>
            </a:r>
            <a:r>
              <a:rPr lang="en-US" sz="2400" dirty="0" smtClean="0">
                <a:solidFill>
                  <a:srgbClr val="FCF49F"/>
                </a:solidFill>
                <a:latin typeface="Arial" pitchFamily="34" charset="0"/>
                <a:cs typeface="Arial" pitchFamily="34" charset="0"/>
              </a:rPr>
              <a:t>) and </a:t>
            </a:r>
            <a:r>
              <a:rPr lang="en-US" sz="2400" dirty="0">
                <a:solidFill>
                  <a:srgbClr val="FCF49F"/>
                </a:solidFill>
                <a:latin typeface="Arial" pitchFamily="34" charset="0"/>
                <a:cs typeface="Arial" pitchFamily="34" charset="0"/>
              </a:rPr>
              <a:t>experimental conditions </a:t>
            </a:r>
            <a:r>
              <a:rPr lang="en-US" sz="2400" dirty="0" smtClean="0">
                <a:solidFill>
                  <a:srgbClr val="FCF49F"/>
                </a:solidFill>
                <a:latin typeface="Arial" pitchFamily="34" charset="0"/>
                <a:cs typeface="Arial" pitchFamily="34" charset="0"/>
              </a:rPr>
              <a:t>(</a:t>
            </a:r>
            <a:r>
              <a:rPr lang="en-US" sz="2400" b="1" dirty="0" smtClean="0">
                <a:solidFill>
                  <a:srgbClr val="FCF49F"/>
                </a:solidFill>
                <a:latin typeface="Arial" pitchFamily="34" charset="0"/>
                <a:cs typeface="Arial" pitchFamily="34" charset="0"/>
              </a:rPr>
              <a:t>X</a:t>
            </a:r>
            <a:r>
              <a:rPr lang="en-US" sz="2400" dirty="0" smtClean="0">
                <a:solidFill>
                  <a:srgbClr val="FCF49F"/>
                </a:solidFill>
                <a:latin typeface="Arial" pitchFamily="34" charset="0"/>
                <a:cs typeface="Arial" pitchFamily="34" charset="0"/>
              </a:rPr>
              <a:t>) are </a:t>
            </a:r>
            <a:r>
              <a:rPr lang="en-US" sz="2400" dirty="0">
                <a:solidFill>
                  <a:srgbClr val="FCF49F"/>
                </a:solidFill>
                <a:latin typeface="Arial" pitchFamily="34" charset="0"/>
                <a:cs typeface="Arial" pitchFamily="34" charset="0"/>
              </a:rPr>
              <a:t>best decoded from different parts of the brain, the approaches had to be made comparable. For each approach, the most informative searchlight was selected based on within-sample decoding accuracy and results are reported as out-of-sample decoding accuracies (see Figure 1B</a:t>
            </a:r>
            <a:r>
              <a:rPr lang="en-US" sz="2400" dirty="0" smtClean="0">
                <a:solidFill>
                  <a:srgbClr val="FCF49F"/>
                </a:solidFill>
                <a:latin typeface="Arial" pitchFamily="34" charset="0"/>
                <a:cs typeface="Arial" pitchFamily="34" charset="0"/>
              </a:rPr>
              <a:t>):</a:t>
            </a:r>
            <a:endParaRPr lang="en-US" sz="2400" dirty="0">
              <a:solidFill>
                <a:srgbClr val="FCF49F"/>
              </a:solidFill>
              <a:latin typeface="Arial" pitchFamily="34" charset="0"/>
              <a:cs typeface="Arial" pitchFamily="34" charset="0"/>
            </a:endParaRPr>
          </a:p>
        </p:txBody>
      </p:sp>
      <p:sp>
        <p:nvSpPr>
          <p:cNvPr id="25" name="Rechteck 24"/>
          <p:cNvSpPr/>
          <p:nvPr/>
        </p:nvSpPr>
        <p:spPr>
          <a:xfrm>
            <a:off x="12261036" y="7250359"/>
            <a:ext cx="6567534" cy="6272256"/>
          </a:xfrm>
          <a:prstGeom prst="rect">
            <a:avLst/>
          </a:prstGeom>
          <a:solidFill>
            <a:schemeClr val="bg1"/>
          </a:solidFill>
          <a:ln w="1270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de-DE" sz="3200" dirty="0">
              <a:solidFill>
                <a:srgbClr val="FCF49F"/>
              </a:solidFill>
              <a:latin typeface="Arial" panose="020B0604020202020204" pitchFamily="34" charset="0"/>
              <a:cs typeface="Arial" panose="020B0604020202020204" pitchFamily="34" charset="0"/>
            </a:endParaRPr>
          </a:p>
        </p:txBody>
      </p:sp>
      <p:pic>
        <p:nvPicPr>
          <p:cNvPr id="26" name="Grafik 25" descr="Figure_1_trans.png"/>
          <p:cNvPicPr>
            <a:picLocks noChangeAspect="1"/>
          </p:cNvPicPr>
          <p:nvPr/>
        </p:nvPicPr>
        <p:blipFill>
          <a:blip r:embed="rId6"/>
          <a:stretch>
            <a:fillRect/>
          </a:stretch>
        </p:blipFill>
        <p:spPr>
          <a:xfrm>
            <a:off x="10813226" y="6693199"/>
            <a:ext cx="18720000" cy="11977251"/>
          </a:xfrm>
          <a:prstGeom prst="rect">
            <a:avLst/>
          </a:prstGeom>
        </p:spPr>
      </p:pic>
      <p:sp>
        <p:nvSpPr>
          <p:cNvPr id="28" name="Rechteck 27"/>
          <p:cNvSpPr/>
          <p:nvPr/>
        </p:nvSpPr>
        <p:spPr>
          <a:xfrm>
            <a:off x="25800918" y="21131963"/>
            <a:ext cx="3281386" cy="10787138"/>
          </a:xfrm>
          <a:prstGeom prst="rect">
            <a:avLst/>
          </a:prstGeom>
          <a:solidFill>
            <a:schemeClr val="bg1"/>
          </a:solidFill>
          <a:ln w="1270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de-DE" sz="3200" dirty="0">
              <a:solidFill>
                <a:srgbClr val="FCF49F"/>
              </a:solidFill>
              <a:latin typeface="Arial" panose="020B0604020202020204" pitchFamily="34" charset="0"/>
              <a:cs typeface="Arial" panose="020B0604020202020204" pitchFamily="34" charset="0"/>
            </a:endParaRPr>
          </a:p>
        </p:txBody>
      </p:sp>
      <p:sp>
        <p:nvSpPr>
          <p:cNvPr id="29" name="Rechteck 28"/>
          <p:cNvSpPr/>
          <p:nvPr/>
        </p:nvSpPr>
        <p:spPr>
          <a:xfrm>
            <a:off x="11283764" y="28005251"/>
            <a:ext cx="9429816" cy="3857652"/>
          </a:xfrm>
          <a:prstGeom prst="rect">
            <a:avLst/>
          </a:prstGeom>
          <a:solidFill>
            <a:schemeClr val="bg1"/>
          </a:solidFill>
          <a:ln w="1270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de-DE" sz="3200" dirty="0">
              <a:solidFill>
                <a:srgbClr val="FCF49F"/>
              </a:solidFill>
              <a:latin typeface="Arial" panose="020B0604020202020204" pitchFamily="34" charset="0"/>
              <a:cs typeface="Arial" panose="020B0604020202020204" pitchFamily="34" charset="0"/>
            </a:endParaRPr>
          </a:p>
        </p:txBody>
      </p:sp>
      <p:sp>
        <p:nvSpPr>
          <p:cNvPr id="30" name="Rechteck 29"/>
          <p:cNvSpPr/>
          <p:nvPr/>
        </p:nvSpPr>
        <p:spPr>
          <a:xfrm>
            <a:off x="11279002" y="22872193"/>
            <a:ext cx="5949356" cy="4474876"/>
          </a:xfrm>
          <a:prstGeom prst="rect">
            <a:avLst/>
          </a:prstGeom>
          <a:solidFill>
            <a:schemeClr val="bg1"/>
          </a:solidFill>
          <a:ln w="1270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de-DE" sz="3200" dirty="0">
              <a:solidFill>
                <a:srgbClr val="FCF49F"/>
              </a:solidFill>
              <a:latin typeface="Arial" panose="020B0604020202020204" pitchFamily="34" charset="0"/>
              <a:cs typeface="Arial" panose="020B0604020202020204" pitchFamily="34" charset="0"/>
            </a:endParaRPr>
          </a:p>
        </p:txBody>
      </p:sp>
      <p:sp>
        <p:nvSpPr>
          <p:cNvPr id="31" name="Rechteck 30"/>
          <p:cNvSpPr/>
          <p:nvPr/>
        </p:nvSpPr>
        <p:spPr>
          <a:xfrm>
            <a:off x="15656722" y="21131963"/>
            <a:ext cx="4306282" cy="3857652"/>
          </a:xfrm>
          <a:prstGeom prst="rect">
            <a:avLst/>
          </a:prstGeom>
          <a:solidFill>
            <a:schemeClr val="bg1"/>
          </a:solidFill>
          <a:ln w="1270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de-DE" sz="3200" dirty="0">
              <a:solidFill>
                <a:srgbClr val="FCF49F"/>
              </a:solidFill>
              <a:latin typeface="Arial" panose="020B0604020202020204" pitchFamily="34" charset="0"/>
              <a:cs typeface="Arial" panose="020B0604020202020204" pitchFamily="34" charset="0"/>
            </a:endParaRPr>
          </a:p>
        </p:txBody>
      </p:sp>
      <p:pic>
        <p:nvPicPr>
          <p:cNvPr id="27" name="Grafik 26" descr="Figure_2_trans.png"/>
          <p:cNvPicPr>
            <a:picLocks noChangeAspect="1"/>
          </p:cNvPicPr>
          <p:nvPr/>
        </p:nvPicPr>
        <p:blipFill>
          <a:blip r:embed="rId7"/>
          <a:stretch>
            <a:fillRect/>
          </a:stretch>
        </p:blipFill>
        <p:spPr>
          <a:xfrm>
            <a:off x="10832276" y="20336619"/>
            <a:ext cx="18720000" cy="11977251"/>
          </a:xfrm>
          <a:prstGeom prst="rect">
            <a:avLst/>
          </a:prstGeom>
        </p:spPr>
      </p:pic>
      <p:sp>
        <p:nvSpPr>
          <p:cNvPr id="32" name="object 51"/>
          <p:cNvSpPr/>
          <p:nvPr/>
        </p:nvSpPr>
        <p:spPr>
          <a:xfrm>
            <a:off x="402328" y="34260721"/>
            <a:ext cx="9540000" cy="8031126"/>
          </a:xfrm>
          <a:custGeom>
            <a:avLst/>
            <a:gdLst/>
            <a:ahLst/>
            <a:cxnLst/>
            <a:rect l="l" t="t" r="r" b="b"/>
            <a:pathLst>
              <a:path w="4460237" h="4018666">
                <a:moveTo>
                  <a:pt x="4460237" y="4018666"/>
                </a:moveTo>
                <a:lnTo>
                  <a:pt x="0" y="4018666"/>
                </a:lnTo>
                <a:lnTo>
                  <a:pt x="0" y="0"/>
                </a:lnTo>
                <a:lnTo>
                  <a:pt x="4460237" y="0"/>
                </a:lnTo>
                <a:lnTo>
                  <a:pt x="4460237" y="4018666"/>
                </a:lnTo>
                <a:close/>
              </a:path>
            </a:pathLst>
          </a:custGeom>
          <a:solidFill>
            <a:srgbClr val="010202"/>
          </a:solidFill>
        </p:spPr>
        <p:txBody>
          <a:bodyPr wrap="square" lIns="180000" tIns="90000" rIns="180000" bIns="0" rtlCol="0">
            <a:noAutofit/>
          </a:bodyPr>
          <a:lstStyle/>
          <a:p>
            <a:pPr algn="just"/>
            <a:r>
              <a:rPr lang="de-DE" sz="4000" b="1" dirty="0">
                <a:solidFill>
                  <a:srgbClr val="FCF49F"/>
                </a:solidFill>
                <a:latin typeface="Arial" pitchFamily="34" charset="0"/>
                <a:cs typeface="Arial" pitchFamily="34" charset="0"/>
              </a:rPr>
              <a:t>Experiment</a:t>
            </a:r>
          </a:p>
          <a:p>
            <a:pPr marR="67310" algn="just"/>
            <a:endParaRPr lang="en-US" sz="2400" dirty="0">
              <a:solidFill>
                <a:srgbClr val="FCF49F"/>
              </a:solidFill>
              <a:latin typeface="Arial" pitchFamily="34" charset="0"/>
              <a:cs typeface="Arial" pitchFamily="34" charset="0"/>
            </a:endParaRPr>
          </a:p>
          <a:p>
            <a:pPr algn="just">
              <a:lnSpc>
                <a:spcPct val="125000"/>
              </a:lnSpc>
            </a:pPr>
            <a:r>
              <a:rPr lang="en-US" sz="2400" dirty="0">
                <a:solidFill>
                  <a:srgbClr val="FCF49F"/>
                </a:solidFill>
                <a:latin typeface="Arial" pitchFamily="34" charset="0"/>
                <a:cs typeface="Arial" pitchFamily="34" charset="0"/>
              </a:rPr>
              <a:t>We analyzed the example data set [6] of </a:t>
            </a:r>
            <a:r>
              <a:rPr lang="en-US" sz="2400" i="1" dirty="0">
                <a:solidFill>
                  <a:srgbClr val="FCF49F"/>
                </a:solidFill>
                <a:latin typeface="Arial" pitchFamily="34" charset="0"/>
                <a:cs typeface="Arial" pitchFamily="34" charset="0"/>
              </a:rPr>
              <a:t>The Decoding Toolbox</a:t>
            </a:r>
            <a:r>
              <a:rPr lang="en-US" sz="2400" dirty="0">
                <a:solidFill>
                  <a:srgbClr val="FCF49F"/>
                </a:solidFill>
                <a:latin typeface="Arial" pitchFamily="34" charset="0"/>
                <a:cs typeface="Arial" pitchFamily="34" charset="0"/>
              </a:rPr>
              <a:t> (TDT) [4,5]. This experiment (see Figure 2A) used five experimental dimensions (cue, stimulus color and direction, color and direction requiring left button press) and one behavioral dimension (left vs. right button press</a:t>
            </a:r>
            <a:r>
              <a:rPr lang="en-US" sz="2400" dirty="0" smtClean="0">
                <a:solidFill>
                  <a:srgbClr val="FCF49F"/>
                </a:solidFill>
                <a:latin typeface="Arial" pitchFamily="34" charset="0"/>
                <a:cs typeface="Arial" pitchFamily="34" charset="0"/>
              </a:rPr>
              <a:t>).</a:t>
            </a:r>
            <a:endParaRPr lang="en-US" sz="2400" dirty="0">
              <a:solidFill>
                <a:srgbClr val="FCF49F"/>
              </a:solidFill>
              <a:latin typeface="Arial" pitchFamily="34" charset="0"/>
              <a:cs typeface="Arial" pitchFamily="34" charset="0"/>
            </a:endParaRPr>
          </a:p>
          <a:p>
            <a:pPr algn="just">
              <a:lnSpc>
                <a:spcPct val="125000"/>
              </a:lnSpc>
            </a:pPr>
            <a:r>
              <a:rPr lang="en-US" sz="2400" dirty="0">
                <a:solidFill>
                  <a:srgbClr val="FCF49F"/>
                </a:solidFill>
                <a:latin typeface="Arial" pitchFamily="34" charset="0"/>
                <a:cs typeface="Arial" pitchFamily="34" charset="0"/>
              </a:rPr>
              <a:t>In CRD, button presses were directly decoded from the </a:t>
            </a:r>
            <a:r>
              <a:rPr lang="en-US" sz="2400" dirty="0" err="1">
                <a:solidFill>
                  <a:srgbClr val="FCF49F"/>
                </a:solidFill>
                <a:latin typeface="Arial" pitchFamily="34" charset="0"/>
                <a:cs typeface="Arial" pitchFamily="34" charset="0"/>
              </a:rPr>
              <a:t>fMRI</a:t>
            </a:r>
            <a:r>
              <a:rPr lang="en-US" sz="2400" dirty="0">
                <a:solidFill>
                  <a:srgbClr val="FCF49F"/>
                </a:solidFill>
                <a:latin typeface="Arial" pitchFamily="34" charset="0"/>
                <a:cs typeface="Arial" pitchFamily="34" charset="0"/>
              </a:rPr>
              <a:t> signal. In NBD, stimulus color and direction were decoded from the </a:t>
            </a:r>
            <a:r>
              <a:rPr lang="en-US" sz="2400" dirty="0" err="1">
                <a:solidFill>
                  <a:srgbClr val="FCF49F"/>
                </a:solidFill>
                <a:latin typeface="Arial" pitchFamily="34" charset="0"/>
                <a:cs typeface="Arial" pitchFamily="34" charset="0"/>
              </a:rPr>
              <a:t>fMRI</a:t>
            </a:r>
            <a:r>
              <a:rPr lang="en-US" sz="2400" dirty="0">
                <a:solidFill>
                  <a:srgbClr val="FCF49F"/>
                </a:solidFill>
                <a:latin typeface="Arial" pitchFamily="34" charset="0"/>
                <a:cs typeface="Arial" pitchFamily="34" charset="0"/>
              </a:rPr>
              <a:t> signal; these were then combined with cue and response mapping to yield a reconstructed design; this was then combined with the estimated condition-to-response mapping to yield decoded responses.</a:t>
            </a:r>
          </a:p>
          <a:p>
            <a:pPr algn="just">
              <a:lnSpc>
                <a:spcPct val="125000"/>
              </a:lnSpc>
            </a:pPr>
            <a:r>
              <a:rPr lang="en-US" sz="2400" dirty="0" smtClean="0">
                <a:solidFill>
                  <a:srgbClr val="FCF49F"/>
                </a:solidFill>
                <a:latin typeface="Arial" pitchFamily="34" charset="0"/>
                <a:cs typeface="Arial" pitchFamily="34" charset="0"/>
              </a:rPr>
              <a:t>Overall</a:t>
            </a:r>
            <a:r>
              <a:rPr lang="en-US" sz="2400" dirty="0">
                <a:solidFill>
                  <a:srgbClr val="FCF49F"/>
                </a:solidFill>
                <a:latin typeface="Arial" pitchFamily="34" charset="0"/>
                <a:cs typeface="Arial" pitchFamily="34" charset="0"/>
              </a:rPr>
              <a:t>, we obtain statistically indistinguishable performance of CRD and NBD in both subjects (see Figure 2B). This was irrespective of the searchlight </a:t>
            </a:r>
            <a:r>
              <a:rPr lang="en-US" sz="2400" dirty="0" smtClean="0">
                <a:solidFill>
                  <a:srgbClr val="FCF49F"/>
                </a:solidFill>
                <a:latin typeface="Arial" pitchFamily="34" charset="0"/>
                <a:cs typeface="Arial" pitchFamily="34" charset="0"/>
              </a:rPr>
              <a:t>radius (3 </a:t>
            </a:r>
            <a:r>
              <a:rPr lang="en-US" sz="2400" dirty="0">
                <a:solidFill>
                  <a:srgbClr val="FCF49F"/>
                </a:solidFill>
                <a:latin typeface="Arial" pitchFamily="34" charset="0"/>
                <a:cs typeface="Arial" pitchFamily="34" charset="0"/>
              </a:rPr>
              <a:t>or 6 mm) used for decoding analyses.</a:t>
            </a:r>
          </a:p>
        </p:txBody>
      </p:sp>
      <p:sp>
        <p:nvSpPr>
          <p:cNvPr id="23" name="Textfeld 22"/>
          <p:cNvSpPr txBox="1"/>
          <p:nvPr/>
        </p:nvSpPr>
        <p:spPr>
          <a:xfrm>
            <a:off x="10813226" y="18434823"/>
            <a:ext cx="18720000" cy="830997"/>
          </a:xfrm>
          <a:prstGeom prst="rect">
            <a:avLst/>
          </a:prstGeom>
          <a:noFill/>
        </p:spPr>
        <p:txBody>
          <a:bodyPr wrap="square" rtlCol="0">
            <a:spAutoFit/>
          </a:bodyPr>
          <a:lstStyle/>
          <a:p>
            <a:pPr algn="just"/>
            <a:r>
              <a:rPr lang="en-US" sz="2400" b="1" dirty="0" smtClean="0">
                <a:solidFill>
                  <a:srgbClr val="FCF49F"/>
                </a:solidFill>
                <a:latin typeface="Arial" pitchFamily="34" charset="0"/>
                <a:cs typeface="Arial" pitchFamily="34" charset="0"/>
              </a:rPr>
              <a:t>(A)</a:t>
            </a:r>
            <a:r>
              <a:rPr lang="en-US" sz="2400" dirty="0" smtClean="0">
                <a:solidFill>
                  <a:srgbClr val="FCF49F"/>
                </a:solidFill>
                <a:latin typeface="Arial" pitchFamily="34" charset="0"/>
                <a:cs typeface="Arial" pitchFamily="34" charset="0"/>
              </a:rPr>
              <a:t> The analyses operate on the trial-by-</a:t>
            </a:r>
            <a:r>
              <a:rPr lang="en-US" sz="2400" dirty="0" err="1" smtClean="0">
                <a:solidFill>
                  <a:srgbClr val="FCF49F"/>
                </a:solidFill>
                <a:latin typeface="Arial" pitchFamily="34" charset="0"/>
                <a:cs typeface="Arial" pitchFamily="34" charset="0"/>
              </a:rPr>
              <a:t>voxel</a:t>
            </a:r>
            <a:r>
              <a:rPr lang="en-US" sz="2400" dirty="0" smtClean="0">
                <a:solidFill>
                  <a:srgbClr val="FCF49F"/>
                </a:solidFill>
                <a:latin typeface="Arial" pitchFamily="34" charset="0"/>
                <a:cs typeface="Arial" pitchFamily="34" charset="0"/>
              </a:rPr>
              <a:t> matrix Y, the trial-by-condition matrix X and the trial-by-response matrix Z. </a:t>
            </a:r>
            <a:r>
              <a:rPr lang="en-US" sz="2400" b="1" dirty="0" smtClean="0">
                <a:solidFill>
                  <a:srgbClr val="FCF49F"/>
                </a:solidFill>
                <a:latin typeface="Arial" pitchFamily="34" charset="0"/>
                <a:cs typeface="Arial" pitchFamily="34" charset="0"/>
              </a:rPr>
              <a:t>(B)</a:t>
            </a:r>
            <a:r>
              <a:rPr lang="en-US" sz="2400" dirty="0" smtClean="0">
                <a:solidFill>
                  <a:srgbClr val="FCF49F"/>
                </a:solidFill>
                <a:latin typeface="Arial" pitchFamily="34" charset="0"/>
                <a:cs typeface="Arial" pitchFamily="34" charset="0"/>
              </a:rPr>
              <a:t> We compare the performances of decoding from the design (X→Z), conventional response decoding (Y→Z) and neurobehavioral decoding (Y→X→Z).</a:t>
            </a:r>
          </a:p>
        </p:txBody>
      </p:sp>
      <p:sp>
        <p:nvSpPr>
          <p:cNvPr id="24" name="Textfeld 23"/>
          <p:cNvSpPr txBox="1"/>
          <p:nvPr/>
        </p:nvSpPr>
        <p:spPr>
          <a:xfrm>
            <a:off x="10803700" y="32131869"/>
            <a:ext cx="18720000" cy="830997"/>
          </a:xfrm>
          <a:prstGeom prst="rect">
            <a:avLst/>
          </a:prstGeom>
          <a:noFill/>
        </p:spPr>
        <p:txBody>
          <a:bodyPr wrap="square" rtlCol="0">
            <a:spAutoFit/>
          </a:bodyPr>
          <a:lstStyle/>
          <a:p>
            <a:pPr algn="just"/>
            <a:r>
              <a:rPr lang="en-US" sz="2400" b="1" spc="-10" dirty="0" smtClean="0">
                <a:solidFill>
                  <a:srgbClr val="FCF49F"/>
                </a:solidFill>
                <a:latin typeface="Arial" pitchFamily="34" charset="0"/>
                <a:cs typeface="Arial" pitchFamily="34" charset="0"/>
              </a:rPr>
              <a:t>(A)</a:t>
            </a:r>
            <a:r>
              <a:rPr lang="en-US" sz="2400" spc="-10" dirty="0" smtClean="0">
                <a:solidFill>
                  <a:srgbClr val="FCF49F"/>
                </a:solidFill>
                <a:latin typeface="Arial" pitchFamily="34" charset="0"/>
                <a:cs typeface="Arial" pitchFamily="34" charset="0"/>
              </a:rPr>
              <a:t> The experimental design varied cue, stimulus color, stimulus direction and stimulus-response mapping. </a:t>
            </a:r>
            <a:r>
              <a:rPr lang="en-US" sz="2400" b="1" spc="-10" dirty="0" smtClean="0">
                <a:solidFill>
                  <a:srgbClr val="FCF49F"/>
                </a:solidFill>
                <a:latin typeface="Arial" pitchFamily="34" charset="0"/>
                <a:cs typeface="Arial" pitchFamily="34" charset="0"/>
              </a:rPr>
              <a:t>(B)</a:t>
            </a:r>
            <a:r>
              <a:rPr lang="en-US" sz="2400" spc="-10" dirty="0" smtClean="0">
                <a:solidFill>
                  <a:srgbClr val="FCF49F"/>
                </a:solidFill>
                <a:latin typeface="Arial" pitchFamily="34" charset="0"/>
                <a:cs typeface="Arial" pitchFamily="34" charset="0"/>
              </a:rPr>
              <a:t> Two subjects performed the task with varying behavioral accuracy. CRD (green) and NBD (blue) did not differ significantly (error bars </a:t>
            </a:r>
            <a:r>
              <a:rPr lang="de-DE" sz="2400" dirty="0" smtClean="0">
                <a:solidFill>
                  <a:srgbClr val="FCF49F"/>
                </a:solidFill>
                <a:latin typeface="Arial" pitchFamily="34" charset="0"/>
                <a:cs typeface="Arial" pitchFamily="34" charset="0"/>
              </a:rPr>
              <a:t>≙</a:t>
            </a:r>
            <a:r>
              <a:rPr lang="en-US" sz="2400" spc="-10" dirty="0" smtClean="0">
                <a:solidFill>
                  <a:srgbClr val="FCF49F"/>
                </a:solidFill>
                <a:latin typeface="Arial" pitchFamily="34" charset="0"/>
                <a:cs typeface="Arial" pitchFamily="34" charset="0"/>
              </a:rPr>
              <a:t> 90% binomial CIs, n = 256).</a:t>
            </a:r>
          </a:p>
        </p:txBody>
      </p:sp>
      <p:pic>
        <p:nvPicPr>
          <p:cNvPr id="1026" name="Picture 2" descr="http://www.sciweavers.org/upload/Tex2Img_1591707288/eqn.png"/>
          <p:cNvPicPr>
            <a:picLocks noChangeAspect="1" noChangeArrowheads="1"/>
          </p:cNvPicPr>
          <p:nvPr/>
        </p:nvPicPr>
        <p:blipFill>
          <a:blip r:embed="rId8">
            <a:duotone>
              <a:prstClr val="black"/>
              <a:srgbClr val="FCF49F">
                <a:tint val="45000"/>
                <a:satMod val="400000"/>
              </a:srgbClr>
            </a:duotone>
          </a:blip>
          <a:srcRect/>
          <a:stretch>
            <a:fillRect/>
          </a:stretch>
        </p:blipFill>
        <p:spPr bwMode="auto">
          <a:xfrm>
            <a:off x="921444" y="25809134"/>
            <a:ext cx="8241030" cy="760095"/>
          </a:xfrm>
          <a:prstGeom prst="rect">
            <a:avLst/>
          </a:prstGeom>
          <a:noFill/>
        </p:spPr>
      </p:pic>
      <p:pic>
        <p:nvPicPr>
          <p:cNvPr id="1032" name="Picture 8" descr="http://www.sciweavers.org/upload/Tex2Img_1591708110/eqn.png"/>
          <p:cNvPicPr>
            <a:picLocks noChangeAspect="1" noChangeArrowheads="1"/>
          </p:cNvPicPr>
          <p:nvPr/>
        </p:nvPicPr>
        <p:blipFill>
          <a:blip r:embed="rId9">
            <a:duotone>
              <a:prstClr val="black"/>
              <a:srgbClr val="FCF49F">
                <a:tint val="45000"/>
                <a:satMod val="400000"/>
              </a:srgbClr>
            </a:duotone>
          </a:blip>
          <a:srcRect/>
          <a:stretch>
            <a:fillRect/>
          </a:stretch>
        </p:blipFill>
        <p:spPr bwMode="auto">
          <a:xfrm>
            <a:off x="2188278" y="20325549"/>
            <a:ext cx="5715000" cy="760095"/>
          </a:xfrm>
          <a:prstGeom prst="rect">
            <a:avLst/>
          </a:prstGeom>
          <a:noFill/>
        </p:spPr>
      </p:pic>
      <p:pic>
        <p:nvPicPr>
          <p:cNvPr id="1042" name="Picture 18" descr="http://www.sciweavers.org/upload/Tex2Img_1591709524/eqn.png"/>
          <p:cNvPicPr>
            <a:picLocks noChangeAspect="1" noChangeArrowheads="1"/>
          </p:cNvPicPr>
          <p:nvPr/>
        </p:nvPicPr>
        <p:blipFill>
          <a:blip r:embed="rId10">
            <a:duotone>
              <a:prstClr val="black"/>
              <a:srgbClr val="FCF49F">
                <a:tint val="45000"/>
                <a:satMod val="400000"/>
              </a:srgbClr>
            </a:duotone>
          </a:blip>
          <a:srcRect/>
          <a:stretch>
            <a:fillRect/>
          </a:stretch>
        </p:blipFill>
        <p:spPr bwMode="auto">
          <a:xfrm>
            <a:off x="645218" y="32189019"/>
            <a:ext cx="8801100" cy="1548994"/>
          </a:xfrm>
          <a:prstGeom prst="rect">
            <a:avLst/>
          </a:prstGeom>
          <a:noFill/>
        </p:spPr>
      </p:pic>
      <p:pic>
        <p:nvPicPr>
          <p:cNvPr id="2" name="Picture 2" descr="http://www.sciweavers.org/upload/Tex2Img_1592232102/eqn.png"/>
          <p:cNvPicPr>
            <a:picLocks noChangeAspect="1" noChangeArrowheads="1"/>
          </p:cNvPicPr>
          <p:nvPr/>
        </p:nvPicPr>
        <p:blipFill>
          <a:blip r:embed="rId11">
            <a:duotone>
              <a:prstClr val="black"/>
              <a:srgbClr val="FCF49F">
                <a:tint val="45000"/>
                <a:satMod val="400000"/>
              </a:srgbClr>
            </a:duotone>
          </a:blip>
          <a:srcRect/>
          <a:stretch>
            <a:fillRect/>
          </a:stretch>
        </p:blipFill>
        <p:spPr bwMode="auto">
          <a:xfrm>
            <a:off x="1800074" y="18103363"/>
            <a:ext cx="6484246" cy="669600"/>
          </a:xfrm>
          <a:prstGeom prst="rect">
            <a:avLst/>
          </a:prstGeom>
          <a:noFill/>
        </p:spPr>
      </p:pic>
      <p:pic>
        <p:nvPicPr>
          <p:cNvPr id="4" name="Picture 6" descr="http://www.sciweavers.org/upload/Tex2Img_1592233062/eqn.png"/>
          <p:cNvPicPr>
            <a:picLocks noChangeAspect="1" noChangeArrowheads="1"/>
          </p:cNvPicPr>
          <p:nvPr/>
        </p:nvPicPr>
        <p:blipFill>
          <a:blip r:embed="rId12">
            <a:duotone>
              <a:prstClr val="black"/>
              <a:srgbClr val="FCF49F">
                <a:tint val="45000"/>
                <a:satMod val="400000"/>
              </a:srgbClr>
            </a:duotone>
          </a:blip>
          <a:srcRect/>
          <a:stretch>
            <a:fillRect/>
          </a:stretch>
        </p:blipFill>
        <p:spPr bwMode="auto">
          <a:xfrm>
            <a:off x="1242950" y="27602699"/>
            <a:ext cx="8193904" cy="856800"/>
          </a:xfrm>
          <a:prstGeom prst="rect">
            <a:avLst/>
          </a:prstGeom>
          <a:noFill/>
        </p:spPr>
      </p:pic>
      <p:pic>
        <p:nvPicPr>
          <p:cNvPr id="5" name="Picture 8" descr="http://www.sciweavers.org/upload/Tex2Img_1592233121/eqn.png"/>
          <p:cNvPicPr>
            <a:picLocks noChangeAspect="1" noChangeArrowheads="1"/>
          </p:cNvPicPr>
          <p:nvPr/>
        </p:nvPicPr>
        <p:blipFill>
          <a:blip r:embed="rId13">
            <a:duotone>
              <a:prstClr val="black"/>
              <a:srgbClr val="FCF49F">
                <a:tint val="45000"/>
                <a:satMod val="400000"/>
              </a:srgbClr>
            </a:duotone>
          </a:blip>
          <a:srcRect/>
          <a:stretch>
            <a:fillRect/>
          </a:stretch>
        </p:blipFill>
        <p:spPr bwMode="auto">
          <a:xfrm>
            <a:off x="635692" y="28440905"/>
            <a:ext cx="8797285" cy="856800"/>
          </a:xfrm>
          <a:prstGeom prst="rect">
            <a:avLst/>
          </a:prstGeom>
          <a:noFill/>
        </p:spPr>
      </p:pic>
      <p:pic>
        <p:nvPicPr>
          <p:cNvPr id="6" name="Picture 12" descr="http://www.sciweavers.org/upload/Tex2Img_1592233373/eqn.png"/>
          <p:cNvPicPr>
            <a:picLocks noChangeAspect="1" noChangeArrowheads="1"/>
          </p:cNvPicPr>
          <p:nvPr/>
        </p:nvPicPr>
        <p:blipFill>
          <a:blip r:embed="rId14">
            <a:duotone>
              <a:prstClr val="black"/>
              <a:srgbClr val="FCF49F">
                <a:tint val="45000"/>
                <a:satMod val="400000"/>
              </a:srgbClr>
            </a:duotone>
          </a:blip>
          <a:srcRect/>
          <a:stretch>
            <a:fillRect/>
          </a:stretch>
        </p:blipFill>
        <p:spPr bwMode="auto">
          <a:xfrm>
            <a:off x="1449203" y="23154493"/>
            <a:ext cx="7192307" cy="7128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CF49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0" cap="sq">
          <a:noFill/>
          <a:miter lim="800000"/>
        </a:ln>
      </a:spPr>
      <a:bodyPr rtlCol="0" anchor="t"/>
      <a:lstStyle>
        <a:defPPr algn="just">
          <a:defRPr sz="3200" dirty="0" smtClean="0">
            <a:solidFill>
              <a:srgbClr val="FCF49F"/>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1333</Words>
  <Application>Microsoft Office PowerPoint</Application>
  <PresentationFormat>Benutzerdefiniert</PresentationFormat>
  <Paragraphs>66</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Office Theme</vt:lpstr>
      <vt:lpstr>Folie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2015-05-21T09:27:39Z</dcterms:created>
  <dcterms:modified xsi:type="dcterms:W3CDTF">2020-06-15T15:01:17Z</dcterms:modified>
</cp:coreProperties>
</file>