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30275213" cy="42803763"/>
  <p:notesSz cx="14211300" cy="20104100"/>
  <p:defaultTextStyle>
    <a:defPPr>
      <a:defRPr lang="de-DE"/>
    </a:defPPr>
    <a:lvl1pPr marL="0" algn="l" defTabSz="1947306" rtl="0" eaLnBrk="1" latinLnBrk="0" hangingPunct="1">
      <a:defRPr sz="3833" kern="1200">
        <a:solidFill>
          <a:schemeClr val="tx1"/>
        </a:solidFill>
        <a:latin typeface="+mn-lt"/>
        <a:ea typeface="+mn-ea"/>
        <a:cs typeface="+mn-cs"/>
      </a:defRPr>
    </a:lvl1pPr>
    <a:lvl2pPr marL="973653" algn="l" defTabSz="1947306" rtl="0" eaLnBrk="1" latinLnBrk="0" hangingPunct="1">
      <a:defRPr sz="3833" kern="1200">
        <a:solidFill>
          <a:schemeClr val="tx1"/>
        </a:solidFill>
        <a:latin typeface="+mn-lt"/>
        <a:ea typeface="+mn-ea"/>
        <a:cs typeface="+mn-cs"/>
      </a:defRPr>
    </a:lvl2pPr>
    <a:lvl3pPr marL="1947306" algn="l" defTabSz="1947306" rtl="0" eaLnBrk="1" latinLnBrk="0" hangingPunct="1">
      <a:defRPr sz="3833" kern="1200">
        <a:solidFill>
          <a:schemeClr val="tx1"/>
        </a:solidFill>
        <a:latin typeface="+mn-lt"/>
        <a:ea typeface="+mn-ea"/>
        <a:cs typeface="+mn-cs"/>
      </a:defRPr>
    </a:lvl3pPr>
    <a:lvl4pPr marL="2920959" algn="l" defTabSz="1947306" rtl="0" eaLnBrk="1" latinLnBrk="0" hangingPunct="1">
      <a:defRPr sz="3833" kern="1200">
        <a:solidFill>
          <a:schemeClr val="tx1"/>
        </a:solidFill>
        <a:latin typeface="+mn-lt"/>
        <a:ea typeface="+mn-ea"/>
        <a:cs typeface="+mn-cs"/>
      </a:defRPr>
    </a:lvl4pPr>
    <a:lvl5pPr marL="3894612" algn="l" defTabSz="1947306" rtl="0" eaLnBrk="1" latinLnBrk="0" hangingPunct="1">
      <a:defRPr sz="3833" kern="1200">
        <a:solidFill>
          <a:schemeClr val="tx1"/>
        </a:solidFill>
        <a:latin typeface="+mn-lt"/>
        <a:ea typeface="+mn-ea"/>
        <a:cs typeface="+mn-cs"/>
      </a:defRPr>
    </a:lvl5pPr>
    <a:lvl6pPr marL="4868266" algn="l" defTabSz="1947306" rtl="0" eaLnBrk="1" latinLnBrk="0" hangingPunct="1">
      <a:defRPr sz="3833" kern="1200">
        <a:solidFill>
          <a:schemeClr val="tx1"/>
        </a:solidFill>
        <a:latin typeface="+mn-lt"/>
        <a:ea typeface="+mn-ea"/>
        <a:cs typeface="+mn-cs"/>
      </a:defRPr>
    </a:lvl6pPr>
    <a:lvl7pPr marL="5841919" algn="l" defTabSz="1947306" rtl="0" eaLnBrk="1" latinLnBrk="0" hangingPunct="1">
      <a:defRPr sz="3833" kern="1200">
        <a:solidFill>
          <a:schemeClr val="tx1"/>
        </a:solidFill>
        <a:latin typeface="+mn-lt"/>
        <a:ea typeface="+mn-ea"/>
        <a:cs typeface="+mn-cs"/>
      </a:defRPr>
    </a:lvl7pPr>
    <a:lvl8pPr marL="6815572" algn="l" defTabSz="1947306" rtl="0" eaLnBrk="1" latinLnBrk="0" hangingPunct="1">
      <a:defRPr sz="3833" kern="1200">
        <a:solidFill>
          <a:schemeClr val="tx1"/>
        </a:solidFill>
        <a:latin typeface="+mn-lt"/>
        <a:ea typeface="+mn-ea"/>
        <a:cs typeface="+mn-cs"/>
      </a:defRPr>
    </a:lvl8pPr>
    <a:lvl9pPr marL="7789225" algn="l" defTabSz="1947306" rtl="0" eaLnBrk="1" latinLnBrk="0" hangingPunct="1">
      <a:defRPr sz="383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32" userDrawn="1">
          <p15:clr>
            <a:srgbClr val="A4A3A4"/>
          </p15:clr>
        </p15:guide>
        <p15:guide id="2" pos="46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49F"/>
    <a:srgbClr val="FFFF00"/>
    <a:srgbClr val="606060"/>
    <a:srgbClr val="FFFFFF"/>
    <a:srgbClr val="00FF00"/>
    <a:srgbClr val="0000FF"/>
    <a:srgbClr val="FF000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2" autoAdjust="0"/>
    <p:restoredTop sz="96461" autoAdjust="0"/>
  </p:normalViewPr>
  <p:slideViewPr>
    <p:cSldViewPr>
      <p:cViewPr>
        <p:scale>
          <a:sx n="50" d="100"/>
          <a:sy n="50" d="100"/>
        </p:scale>
        <p:origin x="156" y="-6504"/>
      </p:cViewPr>
      <p:guideLst>
        <p:guide orient="horz" pos="6132"/>
        <p:guide pos="460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72062" y="13269167"/>
            <a:ext cx="25750028" cy="898878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544122" y="23970108"/>
            <a:ext cx="21205904" cy="107009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14706" y="9844865"/>
            <a:ext cx="13177955" cy="282504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5601486" y="9844865"/>
            <a:ext cx="13177955" cy="282504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4706" y="1712149"/>
            <a:ext cx="27264735" cy="6848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4706" y="9844865"/>
            <a:ext cx="27264735" cy="282504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300010" y="39807501"/>
            <a:ext cx="9694127" cy="214018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14708" y="39807501"/>
            <a:ext cx="6967653" cy="214018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1811791" y="39807501"/>
            <a:ext cx="6967653" cy="214018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1946849" rtl="0" eaLnBrk="1" latinLnBrk="0" hangingPunct="1">
        <a:lnSpc>
          <a:spcPct val="90000"/>
        </a:lnSpc>
        <a:spcBef>
          <a:spcPct val="0"/>
        </a:spcBef>
        <a:buNone/>
        <a:defRPr sz="93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6712" indent="-486712" algn="l" defTabSz="1946849" rtl="0" eaLnBrk="1" latinLnBrk="0" hangingPunct="1">
        <a:lnSpc>
          <a:spcPct val="90000"/>
        </a:lnSpc>
        <a:spcBef>
          <a:spcPts val="2129"/>
        </a:spcBef>
        <a:buFont typeface="Arial" panose="020B0604020202020204" pitchFamily="34" charset="0"/>
        <a:buChar char="•"/>
        <a:defRPr sz="5961" kern="1200">
          <a:solidFill>
            <a:schemeClr val="tx1"/>
          </a:solidFill>
          <a:latin typeface="+mn-lt"/>
          <a:ea typeface="+mn-ea"/>
          <a:cs typeface="+mn-cs"/>
        </a:defRPr>
      </a:lvl1pPr>
      <a:lvl2pPr marL="1460137" indent="-486712" algn="l" defTabSz="1946849" rtl="0" eaLnBrk="1" latinLnBrk="0" hangingPunct="1">
        <a:lnSpc>
          <a:spcPct val="90000"/>
        </a:lnSpc>
        <a:spcBef>
          <a:spcPts val="1065"/>
        </a:spcBef>
        <a:buFont typeface="Arial" panose="020B0604020202020204" pitchFamily="34" charset="0"/>
        <a:buChar char="•"/>
        <a:defRPr sz="5110" kern="1200">
          <a:solidFill>
            <a:schemeClr val="tx1"/>
          </a:solidFill>
          <a:latin typeface="+mn-lt"/>
          <a:ea typeface="+mn-ea"/>
          <a:cs typeface="+mn-cs"/>
        </a:defRPr>
      </a:lvl2pPr>
      <a:lvl3pPr marL="2433561" indent="-486712" algn="l" defTabSz="1946849" rtl="0" eaLnBrk="1" latinLnBrk="0" hangingPunct="1">
        <a:lnSpc>
          <a:spcPct val="90000"/>
        </a:lnSpc>
        <a:spcBef>
          <a:spcPts val="1065"/>
        </a:spcBef>
        <a:buFont typeface="Arial" panose="020B0604020202020204" pitchFamily="34" charset="0"/>
        <a:buChar char="•"/>
        <a:defRPr sz="4258" kern="1200">
          <a:solidFill>
            <a:schemeClr val="tx1"/>
          </a:solidFill>
          <a:latin typeface="+mn-lt"/>
          <a:ea typeface="+mn-ea"/>
          <a:cs typeface="+mn-cs"/>
        </a:defRPr>
      </a:lvl3pPr>
      <a:lvl4pPr marL="3406986" indent="-486712" algn="l" defTabSz="1946849" rtl="0" eaLnBrk="1" latinLnBrk="0" hangingPunct="1">
        <a:lnSpc>
          <a:spcPct val="90000"/>
        </a:lnSpc>
        <a:spcBef>
          <a:spcPts val="1065"/>
        </a:spcBef>
        <a:buFont typeface="Arial" panose="020B0604020202020204" pitchFamily="34" charset="0"/>
        <a:buChar char="•"/>
        <a:defRPr sz="3832" kern="1200">
          <a:solidFill>
            <a:schemeClr val="tx1"/>
          </a:solidFill>
          <a:latin typeface="+mn-lt"/>
          <a:ea typeface="+mn-ea"/>
          <a:cs typeface="+mn-cs"/>
        </a:defRPr>
      </a:lvl4pPr>
      <a:lvl5pPr marL="4380410" indent="-486712" algn="l" defTabSz="1946849" rtl="0" eaLnBrk="1" latinLnBrk="0" hangingPunct="1">
        <a:lnSpc>
          <a:spcPct val="90000"/>
        </a:lnSpc>
        <a:spcBef>
          <a:spcPts val="1065"/>
        </a:spcBef>
        <a:buFont typeface="Arial" panose="020B0604020202020204" pitchFamily="34" charset="0"/>
        <a:buChar char="•"/>
        <a:defRPr sz="3832" kern="1200">
          <a:solidFill>
            <a:schemeClr val="tx1"/>
          </a:solidFill>
          <a:latin typeface="+mn-lt"/>
          <a:ea typeface="+mn-ea"/>
          <a:cs typeface="+mn-cs"/>
        </a:defRPr>
      </a:lvl5pPr>
      <a:lvl6pPr marL="5353835" indent="-486712" algn="l" defTabSz="1946849" rtl="0" eaLnBrk="1" latinLnBrk="0" hangingPunct="1">
        <a:lnSpc>
          <a:spcPct val="90000"/>
        </a:lnSpc>
        <a:spcBef>
          <a:spcPts val="1065"/>
        </a:spcBef>
        <a:buFont typeface="Arial" panose="020B0604020202020204" pitchFamily="34" charset="0"/>
        <a:buChar char="•"/>
        <a:defRPr sz="3832" kern="1200">
          <a:solidFill>
            <a:schemeClr val="tx1"/>
          </a:solidFill>
          <a:latin typeface="+mn-lt"/>
          <a:ea typeface="+mn-ea"/>
          <a:cs typeface="+mn-cs"/>
        </a:defRPr>
      </a:lvl6pPr>
      <a:lvl7pPr marL="6327259" indent="-486712" algn="l" defTabSz="1946849" rtl="0" eaLnBrk="1" latinLnBrk="0" hangingPunct="1">
        <a:lnSpc>
          <a:spcPct val="90000"/>
        </a:lnSpc>
        <a:spcBef>
          <a:spcPts val="1065"/>
        </a:spcBef>
        <a:buFont typeface="Arial" panose="020B0604020202020204" pitchFamily="34" charset="0"/>
        <a:buChar char="•"/>
        <a:defRPr sz="3832" kern="1200">
          <a:solidFill>
            <a:schemeClr val="tx1"/>
          </a:solidFill>
          <a:latin typeface="+mn-lt"/>
          <a:ea typeface="+mn-ea"/>
          <a:cs typeface="+mn-cs"/>
        </a:defRPr>
      </a:lvl7pPr>
      <a:lvl8pPr marL="7300684" indent="-486712" algn="l" defTabSz="1946849" rtl="0" eaLnBrk="1" latinLnBrk="0" hangingPunct="1">
        <a:lnSpc>
          <a:spcPct val="90000"/>
        </a:lnSpc>
        <a:spcBef>
          <a:spcPts val="1065"/>
        </a:spcBef>
        <a:buFont typeface="Arial" panose="020B0604020202020204" pitchFamily="34" charset="0"/>
        <a:buChar char="•"/>
        <a:defRPr sz="3832" kern="1200">
          <a:solidFill>
            <a:schemeClr val="tx1"/>
          </a:solidFill>
          <a:latin typeface="+mn-lt"/>
          <a:ea typeface="+mn-ea"/>
          <a:cs typeface="+mn-cs"/>
        </a:defRPr>
      </a:lvl8pPr>
      <a:lvl9pPr marL="8274108" indent="-486712" algn="l" defTabSz="1946849" rtl="0" eaLnBrk="1" latinLnBrk="0" hangingPunct="1">
        <a:lnSpc>
          <a:spcPct val="90000"/>
        </a:lnSpc>
        <a:spcBef>
          <a:spcPts val="1065"/>
        </a:spcBef>
        <a:buFont typeface="Arial" panose="020B0604020202020204" pitchFamily="34" charset="0"/>
        <a:buChar char="•"/>
        <a:defRPr sz="38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946849" rtl="0" eaLnBrk="1" latinLnBrk="0" hangingPunct="1">
        <a:defRPr sz="3832" kern="1200">
          <a:solidFill>
            <a:schemeClr val="tx1"/>
          </a:solidFill>
          <a:latin typeface="+mn-lt"/>
          <a:ea typeface="+mn-ea"/>
          <a:cs typeface="+mn-cs"/>
        </a:defRPr>
      </a:lvl1pPr>
      <a:lvl2pPr marL="973425" algn="l" defTabSz="1946849" rtl="0" eaLnBrk="1" latinLnBrk="0" hangingPunct="1">
        <a:defRPr sz="3832" kern="1200">
          <a:solidFill>
            <a:schemeClr val="tx1"/>
          </a:solidFill>
          <a:latin typeface="+mn-lt"/>
          <a:ea typeface="+mn-ea"/>
          <a:cs typeface="+mn-cs"/>
        </a:defRPr>
      </a:lvl2pPr>
      <a:lvl3pPr marL="1946849" algn="l" defTabSz="1946849" rtl="0" eaLnBrk="1" latinLnBrk="0" hangingPunct="1">
        <a:defRPr sz="3832" kern="1200">
          <a:solidFill>
            <a:schemeClr val="tx1"/>
          </a:solidFill>
          <a:latin typeface="+mn-lt"/>
          <a:ea typeface="+mn-ea"/>
          <a:cs typeface="+mn-cs"/>
        </a:defRPr>
      </a:lvl3pPr>
      <a:lvl4pPr marL="2920274" algn="l" defTabSz="1946849" rtl="0" eaLnBrk="1" latinLnBrk="0" hangingPunct="1">
        <a:defRPr sz="3832" kern="1200">
          <a:solidFill>
            <a:schemeClr val="tx1"/>
          </a:solidFill>
          <a:latin typeface="+mn-lt"/>
          <a:ea typeface="+mn-ea"/>
          <a:cs typeface="+mn-cs"/>
        </a:defRPr>
      </a:lvl4pPr>
      <a:lvl5pPr marL="3893698" algn="l" defTabSz="1946849" rtl="0" eaLnBrk="1" latinLnBrk="0" hangingPunct="1">
        <a:defRPr sz="3832" kern="1200">
          <a:solidFill>
            <a:schemeClr val="tx1"/>
          </a:solidFill>
          <a:latin typeface="+mn-lt"/>
          <a:ea typeface="+mn-ea"/>
          <a:cs typeface="+mn-cs"/>
        </a:defRPr>
      </a:lvl5pPr>
      <a:lvl6pPr marL="4867123" algn="l" defTabSz="1946849" rtl="0" eaLnBrk="1" latinLnBrk="0" hangingPunct="1">
        <a:defRPr sz="3832" kern="1200">
          <a:solidFill>
            <a:schemeClr val="tx1"/>
          </a:solidFill>
          <a:latin typeface="+mn-lt"/>
          <a:ea typeface="+mn-ea"/>
          <a:cs typeface="+mn-cs"/>
        </a:defRPr>
      </a:lvl6pPr>
      <a:lvl7pPr marL="5840547" algn="l" defTabSz="1946849" rtl="0" eaLnBrk="1" latinLnBrk="0" hangingPunct="1">
        <a:defRPr sz="3832" kern="1200">
          <a:solidFill>
            <a:schemeClr val="tx1"/>
          </a:solidFill>
          <a:latin typeface="+mn-lt"/>
          <a:ea typeface="+mn-ea"/>
          <a:cs typeface="+mn-cs"/>
        </a:defRPr>
      </a:lvl7pPr>
      <a:lvl8pPr marL="6813972" algn="l" defTabSz="1946849" rtl="0" eaLnBrk="1" latinLnBrk="0" hangingPunct="1">
        <a:defRPr sz="3832" kern="1200">
          <a:solidFill>
            <a:schemeClr val="tx1"/>
          </a:solidFill>
          <a:latin typeface="+mn-lt"/>
          <a:ea typeface="+mn-ea"/>
          <a:cs typeface="+mn-cs"/>
        </a:defRPr>
      </a:lvl8pPr>
      <a:lvl9pPr marL="7787396" algn="l" defTabSz="1946849" rtl="0" eaLnBrk="1" latinLnBrk="0" hangingPunct="1">
        <a:defRPr sz="38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tatproofbook.github.io/P/ci-wilks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tminka.github.io/papers/dirichlet/minka-dirichlet.pdf" TargetMode="Externa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hyperlink" Target="https://github.com/allefeld/cichy-2011-category-smoothedaccuracy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4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3"/>
          <p:cNvSpPr txBox="1"/>
          <p:nvPr/>
        </p:nvSpPr>
        <p:spPr>
          <a:xfrm>
            <a:off x="737606" y="500581"/>
            <a:ext cx="28800000" cy="216000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R="95885" algn="ctr"/>
            <a:r>
              <a:rPr lang="en-US" sz="880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are cross-validated decoding</a:t>
            </a:r>
          </a:p>
          <a:p>
            <a:pPr marR="95885" algn="ctr"/>
            <a:r>
              <a:rPr lang="en-US" sz="880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accuracies distributed across subjects?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918556" y="500581"/>
            <a:ext cx="360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Abstract #3813</a:t>
            </a:r>
          </a:p>
          <a:p>
            <a:pPr algn="r"/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Poster #1737</a:t>
            </a:r>
          </a:p>
        </p:txBody>
      </p:sp>
      <p:sp>
        <p:nvSpPr>
          <p:cNvPr id="39" name="object 74"/>
          <p:cNvSpPr txBox="1"/>
          <p:nvPr/>
        </p:nvSpPr>
        <p:spPr>
          <a:xfrm>
            <a:off x="2156606" y="4255231"/>
            <a:ext cx="4320000" cy="1440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89300"/>
              </a:lnSpc>
            </a:pPr>
            <a:r>
              <a:rPr sz="3000" dirty="0">
                <a:solidFill>
                  <a:srgbClr val="00539B"/>
                </a:solidFill>
                <a:latin typeface="Arial"/>
                <a:cs typeface="Arial"/>
              </a:rPr>
              <a:t>Bernstein Center</a:t>
            </a:r>
            <a:endParaRPr lang="de-DE" sz="3000" dirty="0">
              <a:solidFill>
                <a:srgbClr val="00539B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89300"/>
              </a:lnSpc>
            </a:pPr>
            <a:r>
              <a:rPr lang="de-DE" sz="3000" dirty="0">
                <a:solidFill>
                  <a:srgbClr val="00539B"/>
                </a:solidFill>
                <a:latin typeface="Arial"/>
                <a:cs typeface="Arial"/>
              </a:rPr>
              <a:t>f</a:t>
            </a:r>
            <a:r>
              <a:rPr sz="3000" dirty="0">
                <a:solidFill>
                  <a:srgbClr val="00539B"/>
                </a:solidFill>
                <a:latin typeface="Arial"/>
                <a:cs typeface="Arial"/>
              </a:rPr>
              <a:t>or</a:t>
            </a:r>
            <a:r>
              <a:rPr lang="de-DE" sz="3000" dirty="0">
                <a:solidFill>
                  <a:srgbClr val="00539B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00539B"/>
                </a:solidFill>
                <a:latin typeface="Arial"/>
                <a:cs typeface="Arial"/>
              </a:rPr>
              <a:t>Computational</a:t>
            </a:r>
            <a:endParaRPr lang="de-DE" sz="3000" dirty="0">
              <a:solidFill>
                <a:srgbClr val="00539B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89300"/>
              </a:lnSpc>
            </a:pPr>
            <a:r>
              <a:rPr sz="3000" dirty="0">
                <a:solidFill>
                  <a:srgbClr val="00539B"/>
                </a:solidFill>
                <a:latin typeface="Arial"/>
                <a:cs typeface="Arial"/>
              </a:rPr>
              <a:t>Neuroscience</a:t>
            </a:r>
            <a:r>
              <a:rPr lang="de-DE" sz="3000" dirty="0">
                <a:solidFill>
                  <a:srgbClr val="00539B"/>
                </a:solidFill>
                <a:latin typeface="Arial"/>
                <a:cs typeface="Arial"/>
              </a:rPr>
              <a:t> Berlin</a:t>
            </a:r>
          </a:p>
        </p:txBody>
      </p:sp>
      <p:pic>
        <p:nvPicPr>
          <p:cNvPr id="40" name="Grafik 79" descr="BCC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363" y="3460262"/>
            <a:ext cx="2264293" cy="2160000"/>
          </a:xfrm>
          <a:prstGeom prst="rect">
            <a:avLst/>
          </a:prstGeom>
        </p:spPr>
      </p:pic>
      <p:pic>
        <p:nvPicPr>
          <p:cNvPr id="41" name="Grafik 80" descr="Charité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943307" y="3725731"/>
            <a:ext cx="4864861" cy="1800000"/>
          </a:xfrm>
          <a:prstGeom prst="rect">
            <a:avLst/>
          </a:prstGeom>
        </p:spPr>
      </p:pic>
      <p:sp>
        <p:nvSpPr>
          <p:cNvPr id="42" name="object 75"/>
          <p:cNvSpPr txBox="1"/>
          <p:nvPr/>
        </p:nvSpPr>
        <p:spPr>
          <a:xfrm>
            <a:off x="2537606" y="3128731"/>
            <a:ext cx="25200000" cy="269014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de-DE" sz="4400" dirty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Joram Soch</a:t>
            </a:r>
            <a:r>
              <a:rPr sz="4400" baseline="3000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de-DE" sz="4400" baseline="30000" dirty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,2,9,●</a:t>
            </a:r>
            <a:r>
              <a:rPr sz="440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, John-Dylan </a:t>
            </a:r>
            <a:r>
              <a:rPr sz="4400" dirty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Haynes</a:t>
            </a:r>
            <a:r>
              <a:rPr sz="4400" baseline="30000" dirty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de-DE" sz="4400" baseline="30000" dirty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–8</a:t>
            </a:r>
            <a:endParaRPr sz="4400" baseline="30000" dirty="0">
              <a:latin typeface="Arial" pitchFamily="34" charset="0"/>
              <a:cs typeface="Arial" pitchFamily="34" charset="0"/>
            </a:endParaRPr>
          </a:p>
          <a:p>
            <a:pPr algn="ctr"/>
            <a:endParaRPr sz="2200" dirty="0">
              <a:latin typeface="Arial" pitchFamily="34" charset="0"/>
              <a:cs typeface="Arial" pitchFamily="34" charset="0"/>
            </a:endParaRPr>
          </a:p>
          <a:p>
            <a:pPr marR="0" algn="ctr"/>
            <a:r>
              <a:rPr lang="de-DE" sz="2200" b="1" baseline="30000" dirty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de-DE" sz="2200" dirty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 Bernstein Center for Computational Neuroscience, </a:t>
            </a:r>
            <a:r>
              <a:rPr lang="de-DE" sz="2200" b="1" baseline="30000" dirty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de-DE" sz="2200" dirty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 Berlin Center for Advanced Neuroimaging, </a:t>
            </a:r>
            <a:r>
              <a:rPr lang="de-DE" sz="2200" b="1" baseline="30000" dirty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de-DE" sz="2200" dirty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 Berlin School of Mind and Brain, Berlin, Germany</a:t>
            </a:r>
          </a:p>
          <a:p>
            <a:pPr marR="0" algn="ctr"/>
            <a:r>
              <a:rPr lang="de-DE" sz="2200" b="1" baseline="30000" dirty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de-DE" sz="2200" dirty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 Clinic for Neurology, Charité – Universitätsmedizin Berlin, Germany, </a:t>
            </a:r>
            <a:r>
              <a:rPr lang="de-DE" sz="2200" b="1" baseline="30000" dirty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de-DE" sz="2200" dirty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 Department of Psychology, Humboldt-Universität zu Berlin, Germany </a:t>
            </a:r>
          </a:p>
          <a:p>
            <a:pPr marR="0" algn="ctr"/>
            <a:r>
              <a:rPr lang="de-DE" sz="2200" b="1" baseline="30000" dirty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de-DE" sz="2200" dirty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EXC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NeuroCure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Charité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Berlin, </a:t>
            </a:r>
            <a:r>
              <a:rPr lang="de-DE" sz="2200" b="1" baseline="30000" dirty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de-DE" sz="2200" dirty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 EXC Science of Intelligence, TU Berlin, </a:t>
            </a:r>
            <a:r>
              <a:rPr lang="de-DE" sz="2200" b="1" baseline="30000" dirty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de-DE" sz="2200" dirty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 CRC Volition and Cognitive Control, TU Dresden, Germany</a:t>
            </a:r>
          </a:p>
          <a:p>
            <a:pPr marR="0" algn="ctr"/>
            <a:r>
              <a:rPr lang="de-DE" sz="2200" b="1" baseline="30000" dirty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de-DE" sz="2200" dirty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 German Center </a:t>
            </a:r>
            <a:r>
              <a:rPr lang="de-DE" sz="2200" dirty="0" err="1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de-DE" sz="2200" dirty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 Neurodegenerative </a:t>
            </a:r>
            <a:r>
              <a:rPr lang="de-DE" sz="2200" dirty="0" err="1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Diseases</a:t>
            </a:r>
            <a:r>
              <a:rPr lang="de-DE" sz="2200" dirty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, Göttingen, Germany, </a:t>
            </a:r>
            <a:r>
              <a:rPr lang="de-DE" sz="2200" b="1" dirty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●</a:t>
            </a:r>
            <a:r>
              <a:rPr lang="de-DE" sz="2200" dirty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BCCN Berlin, </a:t>
            </a:r>
            <a:r>
              <a:rPr lang="en-US" sz="2200" dirty="0" err="1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Philippstraße</a:t>
            </a:r>
            <a:r>
              <a:rPr lang="en-US" sz="2200" dirty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 13, </a:t>
            </a:r>
            <a:r>
              <a:rPr lang="en-US" sz="2200" dirty="0" err="1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Haus</a:t>
            </a:r>
            <a:r>
              <a:rPr lang="en-US" sz="2200" dirty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 6, 10115 Berlin, Germany;</a:t>
            </a:r>
          </a:p>
          <a:p>
            <a:pPr marR="0" algn="ctr"/>
            <a:r>
              <a:rPr lang="en-US" sz="2200" dirty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e-mail address: </a:t>
            </a:r>
            <a:r>
              <a:rPr lang="de-DE" sz="2200" b="1" dirty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joram.soch@bccn-berlin.de</a:t>
            </a:r>
            <a:r>
              <a:rPr lang="de-DE" sz="2200" dirty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0" name="object 51"/>
          <p:cNvSpPr/>
          <p:nvPr/>
        </p:nvSpPr>
        <p:spPr>
          <a:xfrm>
            <a:off x="396656" y="6156931"/>
            <a:ext cx="9540000" cy="8100000"/>
          </a:xfrm>
          <a:custGeom>
            <a:avLst/>
            <a:gdLst/>
            <a:ahLst/>
            <a:cxnLst/>
            <a:rect l="l" t="t" r="r" b="b"/>
            <a:pathLst>
              <a:path w="4460237" h="4018666">
                <a:moveTo>
                  <a:pt x="4460237" y="4018666"/>
                </a:moveTo>
                <a:lnTo>
                  <a:pt x="0" y="4018666"/>
                </a:lnTo>
                <a:lnTo>
                  <a:pt x="0" y="0"/>
                </a:lnTo>
                <a:lnTo>
                  <a:pt x="4460237" y="0"/>
                </a:lnTo>
                <a:lnTo>
                  <a:pt x="4460237" y="4018666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180000" tIns="90000" rIns="180000" bIns="0" rtlCol="0">
            <a:noAutofit/>
          </a:bodyPr>
          <a:lstStyle/>
          <a:p>
            <a:pPr algn="just"/>
            <a:r>
              <a:rPr lang="de-DE" sz="4000" b="1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Introduction</a:t>
            </a:r>
          </a:p>
          <a:p>
            <a:pPr marR="67310" algn="just"/>
            <a:endParaRPr lang="en-US" sz="2400" dirty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marR="67310" algn="just">
              <a:lnSpc>
                <a:spcPct val="125000"/>
              </a:lnSpc>
            </a:pPr>
            <a:r>
              <a:rPr lang="en-US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In multivariate pattern analysis (MVPA) for functional magnetic resonance imaging (</a:t>
            </a:r>
            <a:r>
              <a:rPr lang="en-US" sz="240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fMRI</a:t>
            </a:r>
            <a:r>
              <a:rPr lang="en-US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) data, cross-validated decoding accuracy (</a:t>
            </a:r>
            <a:r>
              <a:rPr lang="en-US" sz="240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cvDA</a:t>
            </a:r>
            <a:r>
              <a:rPr lang="en-US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) maps from first-level decoding analyses are typically subjected to second-level t-tests [1] in order to make population inference. This practice has been criticized as making questionable assumptions about </a:t>
            </a:r>
            <a:r>
              <a:rPr lang="en-US" sz="240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cvDAs</a:t>
            </a:r>
            <a:r>
              <a:rPr lang="en-US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and effectively performing a fixed-effects analysis instead of the random-effects analysis which is usually insinuated by the interpretation of the results [2]. The second-level t-test for </a:t>
            </a:r>
            <a:r>
              <a:rPr lang="en-US" sz="240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cvDAs</a:t>
            </a:r>
            <a:r>
              <a:rPr lang="en-US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can also be challenged based on the nature of accuracies which, unlike the </a:t>
            </a:r>
            <a:r>
              <a:rPr lang="en-US" sz="240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variates</a:t>
            </a:r>
            <a:r>
              <a:rPr lang="en-US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going into a t-test, (</a:t>
            </a:r>
            <a:r>
              <a:rPr lang="en-US" sz="240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) are neither in an </a:t>
            </a:r>
            <a:r>
              <a:rPr lang="en-US" sz="2400" i="1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infinite range</a:t>
            </a:r>
            <a:r>
              <a:rPr lang="en-US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(but bounded between 0 and 1), (ii) nor are they </a:t>
            </a:r>
            <a:r>
              <a:rPr lang="en-US" sz="2400" i="1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normally distributed</a:t>
            </a:r>
            <a:r>
              <a:rPr lang="en-US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(because they are proportions). Here, we estimate Beta distributions [5,6] from </a:t>
            </a:r>
            <a:r>
              <a:rPr lang="en-US" sz="240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cvDAs</a:t>
            </a:r>
            <a:r>
              <a:rPr lang="en-US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across subjects to overcome those problems and provide a number of summary statistics to make statements about the observed accuracies.</a:t>
            </a:r>
          </a:p>
        </p:txBody>
      </p:sp>
      <p:sp>
        <p:nvSpPr>
          <p:cNvPr id="12" name="object 51"/>
          <p:cNvSpPr/>
          <p:nvPr/>
        </p:nvSpPr>
        <p:spPr>
          <a:xfrm>
            <a:off x="10400790" y="34546473"/>
            <a:ext cx="19530000" cy="3824314"/>
          </a:xfrm>
          <a:custGeom>
            <a:avLst/>
            <a:gdLst/>
            <a:ahLst/>
            <a:cxnLst/>
            <a:rect l="l" t="t" r="r" b="b"/>
            <a:pathLst>
              <a:path w="4460237" h="4018666">
                <a:moveTo>
                  <a:pt x="4460237" y="4018666"/>
                </a:moveTo>
                <a:lnTo>
                  <a:pt x="0" y="4018666"/>
                </a:lnTo>
                <a:lnTo>
                  <a:pt x="0" y="0"/>
                </a:lnTo>
                <a:lnTo>
                  <a:pt x="4460237" y="0"/>
                </a:lnTo>
                <a:lnTo>
                  <a:pt x="4460237" y="4018666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180000" tIns="90000" rIns="180000" bIns="0" rtlCol="0">
            <a:noAutofit/>
          </a:bodyPr>
          <a:lstStyle/>
          <a:p>
            <a:pPr algn="just"/>
            <a:r>
              <a:rPr lang="de-DE" sz="4000" b="1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Discussion</a:t>
            </a:r>
          </a:p>
          <a:p>
            <a:pPr marR="67310" algn="just">
              <a:lnSpc>
                <a:spcPct val="120000"/>
              </a:lnSpc>
            </a:pPr>
            <a:endParaRPr lang="en-US" sz="1600" dirty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5000"/>
              </a:lnSpc>
            </a:pPr>
            <a:r>
              <a:rPr lang="en-US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We have provided a method for second-level analysis of cross-validated decoding accuracy (</a:t>
            </a:r>
            <a:r>
              <a:rPr lang="en-US" sz="240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cvDA</a:t>
            </a:r>
            <a:r>
              <a:rPr lang="en-US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) maps and validated it using empirical data. Unlike the currently received approach, i.e. the one-sample t-test, this type of analysis (</a:t>
            </a:r>
            <a:r>
              <a:rPr lang="en-US" sz="240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) acknowledges the domain of accuracies as proportions and (ii) allows the distribution of accuracies to be non-symmetric. A downside of the proposed method is that it, like the t-test, does not take into account that </a:t>
            </a:r>
            <a:r>
              <a:rPr lang="en-US" sz="2400" i="1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accuracies cannot be below chance level and inference therefore only pertains to </a:t>
            </a:r>
            <a:r>
              <a:rPr lang="en-US" sz="2400" i="1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observed</a:t>
            </a:r>
            <a:r>
              <a:rPr lang="en-US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accuracies [2]. In the future, we want to evaluate asymptotic properties of this approach using ground-truth simulated data and implement multiple comparison correction for the analysis of whole-brain empirical data.</a:t>
            </a:r>
            <a:endParaRPr lang="de-DE" sz="2400" dirty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bject 51"/>
          <p:cNvSpPr/>
          <p:nvPr/>
        </p:nvSpPr>
        <p:spPr>
          <a:xfrm>
            <a:off x="10383412" y="38813703"/>
            <a:ext cx="19530000" cy="3465026"/>
          </a:xfrm>
          <a:custGeom>
            <a:avLst/>
            <a:gdLst/>
            <a:ahLst/>
            <a:cxnLst/>
            <a:rect l="l" t="t" r="r" b="b"/>
            <a:pathLst>
              <a:path w="4460237" h="4018666">
                <a:moveTo>
                  <a:pt x="4460237" y="4018666"/>
                </a:moveTo>
                <a:lnTo>
                  <a:pt x="0" y="4018666"/>
                </a:lnTo>
                <a:lnTo>
                  <a:pt x="0" y="0"/>
                </a:lnTo>
                <a:lnTo>
                  <a:pt x="4460237" y="0"/>
                </a:lnTo>
                <a:lnTo>
                  <a:pt x="4460237" y="4018666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180000" tIns="90000" rIns="180000" bIns="0" rtlCol="0">
            <a:noAutofit/>
          </a:bodyPr>
          <a:lstStyle/>
          <a:p>
            <a:pPr algn="just"/>
            <a:r>
              <a:rPr lang="de-DE" sz="4000" b="1" dirty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pPr marR="67310" algn="just"/>
            <a:endParaRPr lang="en-US" sz="1600" dirty="0">
              <a:solidFill>
                <a:srgbClr val="FCF49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67310" indent="-457200" algn="just">
              <a:buSzPct val="100000"/>
              <a:buFont typeface="+mj-lt"/>
              <a:buAutoNum type="arabicParenBoth"/>
            </a:pPr>
            <a:r>
              <a:rPr lang="en-US" sz="2200" dirty="0" err="1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Reverberi</a:t>
            </a:r>
            <a:r>
              <a:rPr lang="en-US" sz="2200" dirty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C, </a:t>
            </a:r>
            <a:r>
              <a:rPr lang="en-US" sz="2200" dirty="0" err="1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Görgen</a:t>
            </a:r>
            <a:r>
              <a:rPr lang="en-US" sz="2200" dirty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K, Haynes JD (2012). Compositionality of rule representations in human prefrontal cortex. </a:t>
            </a:r>
            <a:r>
              <a:rPr lang="en-US" sz="2200" dirty="0" err="1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CerCor</a:t>
            </a:r>
            <a:r>
              <a:rPr lang="en-US" sz="2200" dirty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vol. 22, iss.6, pp. 1237-1246.</a:t>
            </a:r>
          </a:p>
          <a:p>
            <a:pPr marL="457200" marR="67310" indent="-457200" algn="just">
              <a:buSzPct val="100000"/>
              <a:buFont typeface="+mj-lt"/>
              <a:buAutoNum type="arabicParenBoth"/>
            </a:pPr>
            <a:r>
              <a:rPr lang="en-US" sz="2200" dirty="0" err="1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Allefeld</a:t>
            </a:r>
            <a:r>
              <a:rPr lang="en-US" sz="2200" dirty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C, </a:t>
            </a:r>
            <a:r>
              <a:rPr lang="en-US" sz="2200" dirty="0" err="1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Görgen</a:t>
            </a:r>
            <a:r>
              <a:rPr lang="en-US" sz="2200" dirty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K, Haynes JD (2016). Valid population inference for information-based imaging:</a:t>
            </a:r>
          </a:p>
          <a:p>
            <a:pPr marL="457200" marR="67310" indent="-457200" algn="just">
              <a:buSzPct val="100000"/>
            </a:pPr>
            <a:r>
              <a:rPr lang="en-US" sz="2200" dirty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From the second-level t-test to prevalence inference. </a:t>
            </a:r>
            <a:r>
              <a:rPr lang="en-US" sz="2200" dirty="0" err="1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NeuroImage</a:t>
            </a:r>
            <a:r>
              <a:rPr lang="en-US" sz="2200" dirty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vol. 141, pp. 378-392.</a:t>
            </a:r>
          </a:p>
          <a:p>
            <a:pPr marL="457200" marR="67310" indent="-457200" algn="just">
              <a:buSzPct val="100000"/>
              <a:buFont typeface="+mj-lt"/>
              <a:buAutoNum type="arabicParenBoth" startAt="3"/>
            </a:pPr>
            <a:r>
              <a:rPr lang="en-US" sz="2200" dirty="0" err="1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Cichy</a:t>
            </a:r>
            <a:r>
              <a:rPr lang="en-US" sz="2200" dirty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RM, Chen Y, Haynes JD (2011). Encoding the identity and location of objects in human LOC. </a:t>
            </a:r>
            <a:r>
              <a:rPr lang="en-US" sz="2200" dirty="0" err="1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NeuroImage</a:t>
            </a:r>
            <a:r>
              <a:rPr lang="en-US" sz="2200" dirty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vol. 54, iss.3, pp. 2297-2307.</a:t>
            </a:r>
          </a:p>
          <a:p>
            <a:pPr marL="457200" marR="67310" indent="-457200" algn="just">
              <a:buSzPct val="100000"/>
              <a:buFont typeface="+mj-lt"/>
              <a:buAutoNum type="arabicParenBoth" startAt="3"/>
            </a:pPr>
            <a:r>
              <a:rPr lang="en-US" sz="2200" dirty="0" err="1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Allefeld</a:t>
            </a:r>
            <a:r>
              <a:rPr lang="en-US" sz="2200" dirty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 (2016). Test data based on </a:t>
            </a:r>
            <a:r>
              <a:rPr lang="en-US" sz="2200" dirty="0" err="1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Cichy</a:t>
            </a:r>
            <a:r>
              <a:rPr lang="en-US" sz="2200" dirty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al. (2011). </a:t>
            </a:r>
            <a:r>
              <a:rPr lang="en-US" sz="2200" dirty="0" err="1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200" dirty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URL: </a:t>
            </a:r>
            <a:r>
              <a:rPr lang="en-US" sz="2200" dirty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https://github.com/allefeld/cichy-2011-category-smoothedaccuracy</a:t>
            </a:r>
            <a:r>
              <a:rPr lang="en-US" sz="2200" dirty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marR="67310" indent="-457200" algn="just">
              <a:buSzPct val="100000"/>
              <a:buFont typeface="+mj-lt"/>
              <a:buAutoNum type="arabicParenBoth" startAt="3"/>
            </a:pPr>
            <a:r>
              <a:rPr lang="en-US" sz="2200" dirty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Koch KR (2007). Introduction to Bayesian Statistics. 2nd edition, Springer, Berlin/Heidelberg, </a:t>
            </a:r>
            <a:r>
              <a:rPr lang="en-US" sz="2200" dirty="0" err="1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2200" dirty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2.4.4, p. 48.</a:t>
            </a:r>
          </a:p>
          <a:p>
            <a:pPr marL="457200" marR="67310" indent="-457200" algn="just">
              <a:buSzPct val="100000"/>
              <a:buFont typeface="+mj-lt"/>
              <a:buAutoNum type="arabicParenBoth" startAt="3"/>
            </a:pPr>
            <a:r>
              <a:rPr lang="en-US" sz="2200" dirty="0" err="1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Minka</a:t>
            </a:r>
            <a:r>
              <a:rPr lang="en-US" sz="2200" dirty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 (2012). Estimating a </a:t>
            </a:r>
            <a:r>
              <a:rPr lang="en-US" sz="2200" dirty="0" err="1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Dirichlet</a:t>
            </a:r>
            <a:r>
              <a:rPr lang="en-US" sz="2200" dirty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distribution. Technical report; URL: </a:t>
            </a:r>
            <a:r>
              <a:rPr lang="en-US" sz="2200" dirty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https://tminka.github.io/papers/dirichlet/minka-dirichlet.pdf</a:t>
            </a:r>
            <a:r>
              <a:rPr lang="en-US" sz="2200" dirty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7606" y="505613"/>
            <a:ext cx="360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#OHBM2020</a:t>
            </a:r>
          </a:p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@JoramSoch</a:t>
            </a:r>
          </a:p>
        </p:txBody>
      </p:sp>
      <p:sp>
        <p:nvSpPr>
          <p:cNvPr id="15" name="object 51"/>
          <p:cNvSpPr/>
          <p:nvPr/>
        </p:nvSpPr>
        <p:spPr>
          <a:xfrm>
            <a:off x="10373418" y="6144331"/>
            <a:ext cx="19530000" cy="13752000"/>
          </a:xfrm>
          <a:custGeom>
            <a:avLst/>
            <a:gdLst/>
            <a:ahLst/>
            <a:cxnLst/>
            <a:rect l="l" t="t" r="r" b="b"/>
            <a:pathLst>
              <a:path w="4460237" h="4018666">
                <a:moveTo>
                  <a:pt x="4460237" y="4018666"/>
                </a:moveTo>
                <a:lnTo>
                  <a:pt x="0" y="4018666"/>
                </a:lnTo>
                <a:lnTo>
                  <a:pt x="0" y="0"/>
                </a:lnTo>
                <a:lnTo>
                  <a:pt x="4460237" y="0"/>
                </a:lnTo>
                <a:lnTo>
                  <a:pt x="4460237" y="4018666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180000" tIns="90000" rIns="180000" bIns="0" rtlCol="0">
            <a:noAutofit/>
          </a:bodyPr>
          <a:lstStyle/>
          <a:p>
            <a:pPr algn="ctr"/>
            <a:r>
              <a:rPr lang="en-US" sz="4000" b="1" dirty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1.</a:t>
            </a:r>
            <a:r>
              <a:rPr lang="en-US" sz="4000" dirty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i="1" dirty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Beta distributions for decoding accuracies: high vs. low information.</a:t>
            </a:r>
            <a:endParaRPr lang="en-US" sz="2400" i="1" dirty="0">
              <a:solidFill>
                <a:srgbClr val="FCF49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51"/>
          <p:cNvSpPr/>
          <p:nvPr/>
        </p:nvSpPr>
        <p:spPr>
          <a:xfrm>
            <a:off x="10392468" y="20296971"/>
            <a:ext cx="19530000" cy="13752000"/>
          </a:xfrm>
          <a:custGeom>
            <a:avLst/>
            <a:gdLst/>
            <a:ahLst/>
            <a:cxnLst/>
            <a:rect l="l" t="t" r="r" b="b"/>
            <a:pathLst>
              <a:path w="4460237" h="4018666">
                <a:moveTo>
                  <a:pt x="4460237" y="4018666"/>
                </a:moveTo>
                <a:lnTo>
                  <a:pt x="0" y="4018666"/>
                </a:lnTo>
                <a:lnTo>
                  <a:pt x="0" y="0"/>
                </a:lnTo>
                <a:lnTo>
                  <a:pt x="4460237" y="0"/>
                </a:lnTo>
                <a:lnTo>
                  <a:pt x="4460237" y="4018666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180000" tIns="90000" rIns="180000" bIns="0" rtlCol="0">
            <a:noAutofit/>
          </a:bodyPr>
          <a:lstStyle/>
          <a:p>
            <a:pPr algn="ctr"/>
            <a:r>
              <a:rPr lang="en-US" sz="4000" b="1" dirty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2.</a:t>
            </a:r>
            <a:r>
              <a:rPr lang="en-US" sz="4000" dirty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i="1" dirty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Beta distributions for decoding accuracies: unpermuted vs. permuted data.</a:t>
            </a:r>
            <a:endParaRPr lang="de-DE" sz="4000" i="1" dirty="0">
              <a:solidFill>
                <a:srgbClr val="FCF49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12299136" y="7238105"/>
            <a:ext cx="7143800" cy="5072098"/>
          </a:xfrm>
          <a:prstGeom prst="rect">
            <a:avLst/>
          </a:prstGeom>
          <a:solidFill>
            <a:schemeClr val="bg1"/>
          </a:solidFill>
          <a:ln w="1270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de-DE" sz="3200" dirty="0">
              <a:solidFill>
                <a:srgbClr val="FCF49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21305086" y="7195243"/>
            <a:ext cx="7143800" cy="5072098"/>
          </a:xfrm>
          <a:prstGeom prst="rect">
            <a:avLst/>
          </a:prstGeom>
          <a:solidFill>
            <a:schemeClr val="bg1"/>
          </a:solidFill>
          <a:ln w="1270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de-DE" sz="3200" dirty="0">
              <a:solidFill>
                <a:srgbClr val="FCF49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2403912" y="13029345"/>
            <a:ext cx="6896148" cy="5281650"/>
          </a:xfrm>
          <a:prstGeom prst="rect">
            <a:avLst/>
          </a:prstGeom>
          <a:solidFill>
            <a:schemeClr val="bg1"/>
          </a:solidFill>
          <a:ln w="1270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de-DE" sz="3200" dirty="0">
              <a:solidFill>
                <a:srgbClr val="FCF49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21443200" y="12953145"/>
            <a:ext cx="6896148" cy="5281650"/>
          </a:xfrm>
          <a:prstGeom prst="rect">
            <a:avLst/>
          </a:prstGeom>
          <a:solidFill>
            <a:schemeClr val="bg1"/>
          </a:solidFill>
          <a:ln w="1270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de-DE" sz="3200" dirty="0">
              <a:solidFill>
                <a:srgbClr val="FCF49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12041780" y="21492938"/>
            <a:ext cx="7848872" cy="11208041"/>
          </a:xfrm>
          <a:prstGeom prst="rect">
            <a:avLst/>
          </a:prstGeom>
          <a:solidFill>
            <a:schemeClr val="bg1"/>
          </a:solidFill>
          <a:ln w="1270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21042262" y="21544759"/>
            <a:ext cx="7848872" cy="11087178"/>
          </a:xfrm>
          <a:prstGeom prst="rect">
            <a:avLst/>
          </a:prstGeom>
          <a:solidFill>
            <a:schemeClr val="bg1"/>
          </a:solidFill>
          <a:ln w="1270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de-DE" sz="3200" dirty="0">
              <a:solidFill>
                <a:srgbClr val="FCF49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51"/>
          <p:cNvSpPr/>
          <p:nvPr/>
        </p:nvSpPr>
        <p:spPr>
          <a:xfrm>
            <a:off x="397566" y="14624797"/>
            <a:ext cx="9540000" cy="20564618"/>
          </a:xfrm>
          <a:custGeom>
            <a:avLst/>
            <a:gdLst/>
            <a:ahLst/>
            <a:cxnLst/>
            <a:rect l="l" t="t" r="r" b="b"/>
            <a:pathLst>
              <a:path w="4460237" h="4018666">
                <a:moveTo>
                  <a:pt x="4460237" y="4018666"/>
                </a:moveTo>
                <a:lnTo>
                  <a:pt x="0" y="4018666"/>
                </a:lnTo>
                <a:lnTo>
                  <a:pt x="0" y="0"/>
                </a:lnTo>
                <a:lnTo>
                  <a:pt x="4460237" y="0"/>
                </a:lnTo>
                <a:lnTo>
                  <a:pt x="4460237" y="4018666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180000" tIns="90000" rIns="180000" bIns="0" rtlCol="0">
            <a:noAutofit/>
          </a:bodyPr>
          <a:lstStyle/>
          <a:p>
            <a:pPr algn="just"/>
            <a:r>
              <a:rPr lang="de-DE" sz="4000" b="1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Methods</a:t>
            </a:r>
            <a:endParaRPr lang="de-DE" sz="4000" b="1" dirty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marR="67310" algn="just"/>
            <a:endParaRPr lang="en-US" sz="2400" dirty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5000"/>
              </a:lnSpc>
            </a:pPr>
            <a:r>
              <a:rPr lang="en-US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400" i="1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cross-validated decoding accuracies</a:t>
            </a:r>
            <a:r>
              <a:rPr lang="en-US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400" b="1" baseline="-2500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from subjects </a:t>
            </a:r>
            <a:r>
              <a:rPr lang="en-US" sz="2400" b="1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400" b="1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= 1,…,N</a:t>
            </a:r>
            <a:r>
              <a:rPr lang="en-US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are assumed to be independent and identically distributed according to a Beta distribution [5]:</a:t>
            </a:r>
          </a:p>
          <a:p>
            <a:pPr algn="just">
              <a:lnSpc>
                <a:spcPct val="125000"/>
              </a:lnSpc>
            </a:pPr>
            <a:endParaRPr lang="en-US" sz="2400" dirty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5000"/>
              </a:lnSpc>
            </a:pPr>
            <a:endParaRPr lang="en-US" sz="2400" dirty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5000"/>
              </a:lnSpc>
            </a:pPr>
            <a:endParaRPr lang="en-US" sz="2400" dirty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5000"/>
              </a:lnSpc>
            </a:pPr>
            <a:endParaRPr lang="en-US" sz="2400" dirty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5000"/>
              </a:lnSpc>
            </a:pPr>
            <a:endParaRPr lang="en-US" sz="2400" dirty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5000"/>
              </a:lnSpc>
            </a:pPr>
            <a:endParaRPr lang="de-DE" sz="2400" dirty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5000"/>
              </a:lnSpc>
            </a:pPr>
            <a:r>
              <a:rPr lang="en-US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The parameters </a:t>
            </a:r>
            <a:r>
              <a:rPr lang="el-GR" sz="2400" b="1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α</a:t>
            </a:r>
            <a:r>
              <a:rPr lang="en-US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l-GR" sz="2400" b="1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β</a:t>
            </a:r>
            <a:r>
              <a:rPr lang="en-US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can be obtained using </a:t>
            </a:r>
            <a:r>
              <a:rPr lang="en-US" sz="2400" i="1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maximum likelihood estimation</a:t>
            </a:r>
            <a:r>
              <a:rPr lang="en-US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(MLE) for the </a:t>
            </a:r>
            <a:r>
              <a:rPr lang="en-US" sz="240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Dirichlet</a:t>
            </a:r>
            <a:r>
              <a:rPr lang="en-US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distribution [6], a generalization of the Beta distribution:</a:t>
            </a:r>
          </a:p>
          <a:p>
            <a:pPr algn="just">
              <a:lnSpc>
                <a:spcPct val="125000"/>
              </a:lnSpc>
            </a:pPr>
            <a:endParaRPr lang="de-DE" sz="2400" dirty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5000"/>
              </a:lnSpc>
            </a:pPr>
            <a:endParaRPr lang="en-US" sz="2400" dirty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5000"/>
              </a:lnSpc>
            </a:pPr>
            <a:endParaRPr lang="en-US" sz="2400" dirty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5000"/>
              </a:lnSpc>
            </a:pPr>
            <a:r>
              <a:rPr lang="en-US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From the estimated concentration parameters </a:t>
            </a:r>
            <a:r>
              <a:rPr lang="el-GR" sz="2400" b="1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α</a:t>
            </a:r>
            <a:r>
              <a:rPr lang="de-DE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de-DE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sz="2400" b="1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β</a:t>
            </a:r>
            <a:r>
              <a:rPr lang="en-US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, one can then calculate (see Figure 1)</a:t>
            </a:r>
            <a:endParaRPr lang="de-DE" sz="2400" dirty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ct val="125000"/>
              </a:lnSpc>
            </a:pPr>
            <a:r>
              <a:rPr lang="en-US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a) the </a:t>
            </a:r>
            <a:r>
              <a:rPr lang="en-US" sz="2400" i="1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expected frequency</a:t>
            </a:r>
            <a:r>
              <a:rPr lang="en-US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, i.e. the mean of the accuracy distribution</a:t>
            </a:r>
          </a:p>
          <a:p>
            <a:pPr lvl="0" algn="just">
              <a:lnSpc>
                <a:spcPct val="125000"/>
              </a:lnSpc>
            </a:pPr>
            <a:endParaRPr lang="en-US" sz="2400" dirty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ct val="125000"/>
              </a:lnSpc>
            </a:pPr>
            <a:endParaRPr lang="de-DE" sz="2400" dirty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ct val="125000"/>
              </a:lnSpc>
            </a:pPr>
            <a:r>
              <a:rPr lang="en-US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b) the </a:t>
            </a:r>
            <a:r>
              <a:rPr lang="en-US" sz="2400" i="1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likeliest frequency</a:t>
            </a:r>
            <a:r>
              <a:rPr lang="en-US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, i.e. the most likely decoding accuracy</a:t>
            </a:r>
          </a:p>
          <a:p>
            <a:pPr lvl="0" algn="just">
              <a:lnSpc>
                <a:spcPct val="125000"/>
              </a:lnSpc>
            </a:pPr>
            <a:endParaRPr lang="de-DE" sz="2400" dirty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ct val="125000"/>
              </a:lnSpc>
            </a:pPr>
            <a:endParaRPr lang="de-DE" sz="2400" dirty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ct val="125000"/>
              </a:lnSpc>
            </a:pPr>
            <a:r>
              <a:rPr lang="en-US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c) the </a:t>
            </a:r>
            <a:r>
              <a:rPr lang="en-US" sz="2400" i="1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exceedance</a:t>
            </a:r>
            <a:r>
              <a:rPr lang="en-US" sz="2400" i="1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probability</a:t>
            </a:r>
            <a:r>
              <a:rPr lang="en-US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that the decoding accuracy is larger than chance level </a:t>
            </a:r>
            <a:r>
              <a:rPr lang="el-GR" sz="2400" b="1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γ</a:t>
            </a:r>
            <a:endParaRPr lang="en-US" sz="2400" dirty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ct val="125000"/>
              </a:lnSpc>
            </a:pPr>
            <a:endParaRPr lang="de-DE" sz="2400" dirty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ct val="125000"/>
              </a:lnSpc>
            </a:pPr>
            <a:endParaRPr lang="de-DE" sz="2400" dirty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ct val="125000"/>
              </a:lnSpc>
            </a:pPr>
            <a:endParaRPr lang="de-DE" sz="2400" dirty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ct val="125000"/>
              </a:lnSpc>
            </a:pPr>
            <a:endParaRPr lang="de-DE" sz="2400" dirty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ct val="125000"/>
              </a:lnSpc>
            </a:pPr>
            <a:endParaRPr lang="de-DE" sz="2400" dirty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ct val="125000"/>
              </a:lnSpc>
            </a:pPr>
            <a:endParaRPr lang="de-DE" sz="2400" dirty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ct val="125000"/>
              </a:lnSpc>
            </a:pPr>
            <a:r>
              <a:rPr lang="en-US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d) a </a:t>
            </a:r>
            <a:r>
              <a:rPr lang="en-US" sz="2400" i="1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confidence interval</a:t>
            </a:r>
            <a:r>
              <a:rPr lang="en-US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for the most likely accuracy, given a confidence level </a:t>
            </a:r>
            <a:r>
              <a:rPr lang="en-US" sz="2400" b="1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(1-</a:t>
            </a:r>
            <a:r>
              <a:rPr lang="el-GR" sz="2400" b="1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α</a:t>
            </a:r>
            <a:r>
              <a:rPr lang="de-DE" sz="2400" b="1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0" algn="just">
              <a:lnSpc>
                <a:spcPct val="125000"/>
              </a:lnSpc>
            </a:pPr>
            <a:endParaRPr lang="de-DE" sz="2400" dirty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ct val="125000"/>
              </a:lnSpc>
            </a:pPr>
            <a:endParaRPr lang="de-DE" sz="2400" dirty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ct val="125000"/>
              </a:lnSpc>
            </a:pPr>
            <a:endParaRPr lang="de-DE" sz="2400" dirty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ct val="125000"/>
              </a:lnSpc>
            </a:pPr>
            <a:endParaRPr lang="de-DE" sz="2400" dirty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ct val="125000"/>
              </a:lnSpc>
            </a:pPr>
            <a:endParaRPr lang="de-DE" sz="2400" dirty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ct val="125000"/>
              </a:lnSpc>
            </a:pPr>
            <a:endParaRPr lang="de-DE" sz="2400" dirty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ct val="125000"/>
              </a:lnSpc>
            </a:pPr>
            <a:r>
              <a:rPr lang="de-DE" sz="2400" spc="-1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which</a:t>
            </a:r>
            <a:r>
              <a:rPr lang="de-DE" sz="2400" spc="-1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spc="-1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can</a:t>
            </a:r>
            <a:r>
              <a:rPr lang="de-DE" sz="2400" spc="-1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spc="-1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be</a:t>
            </a:r>
            <a:r>
              <a:rPr lang="de-DE" sz="2400" spc="-1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spc="-1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derived</a:t>
            </a:r>
            <a:r>
              <a:rPr lang="de-DE" sz="2400" spc="-1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spc="-1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de-DE" sz="2400" spc="-1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spc="-1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Wilks</a:t>
            </a:r>
            <a:r>
              <a:rPr lang="de-DE" sz="2400" spc="-1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‘ </a:t>
            </a:r>
            <a:r>
              <a:rPr lang="de-DE" sz="2400" spc="-1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theorem</a:t>
            </a:r>
            <a:r>
              <a:rPr lang="de-DE" sz="2400" spc="-1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de-DE" sz="2400" spc="-1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StatProofBook</a:t>
            </a:r>
            <a:r>
              <a:rPr lang="de-DE" sz="2400" spc="-1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, P56, </a:t>
            </a:r>
            <a:r>
              <a:rPr lang="de-DE" sz="2400" spc="-1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Proof</a:t>
            </a:r>
            <a:r>
              <a:rPr lang="de-DE" sz="2400" spc="-1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"</a:t>
            </a:r>
            <a:r>
              <a:rPr lang="de-DE" sz="2400" spc="-1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ci-wilks</a:t>
            </a:r>
            <a:r>
              <a:rPr lang="de-DE" sz="2400" spc="-1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", </a:t>
            </a:r>
            <a:r>
              <a:rPr lang="de-DE" sz="2400" spc="-10" dirty="0">
                <a:solidFill>
                  <a:srgbClr val="FCF49F"/>
                </a:solidFill>
                <a:latin typeface="Arial" pitchFamily="34" charset="0"/>
                <a:cs typeface="Arial" pitchFamily="34" charset="0"/>
                <a:hlinkClick r:id="rId6"/>
              </a:rPr>
              <a:t>https://statproofbook.github.io/P/ci-wilks</a:t>
            </a:r>
            <a:r>
              <a:rPr lang="de-DE" sz="2400" spc="-1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de-DE" sz="2400" spc="-1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that</a:t>
            </a:r>
            <a:r>
              <a:rPr lang="de-DE" sz="2400" spc="-1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spc="-1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makes</a:t>
            </a:r>
            <a:r>
              <a:rPr lang="de-DE" sz="2400" spc="-1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de-DE" sz="2400" spc="-1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statement</a:t>
            </a:r>
            <a:r>
              <a:rPr lang="de-DE" sz="2400" spc="-1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spc="-1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about</a:t>
            </a:r>
            <a:r>
              <a:rPr lang="de-DE" sz="2400" spc="-1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spc="-1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de-DE" sz="2400" spc="-1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spc="-1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distribution</a:t>
            </a:r>
            <a:r>
              <a:rPr lang="de-DE" sz="2400" spc="-1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spc="-1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de-DE" sz="2400" spc="-1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log-</a:t>
            </a:r>
            <a:r>
              <a:rPr lang="de-DE" sz="2400" spc="-1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likelihood</a:t>
            </a:r>
            <a:r>
              <a:rPr lang="de-DE" sz="2400" spc="-1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spc="-1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ratios</a:t>
            </a:r>
            <a:r>
              <a:rPr lang="de-DE" sz="2400" spc="-1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(LLR).</a:t>
            </a:r>
            <a:endParaRPr lang="en-US" sz="2400" spc="-10" dirty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ct val="125000"/>
              </a:lnSpc>
            </a:pPr>
            <a:endParaRPr lang="en-US" sz="2400" dirty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ct val="125000"/>
              </a:lnSpc>
            </a:pPr>
            <a:endParaRPr lang="de-DE" sz="2400" dirty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object 51"/>
          <p:cNvSpPr/>
          <p:nvPr/>
        </p:nvSpPr>
        <p:spPr>
          <a:xfrm>
            <a:off x="402328" y="35618043"/>
            <a:ext cx="9540000" cy="6673804"/>
          </a:xfrm>
          <a:custGeom>
            <a:avLst/>
            <a:gdLst/>
            <a:ahLst/>
            <a:cxnLst/>
            <a:rect l="l" t="t" r="r" b="b"/>
            <a:pathLst>
              <a:path w="4460237" h="4018666">
                <a:moveTo>
                  <a:pt x="4460237" y="4018666"/>
                </a:moveTo>
                <a:lnTo>
                  <a:pt x="0" y="4018666"/>
                </a:lnTo>
                <a:lnTo>
                  <a:pt x="0" y="0"/>
                </a:lnTo>
                <a:lnTo>
                  <a:pt x="4460237" y="0"/>
                </a:lnTo>
                <a:lnTo>
                  <a:pt x="4460237" y="4018666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180000" tIns="90000" rIns="180000" bIns="0" rtlCol="0">
            <a:noAutofit/>
          </a:bodyPr>
          <a:lstStyle/>
          <a:p>
            <a:pPr algn="just"/>
            <a:r>
              <a:rPr lang="de-DE" sz="4000" b="1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Dataset</a:t>
            </a:r>
          </a:p>
          <a:p>
            <a:pPr marR="67310" algn="just"/>
            <a:endParaRPr lang="en-US" sz="2400" dirty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5000"/>
              </a:lnSpc>
            </a:pPr>
            <a:r>
              <a:rPr lang="en-US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We analyzed a set of </a:t>
            </a:r>
            <a:r>
              <a:rPr lang="en-US" sz="240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cvDA</a:t>
            </a:r>
            <a:r>
              <a:rPr lang="en-US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maps [4] that comes from an earlier study on object recognition [3] and was previously used in methods development for second-level decoding inference [2].</a:t>
            </a:r>
          </a:p>
          <a:p>
            <a:pPr algn="just">
              <a:lnSpc>
                <a:spcPct val="125000"/>
              </a:lnSpc>
            </a:pPr>
            <a:r>
              <a:rPr lang="en-US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We show that the above-mentioned summary statistics can give an intuitive understanding of the amount of information contained in a </a:t>
            </a:r>
            <a:r>
              <a:rPr lang="en-US" sz="240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voxel</a:t>
            </a:r>
            <a:r>
              <a:rPr lang="en-US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or searchlight when accuracies of decoding a certain stimulus feature are significantly above (see Figure 1A) or when they are around chance level (see Figure 1B).</a:t>
            </a:r>
          </a:p>
          <a:p>
            <a:pPr algn="just">
              <a:lnSpc>
                <a:spcPct val="125000"/>
              </a:lnSpc>
            </a:pPr>
            <a:r>
              <a:rPr lang="en-US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Moreover, we observe that estimated concentration parameters across all </a:t>
            </a:r>
            <a:r>
              <a:rPr lang="en-US" sz="240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voxels</a:t>
            </a:r>
            <a:r>
              <a:rPr lang="en-US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are compatible with a null distribution when labels were exchanged between classes (see Figure 2B), but not when unpermuted data were used (see Figure 2A).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10813226" y="18530073"/>
            <a:ext cx="187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(A)</a:t>
            </a:r>
            <a:r>
              <a:rPr lang="en-US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sz="240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voxel</a:t>
            </a:r>
            <a:r>
              <a:rPr lang="en-US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containing information about object category (which was decoded in the present analysis). The distribution is centered on a high accuracy value (</a:t>
            </a:r>
            <a:r>
              <a:rPr lang="el-GR" sz="2400" b="1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α</a:t>
            </a:r>
            <a:r>
              <a:rPr lang="de-DE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much</a:t>
            </a:r>
            <a:r>
              <a:rPr lang="de-DE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larger </a:t>
            </a:r>
            <a:r>
              <a:rPr lang="de-DE" sz="240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than</a:t>
            </a:r>
            <a:r>
              <a:rPr lang="de-DE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sz="2400" b="1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β</a:t>
            </a:r>
            <a:r>
              <a:rPr lang="de-DE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de-DE" sz="240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de-DE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de-DE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confidence</a:t>
            </a:r>
            <a:r>
              <a:rPr lang="de-DE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level</a:t>
            </a:r>
            <a:r>
              <a:rPr lang="de-DE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de-DE" sz="2400" b="1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CI</a:t>
            </a:r>
            <a:r>
              <a:rPr lang="de-DE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de-DE" sz="240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de-DE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entirely</a:t>
            </a:r>
            <a:r>
              <a:rPr lang="de-DE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above</a:t>
            </a:r>
            <a:r>
              <a:rPr lang="de-DE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chance</a:t>
            </a:r>
            <a:r>
              <a:rPr lang="de-DE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level</a:t>
            </a:r>
            <a:r>
              <a:rPr lang="de-DE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de-DE" sz="2400" b="1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(B)</a:t>
            </a:r>
            <a:r>
              <a:rPr lang="de-DE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de-DE" sz="240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voxel</a:t>
            </a:r>
            <a:r>
              <a:rPr lang="de-DE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with</a:t>
            </a:r>
            <a:r>
              <a:rPr lang="de-DE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less</a:t>
            </a:r>
            <a:r>
              <a:rPr lang="de-DE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information</a:t>
            </a:r>
            <a:r>
              <a:rPr lang="de-DE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about</a:t>
            </a:r>
            <a:r>
              <a:rPr lang="de-DE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object</a:t>
            </a:r>
            <a:r>
              <a:rPr lang="de-DE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categories</a:t>
            </a:r>
            <a:r>
              <a:rPr lang="de-DE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. The </a:t>
            </a:r>
            <a:r>
              <a:rPr lang="de-DE" sz="240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distribution</a:t>
            </a:r>
            <a:r>
              <a:rPr lang="de-DE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de-DE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much</a:t>
            </a:r>
            <a:r>
              <a:rPr lang="de-DE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sharper</a:t>
            </a:r>
            <a:r>
              <a:rPr lang="de-DE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(larger </a:t>
            </a:r>
            <a:r>
              <a:rPr lang="el-GR" sz="2400" b="1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α</a:t>
            </a:r>
            <a:r>
              <a:rPr lang="de-DE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de-DE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sz="2400" b="1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β</a:t>
            </a:r>
            <a:r>
              <a:rPr lang="de-DE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de-DE" sz="240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de-DE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de-DE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confidence</a:t>
            </a:r>
            <a:r>
              <a:rPr lang="de-DE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level</a:t>
            </a:r>
            <a:r>
              <a:rPr lang="de-DE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includes</a:t>
            </a:r>
            <a:r>
              <a:rPr lang="de-DE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chance</a:t>
            </a:r>
            <a:r>
              <a:rPr lang="de-DE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level</a:t>
            </a:r>
            <a:r>
              <a:rPr lang="de-DE" sz="240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1" name="Grafik 30" descr="Figure_1_tran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17988" y="6633265"/>
            <a:ext cx="18720000" cy="11980800"/>
          </a:xfrm>
          <a:prstGeom prst="rect">
            <a:avLst/>
          </a:prstGeom>
        </p:spPr>
      </p:pic>
      <p:sp>
        <p:nvSpPr>
          <p:cNvPr id="33" name="Textfeld 32"/>
          <p:cNvSpPr txBox="1"/>
          <p:nvPr/>
        </p:nvSpPr>
        <p:spPr>
          <a:xfrm>
            <a:off x="10803700" y="32812911"/>
            <a:ext cx="187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spc="-1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Beta distribution parameters (</a:t>
            </a:r>
            <a:r>
              <a:rPr lang="el-GR" sz="2400" b="1" spc="-1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α</a:t>
            </a:r>
            <a:r>
              <a:rPr lang="de-DE" sz="2400" spc="-1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l-GR" sz="2400" b="1" spc="-1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β</a:t>
            </a:r>
            <a:r>
              <a:rPr lang="de-DE" sz="2400" spc="-1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de-DE" sz="2400" spc="-1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de-DE" sz="2400" spc="-1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spc="-1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summary</a:t>
            </a:r>
            <a:r>
              <a:rPr lang="de-DE" sz="2400" spc="-1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spc="-1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statistics</a:t>
            </a:r>
            <a:r>
              <a:rPr lang="de-DE" sz="2400" spc="-1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de-DE" sz="2400" b="1" spc="-1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LF</a:t>
            </a:r>
            <a:r>
              <a:rPr lang="de-DE" sz="2400" spc="-1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de-DE" sz="2400" b="1" spc="-1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CI</a:t>
            </a:r>
            <a:r>
              <a:rPr lang="de-DE" sz="2400" spc="-1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de-DE" sz="2400" spc="-1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estimated</a:t>
            </a:r>
            <a:r>
              <a:rPr lang="de-DE" sz="2400" spc="-1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spc="-1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de-DE" sz="2400" spc="-1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spc="-1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decoding</a:t>
            </a:r>
            <a:r>
              <a:rPr lang="de-DE" sz="2400" spc="-1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spc="-1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accuracies</a:t>
            </a:r>
            <a:r>
              <a:rPr lang="de-DE" sz="2400" spc="-1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spc="-1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when</a:t>
            </a:r>
            <a:r>
              <a:rPr lang="de-DE" sz="2400" spc="-1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spc="-1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using</a:t>
            </a:r>
            <a:r>
              <a:rPr lang="en-US" sz="2400" spc="-1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spc="-1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(A)</a:t>
            </a:r>
            <a:r>
              <a:rPr lang="en-US" sz="2400" spc="-1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the original, unpermuted data vs. </a:t>
            </a:r>
            <a:r>
              <a:rPr lang="en-US" sz="2400" b="1" spc="-1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(B)</a:t>
            </a:r>
            <a:r>
              <a:rPr lang="en-US" sz="2400" spc="-1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permuted object category labels. With original data, there is a large portion of </a:t>
            </a:r>
            <a:r>
              <a:rPr lang="en-US" sz="2400" spc="-10" dirty="0" err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voxels</a:t>
            </a:r>
            <a:r>
              <a:rPr lang="en-US" sz="2400" spc="-10" dirty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(31.54%) in which the confidence interval is entirely above chance level; while this is almost never the case (0.83 %) when using permuted data.</a:t>
            </a:r>
          </a:p>
        </p:txBody>
      </p:sp>
      <p:pic>
        <p:nvPicPr>
          <p:cNvPr id="1030" name="Picture 6" descr="http://www.sciweavers.org/upload/Tex2Img_1591728909/eqn.png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FCF49F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1057468" y="17082263"/>
            <a:ext cx="5869076" cy="1217066"/>
          </a:xfrm>
          <a:prstGeom prst="rect">
            <a:avLst/>
          </a:prstGeom>
          <a:noFill/>
        </p:spPr>
      </p:pic>
      <p:pic>
        <p:nvPicPr>
          <p:cNvPr id="1032" name="Picture 8" descr="http://www.sciweavers.org/upload/Tex2Img_1591728934/eqn.png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FCF49F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3024394" y="18323159"/>
            <a:ext cx="6326734" cy="1297534"/>
          </a:xfrm>
          <a:prstGeom prst="rect">
            <a:avLst/>
          </a:prstGeom>
          <a:noFill/>
        </p:spPr>
      </p:pic>
      <p:pic>
        <p:nvPicPr>
          <p:cNvPr id="1034" name="Picture 10" descr="http://www.sciweavers.org/upload/Tex2Img_1591729067/eqn.png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rgbClr val="FCF49F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1875900" y="21259005"/>
            <a:ext cx="6332220" cy="1188720"/>
          </a:xfrm>
          <a:prstGeom prst="rect">
            <a:avLst/>
          </a:prstGeom>
          <a:noFill/>
        </p:spPr>
      </p:pic>
      <p:pic>
        <p:nvPicPr>
          <p:cNvPr id="1036" name="Picture 12" descr="http://www.sciweavers.org/upload/Tex2Img_1591729274/eqn.png"/>
          <p:cNvPicPr>
            <a:picLocks noChangeAspect="1" noChangeArrowheads="1"/>
          </p:cNvPicPr>
          <p:nvPr/>
        </p:nvPicPr>
        <p:blipFill>
          <a:blip r:embed="rId11">
            <a:duotone>
              <a:prstClr val="black"/>
              <a:srgbClr val="FCF49F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3021720" y="23989846"/>
            <a:ext cx="4046220" cy="760095"/>
          </a:xfrm>
          <a:prstGeom prst="rect">
            <a:avLst/>
          </a:prstGeom>
          <a:noFill/>
        </p:spPr>
      </p:pic>
      <p:pic>
        <p:nvPicPr>
          <p:cNvPr id="1038" name="Picture 14" descr="http://www.sciweavers.org/upload/Tex2Img_1591729359/eqn.png"/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srgbClr val="FCF49F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1835852" y="25383359"/>
            <a:ext cx="6383655" cy="760095"/>
          </a:xfrm>
          <a:prstGeom prst="rect">
            <a:avLst/>
          </a:prstGeom>
          <a:noFill/>
        </p:spPr>
      </p:pic>
      <p:pic>
        <p:nvPicPr>
          <p:cNvPr id="1040" name="Picture 16" descr="http://www.sciweavers.org/upload/Tex2Img_1591729628/eqn.png"/>
          <p:cNvPicPr>
            <a:picLocks noChangeAspect="1" noChangeArrowheads="1"/>
          </p:cNvPicPr>
          <p:nvPr/>
        </p:nvPicPr>
        <p:blipFill>
          <a:blip r:embed="rId13">
            <a:duotone>
              <a:prstClr val="black"/>
              <a:srgbClr val="FCF49F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891003" y="27402673"/>
            <a:ext cx="5114696" cy="668884"/>
          </a:xfrm>
          <a:prstGeom prst="rect">
            <a:avLst/>
          </a:prstGeom>
          <a:noFill/>
        </p:spPr>
      </p:pic>
      <p:pic>
        <p:nvPicPr>
          <p:cNvPr id="1044" name="Picture 20" descr="http://www.sciweavers.org/upload/Tex2Img_1591729783/eqn.png"/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FCF49F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2356924" y="28143956"/>
            <a:ext cx="7418070" cy="1342796"/>
          </a:xfrm>
          <a:prstGeom prst="rect">
            <a:avLst/>
          </a:prstGeom>
          <a:noFill/>
        </p:spPr>
      </p:pic>
      <p:pic>
        <p:nvPicPr>
          <p:cNvPr id="1050" name="Picture 26" descr="http://www.sciweavers.org/upload/Tex2Img_1591730471/eqn.png"/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srgbClr val="FCF49F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909117" y="31895652"/>
            <a:ext cx="7903845" cy="1428750"/>
          </a:xfrm>
          <a:prstGeom prst="rect">
            <a:avLst/>
          </a:prstGeom>
          <a:noFill/>
        </p:spPr>
      </p:pic>
      <p:pic>
        <p:nvPicPr>
          <p:cNvPr id="1052" name="Picture 28" descr="http://www.sciweavers.org/upload/Tex2Img_1591730540/eqn.png"/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rgbClr val="FCF49F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883344" y="31012673"/>
            <a:ext cx="5903595" cy="668655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ACB1C9-4BCB-4256-B9CC-E6C4378C74B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090" y="21172761"/>
            <a:ext cx="18360000" cy="1175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CF49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0" cap="sq">
          <a:noFill/>
          <a:miter lim="800000"/>
        </a:ln>
      </a:spPr>
      <a:bodyPr rtlCol="0" anchor="t"/>
      <a:lstStyle>
        <a:defPPr algn="just">
          <a:defRPr sz="3200" dirty="0" smtClean="0">
            <a:solidFill>
              <a:srgbClr val="FCF49F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1144</Words>
  <Application>Microsoft Office PowerPoint</Application>
  <PresentationFormat>Custom</PresentationFormat>
  <Paragraphs>75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2015-05-21T09:27:39Z</dcterms:created>
  <dcterms:modified xsi:type="dcterms:W3CDTF">2020-06-15T15:46:52Z</dcterms:modified>
</cp:coreProperties>
</file>