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0275213" cy="42803763"/>
  <p:notesSz cx="14211300" cy="20104100"/>
  <p:defaultTextStyle>
    <a:defPPr>
      <a:defRPr lang="de-DE"/>
    </a:defPPr>
    <a:lvl1pPr marL="0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1pPr>
    <a:lvl2pPr marL="973653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2pPr>
    <a:lvl3pPr marL="1947306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3pPr>
    <a:lvl4pPr marL="2920959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4pPr>
    <a:lvl5pPr marL="3894612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5pPr>
    <a:lvl6pPr marL="4868266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6pPr>
    <a:lvl7pPr marL="5841919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7pPr>
    <a:lvl8pPr marL="6815572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8pPr>
    <a:lvl9pPr marL="7789225" algn="l" defTabSz="1947306" rtl="0" eaLnBrk="1" latinLnBrk="0" hangingPunct="1">
      <a:defRPr sz="38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32" userDrawn="1">
          <p15:clr>
            <a:srgbClr val="A4A3A4"/>
          </p15:clr>
        </p15:guide>
        <p15:guide id="2" pos="4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9F"/>
    <a:srgbClr val="FFFF00"/>
    <a:srgbClr val="606060"/>
    <a:srgbClr val="FFFFFF"/>
    <a:srgbClr val="00FF00"/>
    <a:srgbClr val="0000FF"/>
    <a:srgbClr val="FF0000"/>
    <a:srgbClr val="4040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82" autoAdjust="0"/>
    <p:restoredTop sz="96461" autoAdjust="0"/>
  </p:normalViewPr>
  <p:slideViewPr>
    <p:cSldViewPr>
      <p:cViewPr>
        <p:scale>
          <a:sx n="40" d="100"/>
          <a:sy n="40" d="100"/>
        </p:scale>
        <p:origin x="-106" y="-82"/>
      </p:cViewPr>
      <p:guideLst>
        <p:guide orient="horz" pos="6132"/>
        <p:guide pos="46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2062" y="13269167"/>
            <a:ext cx="25750028" cy="89887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4122" y="23970108"/>
            <a:ext cx="21205904" cy="107009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4706" y="9844865"/>
            <a:ext cx="1317795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601486" y="9844865"/>
            <a:ext cx="1317795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706" y="1712149"/>
            <a:ext cx="27264735" cy="6848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4706" y="9844865"/>
            <a:ext cx="27264735" cy="282504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300010" y="39807501"/>
            <a:ext cx="9694127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4708" y="39807501"/>
            <a:ext cx="6967653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811791" y="39807501"/>
            <a:ext cx="6967653" cy="214018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l" defTabSz="1946849" rtl="0" eaLnBrk="1" latinLnBrk="0" hangingPunct="1">
        <a:lnSpc>
          <a:spcPct val="90000"/>
        </a:lnSpc>
        <a:spcBef>
          <a:spcPct val="0"/>
        </a:spcBef>
        <a:buNone/>
        <a:defRPr sz="9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712" indent="-486712" algn="l" defTabSz="1946849" rtl="0" eaLnBrk="1" latinLnBrk="0" hangingPunct="1">
        <a:lnSpc>
          <a:spcPct val="90000"/>
        </a:lnSpc>
        <a:spcBef>
          <a:spcPts val="2129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460137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5110" kern="1200">
          <a:solidFill>
            <a:schemeClr val="tx1"/>
          </a:solidFill>
          <a:latin typeface="+mn-lt"/>
          <a:ea typeface="+mn-ea"/>
          <a:cs typeface="+mn-cs"/>
        </a:defRPr>
      </a:lvl2pPr>
      <a:lvl3pPr marL="2433561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4258" kern="1200">
          <a:solidFill>
            <a:schemeClr val="tx1"/>
          </a:solidFill>
          <a:latin typeface="+mn-lt"/>
          <a:ea typeface="+mn-ea"/>
          <a:cs typeface="+mn-cs"/>
        </a:defRPr>
      </a:lvl3pPr>
      <a:lvl4pPr marL="3406986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4pPr>
      <a:lvl5pPr marL="4380410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5pPr>
      <a:lvl6pPr marL="5353835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6pPr>
      <a:lvl7pPr marL="6327259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7pPr>
      <a:lvl8pPr marL="7300684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8pPr>
      <a:lvl9pPr marL="8274108" indent="-486712" algn="l" defTabSz="1946849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38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1pPr>
      <a:lvl2pPr marL="973425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2pPr>
      <a:lvl3pPr marL="1946849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3pPr>
      <a:lvl4pPr marL="2920274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4pPr>
      <a:lvl5pPr marL="3893698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5pPr>
      <a:lvl6pPr marL="4867123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6pPr>
      <a:lvl7pPr marL="5840547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7pPr>
      <a:lvl8pPr marL="6813972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8pPr>
      <a:lvl9pPr marL="7787396" algn="l" defTabSz="1946849" rtl="0" eaLnBrk="1" latinLnBrk="0" hangingPunct="1">
        <a:defRPr sz="38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emf"/><Relationship Id="rId11" Type="http://schemas.openxmlformats.org/officeDocument/2006/relationships/image" Target="../media/image8.png"/><Relationship Id="rId5" Type="http://schemas.openxmlformats.org/officeDocument/2006/relationships/hyperlink" Target="https://static1.squarespace.com/static/5ac114ac96d455c1a62e09e7/t/5afa60e7aa4a9925e936c33c/1526358263492/Bae&amp;Luck_VSS2018.pdf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hyperlink" Target="https://edoc.hu-berlin.de/bitstream/handle/18452/17576/hebart.pdf?sequence=1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3"/>
          <p:cNvSpPr txBox="1"/>
          <p:nvPr/>
        </p:nvSpPr>
        <p:spPr>
          <a:xfrm>
            <a:off x="737606" y="500581"/>
            <a:ext cx="28800000" cy="2160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R="95885" algn="ctr"/>
            <a:r>
              <a:rPr lang="en-US" sz="8800" dirty="0" smtClean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Reconstruction of continuous</a:t>
            </a:r>
          </a:p>
          <a:p>
            <a:pPr marR="95885" algn="ctr"/>
            <a:r>
              <a:rPr lang="en-US" sz="8800" dirty="0" smtClean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 direction from </a:t>
            </a:r>
            <a:r>
              <a:rPr lang="en-US" sz="8800" dirty="0" err="1" smtClean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fMRI</a:t>
            </a:r>
            <a:r>
              <a:rPr lang="en-US" sz="8800" dirty="0" smtClean="0">
                <a:solidFill>
                  <a:srgbClr val="01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918556" y="500581"/>
            <a:ext cx="36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 #3904</a:t>
            </a:r>
          </a:p>
          <a:p>
            <a:pPr algn="r"/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Poster #2315</a:t>
            </a:r>
          </a:p>
        </p:txBody>
      </p:sp>
      <p:sp>
        <p:nvSpPr>
          <p:cNvPr id="39" name="object 74"/>
          <p:cNvSpPr txBox="1"/>
          <p:nvPr/>
        </p:nvSpPr>
        <p:spPr>
          <a:xfrm>
            <a:off x="2156606" y="4255231"/>
            <a:ext cx="4320000" cy="144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89300"/>
              </a:lnSpc>
            </a:pPr>
            <a:r>
              <a:rPr sz="3000" dirty="0" smtClean="0">
                <a:solidFill>
                  <a:srgbClr val="00539B"/>
                </a:solidFill>
                <a:latin typeface="Arial"/>
                <a:cs typeface="Arial"/>
              </a:rPr>
              <a:t>Bernstein Center</a:t>
            </a:r>
            <a:endParaRPr lang="de-DE" sz="3000" dirty="0" smtClean="0">
              <a:solidFill>
                <a:srgbClr val="00539B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89300"/>
              </a:lnSpc>
            </a:pPr>
            <a:r>
              <a:rPr lang="de-DE" sz="3000" dirty="0" smtClean="0">
                <a:solidFill>
                  <a:srgbClr val="00539B"/>
                </a:solidFill>
                <a:latin typeface="Arial"/>
                <a:cs typeface="Arial"/>
              </a:rPr>
              <a:t>f</a:t>
            </a:r>
            <a:r>
              <a:rPr sz="3000" dirty="0" smtClean="0">
                <a:solidFill>
                  <a:srgbClr val="00539B"/>
                </a:solidFill>
                <a:latin typeface="Arial"/>
                <a:cs typeface="Arial"/>
              </a:rPr>
              <a:t>or</a:t>
            </a:r>
            <a:r>
              <a:rPr lang="de-DE" sz="3000" dirty="0" smtClean="0">
                <a:solidFill>
                  <a:srgbClr val="00539B"/>
                </a:solidFill>
                <a:latin typeface="Arial"/>
                <a:cs typeface="Arial"/>
              </a:rPr>
              <a:t> </a:t>
            </a:r>
            <a:r>
              <a:rPr sz="3000" dirty="0" smtClean="0">
                <a:solidFill>
                  <a:srgbClr val="00539B"/>
                </a:solidFill>
                <a:latin typeface="Arial"/>
                <a:cs typeface="Arial"/>
              </a:rPr>
              <a:t>Computational</a:t>
            </a:r>
            <a:endParaRPr lang="de-DE" sz="3000" dirty="0" smtClean="0">
              <a:solidFill>
                <a:srgbClr val="00539B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89300"/>
              </a:lnSpc>
            </a:pPr>
            <a:r>
              <a:rPr sz="3000" dirty="0" smtClean="0">
                <a:solidFill>
                  <a:srgbClr val="00539B"/>
                </a:solidFill>
                <a:latin typeface="Arial"/>
                <a:cs typeface="Arial"/>
              </a:rPr>
              <a:t>Neuroscience</a:t>
            </a:r>
            <a:r>
              <a:rPr lang="de-DE" sz="3000" dirty="0" smtClean="0">
                <a:solidFill>
                  <a:srgbClr val="00539B"/>
                </a:solidFill>
                <a:latin typeface="Arial"/>
                <a:cs typeface="Arial"/>
              </a:rPr>
              <a:t> Berlin</a:t>
            </a:r>
            <a:endParaRPr lang="de-DE" sz="3000" dirty="0">
              <a:solidFill>
                <a:srgbClr val="00539B"/>
              </a:solidFill>
              <a:latin typeface="Arial"/>
              <a:cs typeface="Arial"/>
            </a:endParaRPr>
          </a:p>
        </p:txBody>
      </p:sp>
      <p:pic>
        <p:nvPicPr>
          <p:cNvPr id="40" name="Grafik 79" descr="BCC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363" y="3460262"/>
            <a:ext cx="2264293" cy="2160000"/>
          </a:xfrm>
          <a:prstGeom prst="rect">
            <a:avLst/>
          </a:prstGeom>
        </p:spPr>
      </p:pic>
      <p:pic>
        <p:nvPicPr>
          <p:cNvPr id="41" name="Grafik 80" descr="Charité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43307" y="3725731"/>
            <a:ext cx="4864861" cy="1800000"/>
          </a:xfrm>
          <a:prstGeom prst="rect">
            <a:avLst/>
          </a:prstGeom>
        </p:spPr>
      </p:pic>
      <p:sp>
        <p:nvSpPr>
          <p:cNvPr id="42" name="object 75"/>
          <p:cNvSpPr txBox="1"/>
          <p:nvPr/>
        </p:nvSpPr>
        <p:spPr>
          <a:xfrm>
            <a:off x="2537606" y="3128731"/>
            <a:ext cx="25200000" cy="269014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sv-S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Riccardo Barbieri</a:t>
            </a:r>
            <a:r>
              <a:rPr lang="sv-S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1,</a:t>
            </a:r>
            <a:r>
              <a:rPr lang="de-D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sv-S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Felix Töpfer</a:t>
            </a:r>
            <a:r>
              <a:rPr lang="sv-S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1,6,</a:t>
            </a:r>
            <a:r>
              <a:rPr lang="de-D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sv-S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Joram </a:t>
            </a:r>
            <a:r>
              <a:rPr lang="de-D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Soch</a:t>
            </a:r>
            <a:r>
              <a:rPr lang="de-D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1,2,9</a:t>
            </a:r>
            <a:r>
              <a:rPr lang="sv-S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de-D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de-D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sv-S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Carsten Bogler</a:t>
            </a:r>
            <a:r>
              <a:rPr lang="sv-S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1,2</a:t>
            </a:r>
            <a:r>
              <a:rPr lang="sv-SE"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440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John-Dylan </a:t>
            </a:r>
            <a:r>
              <a:rPr sz="44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Haynes</a:t>
            </a:r>
            <a:r>
              <a:rPr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4400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–8</a:t>
            </a:r>
            <a:endParaRPr sz="4400" baseline="30000" dirty="0">
              <a:latin typeface="Arial" pitchFamily="34" charset="0"/>
              <a:cs typeface="Arial" pitchFamily="34" charset="0"/>
            </a:endParaRPr>
          </a:p>
          <a:p>
            <a:pPr algn="ctr"/>
            <a:endParaRPr sz="2200" dirty="0">
              <a:latin typeface="Arial" pitchFamily="34" charset="0"/>
              <a:cs typeface="Arial" pitchFamily="34" charset="0"/>
            </a:endParaRPr>
          </a:p>
          <a:p>
            <a:pPr marR="0" algn="ctr"/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Bernstein Center for Computational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Neuroscience, </a:t>
            </a:r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Berlin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Center for Advanced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Neuroimaging, </a:t>
            </a:r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Berlin School of Mind and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Brain, Berlin, Germany</a:t>
            </a:r>
          </a:p>
          <a:p>
            <a:pPr marR="0" algn="ctr"/>
            <a:r>
              <a:rPr lang="de-DE" sz="2200" b="1" baseline="300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Clinic for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Neurology,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Charité – Universitätsmedizin Berlin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Germany, </a:t>
            </a:r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Department of Psychology, Humboldt-Universität zu Berlin,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Germany </a:t>
            </a:r>
          </a:p>
          <a:p>
            <a:pPr marR="0" algn="ctr"/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EXC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NeuroCure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Charité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Berlin, </a:t>
            </a:r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EXC Science of Intelligence, TU Berlin, </a:t>
            </a:r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CRC Volition and Cognitive Control, 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TU Dresden, Germany</a:t>
            </a:r>
          </a:p>
          <a:p>
            <a:pPr marR="0" algn="ctr"/>
            <a:r>
              <a:rPr lang="de-DE" sz="2200" b="1" baseline="300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German Center </a:t>
            </a:r>
            <a:r>
              <a:rPr lang="de-DE" sz="2200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Neurodegenerative </a:t>
            </a:r>
            <a:r>
              <a:rPr lang="de-DE" sz="2200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Diseases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, Göttingen, Germany, </a:t>
            </a:r>
            <a:r>
              <a:rPr lang="de-DE" sz="2200" b="1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●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BCCN Berlin, </a:t>
            </a:r>
            <a:r>
              <a:rPr lang="en-US" sz="2200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Philippstraße</a:t>
            </a:r>
            <a:r>
              <a:rPr lang="en-US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13, </a:t>
            </a:r>
            <a:r>
              <a:rPr lang="en-US" sz="2200" dirty="0" err="1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Haus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6, 10115 </a:t>
            </a:r>
            <a:r>
              <a:rPr lang="en-US" sz="2200" dirty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Berlin, </a:t>
            </a:r>
            <a:r>
              <a:rPr lang="en-US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Germany;</a:t>
            </a:r>
          </a:p>
          <a:p>
            <a:pPr marR="0" algn="ctr"/>
            <a:r>
              <a:rPr lang="en-US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e-mail addresses: </a:t>
            </a:r>
            <a:r>
              <a:rPr lang="en-US" sz="2200" b="1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de-DE" sz="2200" b="1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riccardo.barbieri</a:t>
            </a:r>
            <a:r>
              <a:rPr lang="de-DE" sz="2200" b="1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de-DE" sz="2200" b="1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felix.toepfer</a:t>
            </a:r>
            <a:r>
              <a:rPr lang="de-DE" sz="2200" b="1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de-DE" sz="2200" b="1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joram.soch</a:t>
            </a:r>
            <a:r>
              <a:rPr lang="de-DE" sz="2200" b="1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}@</a:t>
            </a:r>
            <a:r>
              <a:rPr lang="de-DE" sz="2200" b="1" dirty="0" err="1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bccn-berlin.de</a:t>
            </a:r>
            <a:r>
              <a:rPr lang="de-DE" sz="2200" dirty="0" smtClean="0">
                <a:solidFill>
                  <a:srgbClr val="01020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0" name="object 51"/>
          <p:cNvSpPr/>
          <p:nvPr/>
        </p:nvSpPr>
        <p:spPr>
          <a:xfrm>
            <a:off x="339506" y="6156931"/>
            <a:ext cx="14544000" cy="720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R="67310" algn="just"/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 neural representation of motion perception has been extensively studied in cognitive neuroscience. Functional magnetic resonance imaging (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fMRI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and multivariate pattern analysis (MVPA) are often used to identify brain areas associated with motion perception [1,2]. The rationale behind this is that certain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are sensitive to motion direction, and the resulting activity pattern can be exploited by a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classifier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to discriminate between possible motion directions based on previously unseen data.</a:t>
            </a: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 alternative approach,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inverted encoding </a:t>
            </a:r>
            <a:r>
              <a:rPr lang="en-US" sz="2400" i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modelling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(IEM), consists in specifying a forward model describing the mapping between motion direction and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activity. Then, this model is inverted to perform stimulus reconstruction from new data [3,4]. IEMs seek the optimal response profile of motion-selective neuronal populations tuned to different directions, but the choice of basis functions is often difficult, as cells tuned to motion direction can exhibit a variety of response profiles [5].</a:t>
            </a: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Here, we test a novel non-parametric approach to reconstruction of continuous motion direction. This method uses a cyclic version of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Gaussian process regression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(GPR) [6] to obtain a continuous estimate of trial-wise direction of motion.</a:t>
            </a:r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51"/>
          <p:cNvSpPr/>
          <p:nvPr/>
        </p:nvSpPr>
        <p:spPr>
          <a:xfrm>
            <a:off x="15351920" y="37951685"/>
            <a:ext cx="14544000" cy="432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Discussion</a:t>
            </a:r>
          </a:p>
          <a:p>
            <a:pPr marR="67310" algn="just">
              <a:lnSpc>
                <a:spcPct val="120000"/>
              </a:lnSpc>
            </a:pPr>
            <a:endParaRPr lang="en-US" sz="16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 novelty of our research consists in two aspects: First, this is one of the first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neuroimaging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studies employing a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feature-continuous random dot </a:t>
            </a:r>
            <a:r>
              <a:rPr lang="en-US" sz="2400" i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kinematogram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(RDK)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following categorical tasks almost universally applied in the past [2]. Second, this is the first application of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searchlight-based Gaussian process regression (GPR)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for predicting a continuous modulator variable (here, direction of motion) from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fMRI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signals in the field of visual reconstruction [1]. In the present study, this methodology allows for reconstruction of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(“stimulus”) as well as reconstruction of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reported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(“response”) direction of motion, as a function of coherence level in the RDK stimulus.</a:t>
            </a:r>
            <a:endParaRPr lang="de-DE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7606" y="505613"/>
            <a:ext cx="36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#OHBM2020</a:t>
            </a:r>
          </a:p>
          <a:p>
            <a:r>
              <a:rPr lang="de-D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@JoramSoch</a:t>
            </a:r>
          </a:p>
        </p:txBody>
      </p:sp>
      <p:sp>
        <p:nvSpPr>
          <p:cNvPr id="15" name="object 51"/>
          <p:cNvSpPr/>
          <p:nvPr/>
        </p:nvSpPr>
        <p:spPr>
          <a:xfrm>
            <a:off x="15351920" y="13777063"/>
            <a:ext cx="14544000" cy="1728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r>
              <a:rPr lang="en-US" sz="4000" b="1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51"/>
          <p:cNvSpPr/>
          <p:nvPr/>
        </p:nvSpPr>
        <p:spPr>
          <a:xfrm>
            <a:off x="368990" y="31488927"/>
            <a:ext cx="29520000" cy="6048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ctr"/>
            <a:endParaRPr lang="en-US" sz="24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1"/>
          <p:cNvSpPr/>
          <p:nvPr/>
        </p:nvSpPr>
        <p:spPr>
          <a:xfrm>
            <a:off x="326128" y="13786589"/>
            <a:ext cx="14544000" cy="1728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Analysis</a:t>
            </a:r>
          </a:p>
          <a:p>
            <a:pPr marR="67310" algn="just"/>
            <a:endParaRPr lang="en-US" sz="2400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SPM,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specified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general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linear model (GLM)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weighted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least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squares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(WLS)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parameter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Given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response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amplitudes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de-DE" sz="2400" b="1" baseline="-25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(in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associated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directions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motion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actual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reported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Gaussian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regression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(GPR)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circular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de-DE" sz="2400" b="1" baseline="-250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characterized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kernel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parameters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de-DE" sz="2400" b="1" baseline="-250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mapping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direction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de-DE" sz="2400" b="1" baseline="-25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activation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de-DE" sz="2400" b="1" baseline="-250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ji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(in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 :</a:t>
            </a: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2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extended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model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responses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across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e.g. 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region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interest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(ROI)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searchlight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(SL),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parameter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de-DE" sz="2400" b="1" baseline="-25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GPR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predictions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de-DE" sz="2400" b="1" baseline="-250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de-DE" sz="2400" b="1" baseline="-25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horizontally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concatenated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 x 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matrices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numer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numer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partitioned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into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training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covariance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within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searchlight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residuals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trained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GPR model, plus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some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diagonal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regularization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Reconstructed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directions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obtained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via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maximum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likelihood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(MLE), i.e.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direction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θ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which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best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fits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estimated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responses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across-voxel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covariance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l-GR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Σ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25000"/>
              </a:lnSpc>
            </a:pPr>
            <a:endParaRPr lang="de-DE" sz="26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6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6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Finally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reconstructed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actual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direction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motion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compaired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trial-wise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precision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measure</a:t>
            </a:r>
            <a:r>
              <a:rPr lang="de-DE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25000"/>
              </a:lnSpc>
            </a:pPr>
            <a:endParaRPr lang="de-DE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bject 51"/>
          <p:cNvSpPr/>
          <p:nvPr/>
        </p:nvSpPr>
        <p:spPr>
          <a:xfrm>
            <a:off x="368990" y="37961209"/>
            <a:ext cx="14544000" cy="432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pPr algn="just"/>
            <a:r>
              <a:rPr lang="de-DE" sz="4000" b="1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R="67310" algn="just">
              <a:lnSpc>
                <a:spcPct val="125000"/>
              </a:lnSpc>
            </a:pPr>
            <a:endParaRPr lang="en-US" sz="1500" dirty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/>
            </a:pP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Kamitani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Tong F (2006). Decoding seen and attended motion directions from activity in the human visual cortex. Current Biology, vol. 16, iss.11, pp. 1096-1102.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/>
            </a:pP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Hebart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(2013). On the Neuronal Systems Underlying Perceptual Decision-Making and Confidence in Humans’, PhD Thesis, HU Berlin, 24/07/2013;</a:t>
            </a:r>
          </a:p>
          <a:p>
            <a:pPr marL="457200" marR="67310" indent="-457200" algn="just">
              <a:lnSpc>
                <a:spcPct val="125000"/>
              </a:lnSpc>
              <a:buSzPct val="100000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URL: 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https://edoc.hu-berlin.de/bitstream/handle/18452/17576/hebart.pdf?sequence=1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Brouwer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GJ,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Heeger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 (2009). Decoding and reconstructing color from responses in human visual cortex.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JNeurosci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29,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44, pp. 13992-14003.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Sprague TC et al. (2018). Inverted encoding models assay population-level stimulus representations, not single-unit neural tuning.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eNeuro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5, art.3.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Albright TD (1984). Direction and orientation selectivity of neurons in visual area MT of the macaque. Journal of Neurophysiology, vol. 52, pp. 1106-1130.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Rasmussen CE, Williams CKI (2006). Gaussian Processes for Machine Learning. MIT Press, Cambridge, Massachusetts; London, England.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Smith PL (2016). Diffusion theory of decision making in continuous report. Psychological Review, vol. 123,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4, pp. 425-451.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3"/>
            </a:pP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Bae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GY, Luck SJ (2018). Motion perception in 360° space: Illusory perception of opposite direction of motion. VSS 2018;</a:t>
            </a:r>
          </a:p>
          <a:p>
            <a:pPr marL="457200" marR="67310" indent="-457200" algn="just">
              <a:lnSpc>
                <a:spcPct val="125000"/>
              </a:lnSpc>
              <a:buSzPct val="100000"/>
            </a:pP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URL: 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https://static1.squarespace.com/static/5ac114ac96d455c1a62e09e7/t/5afa60e7aa4a9925e936c33c/1526358263492/Bae%26Luck_VSS2018.pdf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67310" indent="-457200" algn="just">
              <a:lnSpc>
                <a:spcPct val="125000"/>
              </a:lnSpc>
              <a:buSzPct val="100000"/>
              <a:buFont typeface="+mj-lt"/>
              <a:buAutoNum type="arabicParenBoth" startAt="9"/>
            </a:pP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Bae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GY, Luck SJ (2019). Decoding motion direction using the topography of sustained ERPs and alpha oscillations. </a:t>
            </a:r>
            <a:r>
              <a:rPr lang="en-US" sz="1500" dirty="0" err="1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US" sz="1500" dirty="0" smtClean="0">
                <a:solidFill>
                  <a:srgbClr val="FCF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184, pp. 242-255.</a:t>
            </a:r>
          </a:p>
        </p:txBody>
      </p:sp>
      <p:sp>
        <p:nvSpPr>
          <p:cNvPr id="21" name="object 51"/>
          <p:cNvSpPr/>
          <p:nvPr/>
        </p:nvSpPr>
        <p:spPr>
          <a:xfrm>
            <a:off x="15347158" y="6171299"/>
            <a:ext cx="14544000" cy="7200000"/>
          </a:xfrm>
          <a:custGeom>
            <a:avLst/>
            <a:gdLst/>
            <a:ahLst/>
            <a:cxnLst/>
            <a:rect l="l" t="t" r="r" b="b"/>
            <a:pathLst>
              <a:path w="4460237" h="4018666">
                <a:moveTo>
                  <a:pt x="4460237" y="4018666"/>
                </a:moveTo>
                <a:lnTo>
                  <a:pt x="0" y="4018666"/>
                </a:lnTo>
                <a:lnTo>
                  <a:pt x="0" y="0"/>
                </a:lnTo>
                <a:lnTo>
                  <a:pt x="4460237" y="0"/>
                </a:lnTo>
                <a:lnTo>
                  <a:pt x="4460237" y="40186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180000" tIns="90000" rIns="180000" bIns="0" rtlCol="0">
            <a:noAutofit/>
          </a:bodyPr>
          <a:lstStyle/>
          <a:p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Experiment</a:t>
            </a:r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 rotWithShape="1">
          <a:blip r:embed="rId6"/>
          <a:srcRect l="854" t="16656" r="872" b="16656"/>
          <a:stretch/>
        </p:blipFill>
        <p:spPr>
          <a:xfrm>
            <a:off x="15351920" y="6857107"/>
            <a:ext cx="14544000" cy="493315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15485270" y="11305402"/>
            <a:ext cx="142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1.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Feature-continuous task.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Each trial started with the presentation of a fixation cross for 1s. This was followed by a 2s random dot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kinematogram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(RDK) shown at 0%, 100% or a medium coherence level, estimated from a behavioral training phase. Immediately after the stimulus offset,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 moving bar appeared, rotating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clockwise or counter-clockwise. Subjects were asked to report the net motion direction by pressing a button when the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bar orientation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matched the perceived direction of motion.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5490034" y="6347513"/>
            <a:ext cx="142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N =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23,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 = 10, T = 480, t = 160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9495324" y="9881614"/>
            <a:ext cx="295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2 s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2729084" y="9881313"/>
            <a:ext cx="295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7.5 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5958082" y="9881313"/>
            <a:ext cx="295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3-9 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6237752" y="9881313"/>
            <a:ext cx="295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1 s</a:t>
            </a:r>
          </a:p>
        </p:txBody>
      </p:sp>
      <p:pic>
        <p:nvPicPr>
          <p:cNvPr id="27" name="Voxel-wise-gpr.png" descr="Voxel-wise-gpr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1883476" y="31612753"/>
            <a:ext cx="11520000" cy="576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SL_Reconstruction.png" descr="SL_Reconstruction.png"/>
          <p:cNvPicPr>
            <a:picLocks noChangeAspect="1"/>
          </p:cNvPicPr>
          <p:nvPr/>
        </p:nvPicPr>
        <p:blipFill>
          <a:blip r:embed="rId8">
            <a:extLst/>
          </a:blip>
          <a:srcRect l="37578" r="47217"/>
          <a:stretch>
            <a:fillRect/>
          </a:stretch>
        </p:blipFill>
        <p:spPr>
          <a:xfrm>
            <a:off x="23564618" y="31612753"/>
            <a:ext cx="3064980" cy="576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SL_Reconstruction.png" descr="SL_Reconstruction.png"/>
          <p:cNvPicPr>
            <a:picLocks noChangeAspect="1"/>
          </p:cNvPicPr>
          <p:nvPr/>
        </p:nvPicPr>
        <p:blipFill>
          <a:blip r:embed="rId8">
            <a:extLst/>
          </a:blip>
          <a:srcRect r="62841"/>
          <a:stretch>
            <a:fillRect/>
          </a:stretch>
        </p:blipFill>
        <p:spPr>
          <a:xfrm>
            <a:off x="15832936" y="31607991"/>
            <a:ext cx="7491058" cy="57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feld 29"/>
          <p:cNvSpPr txBox="1"/>
          <p:nvPr/>
        </p:nvSpPr>
        <p:spPr>
          <a:xfrm rot="16200000">
            <a:off x="-1644499" y="33840557"/>
            <a:ext cx="57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Training:</a:t>
            </a:r>
          </a:p>
          <a:p>
            <a:pPr algn="ctr"/>
            <a:r>
              <a:rPr lang="de-DE" sz="40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voxel-wise</a:t>
            </a:r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GPR</a:t>
            </a:r>
            <a:endParaRPr lang="de-DE" sz="4000" b="1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12185896" y="33835797"/>
            <a:ext cx="57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de-DE" sz="40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searchlight-based</a:t>
            </a:r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MLE</a:t>
            </a:r>
            <a:endParaRPr lang="de-DE" sz="4000" b="1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25863892" y="33850085"/>
            <a:ext cx="57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Reporting:</a:t>
            </a:r>
          </a:p>
          <a:p>
            <a:pPr algn="ctr"/>
            <a:r>
              <a:rPr lang="de-DE" sz="40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trial-wise</a:t>
            </a:r>
            <a:r>
              <a:rPr lang="de-DE" sz="40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40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precision</a:t>
            </a:r>
            <a:endParaRPr lang="de-DE" sz="4000" b="1" dirty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mit Pfeil 33"/>
          <p:cNvCxnSpPr/>
          <p:nvPr/>
        </p:nvCxnSpPr>
        <p:spPr>
          <a:xfrm>
            <a:off x="12965892" y="34475035"/>
            <a:ext cx="1296000" cy="0"/>
          </a:xfrm>
          <a:prstGeom prst="straightConnector1">
            <a:avLst/>
          </a:prstGeom>
          <a:ln w="63500" cap="sq">
            <a:solidFill>
              <a:srgbClr val="FCF49F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stim_high.png" descr="stim_high.png"/>
          <p:cNvPicPr>
            <a:picLocks noChangeAspect="1"/>
          </p:cNvPicPr>
          <p:nvPr/>
        </p:nvPicPr>
        <p:blipFill>
          <a:blip r:embed="rId9">
            <a:extLst/>
          </a:blip>
          <a:srcRect l="9732" r="21023"/>
          <a:stretch>
            <a:fillRect/>
          </a:stretch>
        </p:blipFill>
        <p:spPr>
          <a:xfrm>
            <a:off x="15675772" y="21053574"/>
            <a:ext cx="13968000" cy="175158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feld 45"/>
          <p:cNvSpPr txBox="1"/>
          <p:nvPr/>
        </p:nvSpPr>
        <p:spPr>
          <a:xfrm>
            <a:off x="15549942" y="22834763"/>
            <a:ext cx="142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</a:t>
            </a:r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Searchlight-based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analyses.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Thresholded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SPM from a second-level analysis of reconstruction precision for presented directions of motion in the 100% coherence condition. Red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indicate significant above-chance decoding precision (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FWE</a:t>
            </a:r>
            <a:r>
              <a:rPr lang="en-US" sz="2400" baseline="-250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p &lt;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0.05,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k =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732; cluster-defining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threshold  p &lt; 0.001).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The resulting map for reported directions of motion looks very similar, because presented and reported directions of motion are highly correlated at 100% coherence.</a:t>
            </a:r>
            <a:endParaRPr lang="en-US" sz="2400" dirty="0" err="1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602750" y="32189019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2.</a:t>
            </a:r>
          </a:p>
          <a:p>
            <a:pPr algn="ctr"/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Training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17442672" y="32189019"/>
            <a:ext cx="28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3.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Testing.</a:t>
            </a:r>
          </a:p>
        </p:txBody>
      </p:sp>
      <p:pic>
        <p:nvPicPr>
          <p:cNvPr id="72" name="Grafik 71" descr="Visual_and_MT.png"/>
          <p:cNvPicPr>
            <a:picLocks noChangeAspect="1"/>
          </p:cNvPicPr>
          <p:nvPr/>
        </p:nvPicPr>
        <p:blipFill>
          <a:blip r:embed="rId10"/>
          <a:srcRect l="12568"/>
          <a:stretch>
            <a:fillRect/>
          </a:stretch>
        </p:blipFill>
        <p:spPr>
          <a:xfrm>
            <a:off x="15713872" y="24811853"/>
            <a:ext cx="4240695" cy="4320000"/>
          </a:xfrm>
          <a:prstGeom prst="rect">
            <a:avLst/>
          </a:prstGeom>
        </p:spPr>
      </p:pic>
      <p:sp>
        <p:nvSpPr>
          <p:cNvPr id="48" name="MT+"/>
          <p:cNvSpPr txBox="1"/>
          <p:nvPr/>
        </p:nvSpPr>
        <p:spPr>
          <a:xfrm>
            <a:off x="18143421" y="26906855"/>
            <a:ext cx="72616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400" b="1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MT+</a:t>
            </a:r>
          </a:p>
        </p:txBody>
      </p:sp>
      <p:sp>
        <p:nvSpPr>
          <p:cNvPr id="51" name="Visual"/>
          <p:cNvSpPr txBox="1"/>
          <p:nvPr/>
        </p:nvSpPr>
        <p:spPr>
          <a:xfrm>
            <a:off x="16556840" y="25711973"/>
            <a:ext cx="97462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lang="de-DE" sz="2400" b="1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early</a:t>
            </a:r>
            <a:endParaRPr lang="de-DE" sz="2400" b="1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sz="2400" b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isual</a:t>
            </a:r>
            <a:endParaRPr sz="2400" b="1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4" name="Grafik 73" descr="Visual_stim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447317" y="24778517"/>
            <a:ext cx="5400000" cy="3600000"/>
          </a:xfrm>
          <a:prstGeom prst="rect">
            <a:avLst/>
          </a:prstGeom>
        </p:spPr>
      </p:pic>
      <p:sp>
        <p:nvSpPr>
          <p:cNvPr id="63" name="Textfeld 62"/>
          <p:cNvSpPr txBox="1"/>
          <p:nvPr/>
        </p:nvSpPr>
        <p:spPr>
          <a:xfrm>
            <a:off x="20166458" y="25064270"/>
            <a:ext cx="41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arly visual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6" name="Grafik 75" descr="MT_stim2.png"/>
          <p:cNvPicPr>
            <a:picLocks noChangeAspect="1"/>
          </p:cNvPicPr>
          <p:nvPr/>
        </p:nvPicPr>
        <p:blipFill>
          <a:blip r:embed="rId12" cstate="print"/>
          <a:srcRect r="8806"/>
          <a:stretch>
            <a:fillRect/>
          </a:stretch>
        </p:blipFill>
        <p:spPr>
          <a:xfrm>
            <a:off x="24505510" y="24778517"/>
            <a:ext cx="4924458" cy="360000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25210364" y="25064270"/>
            <a:ext cx="41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MT+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15556710" y="28893345"/>
            <a:ext cx="1425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6.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ROI-based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analyses.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ROIs were identified via functional localizers, additionally combined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with anatomical constraints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for early visual areas (V1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V2, V3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Bar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plots show average precision minus chance within ROIs, averaged over subjects, as a function of coherence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level.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Error bars correspond to standard error of the mean (SEM). In visual areas, reconstruction precision was significantly different between 100% and 0% (t</a:t>
            </a:r>
            <a:r>
              <a:rPr lang="en-US" sz="2400" baseline="-25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= 4.327, p = 0.002).</a:t>
            </a:r>
          </a:p>
        </p:txBody>
      </p:sp>
      <p:pic>
        <p:nvPicPr>
          <p:cNvPr id="1026" name="Picture 2" descr="http://www.sciweavers.org/upload/Tex2Img_1592209819/eqn.png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35798" y="15791615"/>
            <a:ext cx="7102083" cy="720000"/>
          </a:xfrm>
          <a:prstGeom prst="rect">
            <a:avLst/>
          </a:prstGeom>
          <a:noFill/>
        </p:spPr>
      </p:pic>
      <p:pic>
        <p:nvPicPr>
          <p:cNvPr id="1034" name="Picture 10" descr="http://www.sciweavers.org/upload/Tex2Img_1592210777/eqn.png"/>
          <p:cNvPicPr>
            <a:picLocks noChangeArrowheads="1"/>
          </p:cNvPicPr>
          <p:nvPr/>
        </p:nvPicPr>
        <p:blipFill>
          <a:blip r:embed="rId14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35794" y="18925365"/>
            <a:ext cx="13201200" cy="720000"/>
          </a:xfrm>
          <a:prstGeom prst="rect">
            <a:avLst/>
          </a:prstGeom>
          <a:noFill/>
        </p:spPr>
      </p:pic>
      <p:pic>
        <p:nvPicPr>
          <p:cNvPr id="1038" name="Picture 14" descr="http://www.sciweavers.org/upload/Tex2Img_1592211436/eqn.png"/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35799" y="22011485"/>
            <a:ext cx="12860727" cy="2088000"/>
          </a:xfrm>
          <a:prstGeom prst="rect">
            <a:avLst/>
          </a:prstGeom>
          <a:noFill/>
        </p:spPr>
      </p:pic>
      <p:pic>
        <p:nvPicPr>
          <p:cNvPr id="1040" name="Picture 16" descr="http://www.sciweavers.org/upload/Tex2Img_1592211918/eqn.png"/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35799" y="25130945"/>
            <a:ext cx="5370221" cy="720000"/>
          </a:xfrm>
          <a:prstGeom prst="rect">
            <a:avLst/>
          </a:prstGeom>
          <a:noFill/>
        </p:spPr>
      </p:pic>
      <p:pic>
        <p:nvPicPr>
          <p:cNvPr id="1042" name="Picture 18" descr="http://www.sciweavers.org/upload/Tex2Img_1592211990/eqn.png"/>
          <p:cNvPicPr>
            <a:picLocks noChangeAspect="1" noChangeArrowheads="1"/>
          </p:cNvPicPr>
          <p:nvPr/>
        </p:nvPicPr>
        <p:blipFill>
          <a:blip r:embed="rId17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35798" y="25878663"/>
            <a:ext cx="9371613" cy="1080000"/>
          </a:xfrm>
          <a:prstGeom prst="rect">
            <a:avLst/>
          </a:prstGeom>
          <a:noFill/>
        </p:spPr>
      </p:pic>
      <p:pic>
        <p:nvPicPr>
          <p:cNvPr id="1044" name="Picture 20" descr="http://www.sciweavers.org/upload/Tex2Img_1592212207/eqn.png"/>
          <p:cNvPicPr>
            <a:picLocks noChangeAspect="1" noChangeArrowheads="1"/>
          </p:cNvPicPr>
          <p:nvPr/>
        </p:nvPicPr>
        <p:blipFill>
          <a:blip r:embed="rId18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45322" y="27940839"/>
            <a:ext cx="13255200" cy="1260000"/>
          </a:xfrm>
          <a:prstGeom prst="rect">
            <a:avLst/>
          </a:prstGeom>
          <a:noFill/>
        </p:spPr>
      </p:pic>
      <p:pic>
        <p:nvPicPr>
          <p:cNvPr id="1048" name="Picture 24" descr="http://www.sciweavers.org/upload/Tex2Img_1592214008/eqn.png"/>
          <p:cNvPicPr>
            <a:picLocks noChangeAspect="1" noChangeArrowheads="1"/>
          </p:cNvPicPr>
          <p:nvPr/>
        </p:nvPicPr>
        <p:blipFill>
          <a:blip r:embed="rId19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45322" y="29798227"/>
            <a:ext cx="10584000" cy="1008000"/>
          </a:xfrm>
          <a:prstGeom prst="rect">
            <a:avLst/>
          </a:prstGeom>
          <a:noFill/>
        </p:spPr>
      </p:pic>
      <p:sp>
        <p:nvSpPr>
          <p:cNvPr id="81" name="Rechteck 80"/>
          <p:cNvSpPr/>
          <p:nvPr/>
        </p:nvSpPr>
        <p:spPr>
          <a:xfrm>
            <a:off x="26281934" y="33989257"/>
            <a:ext cx="720000" cy="720000"/>
          </a:xfrm>
          <a:prstGeom prst="rect">
            <a:avLst/>
          </a:prstGeom>
          <a:solidFill>
            <a:schemeClr val="tx1"/>
          </a:solidFill>
          <a:ln w="1270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de-DE" sz="3200" dirty="0" smtClean="0">
              <a:solidFill>
                <a:srgbClr val="FCF49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26648648" y="34475035"/>
            <a:ext cx="1296000" cy="0"/>
          </a:xfrm>
          <a:prstGeom prst="straightConnector1">
            <a:avLst/>
          </a:prstGeom>
          <a:ln w="63500" cap="sq">
            <a:solidFill>
              <a:srgbClr val="FCF49F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20157316" y="28393279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coherence level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feld 82"/>
          <p:cNvSpPr txBox="1"/>
          <p:nvPr/>
        </p:nvSpPr>
        <p:spPr>
          <a:xfrm rot="16200000">
            <a:off x="18292785" y="2630267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decoding precision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20157316" y="27950365"/>
            <a:ext cx="412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100%    medium    0%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_</a:t>
            </a:r>
            <a:endParaRPr lang="en-US" sz="20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5215126" y="28407565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coherence level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25215126" y="27964651"/>
            <a:ext cx="412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100%    medium    0%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_</a:t>
            </a:r>
            <a:endParaRPr lang="en-US" sz="20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feld 86"/>
          <p:cNvSpPr txBox="1"/>
          <p:nvPr/>
        </p:nvSpPr>
        <p:spPr>
          <a:xfrm rot="16200000">
            <a:off x="23333776" y="26302677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decoding precision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8" name="Grafik 87" descr="Figure_4.png"/>
          <p:cNvPicPr>
            <a:picLocks noChangeAspect="1"/>
          </p:cNvPicPr>
          <p:nvPr/>
        </p:nvPicPr>
        <p:blipFill>
          <a:blip r:embed="rId20"/>
          <a:srcRect l="11261" t="4823" r="7495" b="8364"/>
          <a:stretch>
            <a:fillRect/>
          </a:stretch>
        </p:blipFill>
        <p:spPr>
          <a:xfrm>
            <a:off x="21233648" y="14724809"/>
            <a:ext cx="8585000" cy="6120000"/>
          </a:xfrm>
          <a:prstGeom prst="rect">
            <a:avLst/>
          </a:prstGeom>
        </p:spPr>
      </p:pic>
      <p:sp>
        <p:nvSpPr>
          <p:cNvPr id="89" name="Textfeld 88"/>
          <p:cNvSpPr txBox="1"/>
          <p:nvPr/>
        </p:nvSpPr>
        <p:spPr>
          <a:xfrm>
            <a:off x="15609098" y="14767673"/>
            <a:ext cx="525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Figure </a:t>
            </a:r>
            <a:r>
              <a:rPr lang="en-US" sz="2400" b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4.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Exemplary tuning functions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This figure is based on 16 direction-responsive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voxels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from the early visual areas of a single subject. 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Each plot shows estimated trial-wise response amplitudes (white dots),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voxel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tuning predictions (white lines) and variance (white shades), </a:t>
            </a:r>
            <a:r>
              <a:rPr lang="en-US" sz="2400" spc="-2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as a function of direction of motion (x-axis)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, estimated using cyclic Gaussian process regression (GPR), cross-validated over </a:t>
            </a:r>
            <a:r>
              <a:rPr lang="en-US" sz="2400" dirty="0" err="1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fMRI</a:t>
            </a:r>
            <a:r>
              <a:rPr lang="en-US" sz="2400" dirty="0" smtClean="0">
                <a:solidFill>
                  <a:srgbClr val="FCF49F"/>
                </a:solidFill>
                <a:latin typeface="Arial" pitchFamily="34" charset="0"/>
                <a:cs typeface="Arial" pitchFamily="34" charset="0"/>
              </a:rPr>
              <a:t> recording sessions. As one can see, GPR allows for flexible estimation of arbitrary tuning functions, varying in precision and smoothness.</a:t>
            </a:r>
            <a:endParaRPr lang="en-US" sz="2400" dirty="0" smtClean="0">
              <a:solidFill>
                <a:srgbClr val="FCF49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http://www.sciweavers.org/upload/Tex2Img_1592229605/eqn.png"/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40560" y="16625059"/>
            <a:ext cx="6814080" cy="720000"/>
          </a:xfrm>
          <a:prstGeom prst="rect">
            <a:avLst/>
          </a:prstGeom>
          <a:noFill/>
        </p:spPr>
      </p:pic>
      <p:pic>
        <p:nvPicPr>
          <p:cNvPr id="3" name="Picture 4" descr="http://www.sciweavers.org/upload/Tex2Img_1592230875/eqn.png"/>
          <p:cNvPicPr>
            <a:picLocks noChangeAspect="1" noChangeArrowheads="1"/>
          </p:cNvPicPr>
          <p:nvPr/>
        </p:nvPicPr>
        <p:blipFill>
          <a:blip r:embed="rId22">
            <a:duotone>
              <a:prstClr val="black"/>
              <a:srgbClr val="FCF49F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440560" y="19787381"/>
            <a:ext cx="11322254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CF4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0" cap="sq">
          <a:noFill/>
          <a:miter lim="800000"/>
        </a:ln>
      </a:spPr>
      <a:bodyPr rtlCol="0" anchor="t"/>
      <a:lstStyle>
        <a:defPPr algn="just">
          <a:defRPr sz="3200" dirty="0" smtClean="0">
            <a:solidFill>
              <a:srgbClr val="FCF49F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1193</Words>
  <Application>Microsoft Office PowerPoint</Application>
  <PresentationFormat>Benutzerdefiniert</PresentationFormat>
  <Paragraphs>98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2015-05-21T09:27:39Z</dcterms:created>
  <dcterms:modified xsi:type="dcterms:W3CDTF">2020-06-15T14:28:50Z</dcterms:modified>
</cp:coreProperties>
</file>