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Lst>
  <p:sldSz cx="30275213" cy="42803763"/>
  <p:notesSz cx="14211300" cy="20104100"/>
  <p:defaultTextStyle>
    <a:defPPr>
      <a:defRPr lang="de-DE"/>
    </a:defPPr>
    <a:lvl1pPr marL="0" algn="l" defTabSz="1947306" rtl="0" eaLnBrk="1" latinLnBrk="0" hangingPunct="1">
      <a:defRPr sz="3833" kern="1200">
        <a:solidFill>
          <a:schemeClr val="tx1"/>
        </a:solidFill>
        <a:latin typeface="+mn-lt"/>
        <a:ea typeface="+mn-ea"/>
        <a:cs typeface="+mn-cs"/>
      </a:defRPr>
    </a:lvl1pPr>
    <a:lvl2pPr marL="973653" algn="l" defTabSz="1947306" rtl="0" eaLnBrk="1" latinLnBrk="0" hangingPunct="1">
      <a:defRPr sz="3833" kern="1200">
        <a:solidFill>
          <a:schemeClr val="tx1"/>
        </a:solidFill>
        <a:latin typeface="+mn-lt"/>
        <a:ea typeface="+mn-ea"/>
        <a:cs typeface="+mn-cs"/>
      </a:defRPr>
    </a:lvl2pPr>
    <a:lvl3pPr marL="1947306" algn="l" defTabSz="1947306" rtl="0" eaLnBrk="1" latinLnBrk="0" hangingPunct="1">
      <a:defRPr sz="3833" kern="1200">
        <a:solidFill>
          <a:schemeClr val="tx1"/>
        </a:solidFill>
        <a:latin typeface="+mn-lt"/>
        <a:ea typeface="+mn-ea"/>
        <a:cs typeface="+mn-cs"/>
      </a:defRPr>
    </a:lvl3pPr>
    <a:lvl4pPr marL="2920959" algn="l" defTabSz="1947306" rtl="0" eaLnBrk="1" latinLnBrk="0" hangingPunct="1">
      <a:defRPr sz="3833" kern="1200">
        <a:solidFill>
          <a:schemeClr val="tx1"/>
        </a:solidFill>
        <a:latin typeface="+mn-lt"/>
        <a:ea typeface="+mn-ea"/>
        <a:cs typeface="+mn-cs"/>
      </a:defRPr>
    </a:lvl4pPr>
    <a:lvl5pPr marL="3894612" algn="l" defTabSz="1947306" rtl="0" eaLnBrk="1" latinLnBrk="0" hangingPunct="1">
      <a:defRPr sz="3833" kern="1200">
        <a:solidFill>
          <a:schemeClr val="tx1"/>
        </a:solidFill>
        <a:latin typeface="+mn-lt"/>
        <a:ea typeface="+mn-ea"/>
        <a:cs typeface="+mn-cs"/>
      </a:defRPr>
    </a:lvl5pPr>
    <a:lvl6pPr marL="4868266" algn="l" defTabSz="1947306" rtl="0" eaLnBrk="1" latinLnBrk="0" hangingPunct="1">
      <a:defRPr sz="3833" kern="1200">
        <a:solidFill>
          <a:schemeClr val="tx1"/>
        </a:solidFill>
        <a:latin typeface="+mn-lt"/>
        <a:ea typeface="+mn-ea"/>
        <a:cs typeface="+mn-cs"/>
      </a:defRPr>
    </a:lvl6pPr>
    <a:lvl7pPr marL="5841919" algn="l" defTabSz="1947306" rtl="0" eaLnBrk="1" latinLnBrk="0" hangingPunct="1">
      <a:defRPr sz="3833" kern="1200">
        <a:solidFill>
          <a:schemeClr val="tx1"/>
        </a:solidFill>
        <a:latin typeface="+mn-lt"/>
        <a:ea typeface="+mn-ea"/>
        <a:cs typeface="+mn-cs"/>
      </a:defRPr>
    </a:lvl7pPr>
    <a:lvl8pPr marL="6815572" algn="l" defTabSz="1947306" rtl="0" eaLnBrk="1" latinLnBrk="0" hangingPunct="1">
      <a:defRPr sz="3833" kern="1200">
        <a:solidFill>
          <a:schemeClr val="tx1"/>
        </a:solidFill>
        <a:latin typeface="+mn-lt"/>
        <a:ea typeface="+mn-ea"/>
        <a:cs typeface="+mn-cs"/>
      </a:defRPr>
    </a:lvl8pPr>
    <a:lvl9pPr marL="7789225" algn="l" defTabSz="1947306"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2" userDrawn="1">
          <p15:clr>
            <a:srgbClr val="A4A3A4"/>
          </p15:clr>
        </p15:guide>
        <p15:guide id="2" pos="46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49F"/>
    <a:srgbClr val="FFFF00"/>
    <a:srgbClr val="606060"/>
    <a:srgbClr val="FFFFFF"/>
    <a:srgbClr val="00FF00"/>
    <a:srgbClr val="0000FF"/>
    <a:srgbClr val="FF00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461" autoAdjust="0"/>
  </p:normalViewPr>
  <p:slideViewPr>
    <p:cSldViewPr>
      <p:cViewPr>
        <p:scale>
          <a:sx n="66" d="100"/>
          <a:sy n="66" d="100"/>
        </p:scale>
        <p:origin x="48" y="-7920"/>
      </p:cViewPr>
      <p:guideLst>
        <p:guide orient="horz" pos="6132"/>
        <p:guide pos="460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2062" y="13269167"/>
            <a:ext cx="25750028" cy="8988788"/>
          </a:xfrm>
          <a:prstGeom prst="rect">
            <a:avLst/>
          </a:prstGeom>
        </p:spPr>
        <p:txBody>
          <a:bodyPr wrap="square" lIns="0" tIns="0" rIns="0" bIns="0">
            <a:noAutofit/>
          </a:bodyPr>
          <a:lstStyle/>
          <a:p>
            <a:endParaRPr dirty="0"/>
          </a:p>
        </p:txBody>
      </p:sp>
      <p:sp>
        <p:nvSpPr>
          <p:cNvPr id="3" name="Holder 3"/>
          <p:cNvSpPr>
            <a:spLocks noGrp="1"/>
          </p:cNvSpPr>
          <p:nvPr>
            <p:ph type="subTitle" idx="4"/>
          </p:nvPr>
        </p:nvSpPr>
        <p:spPr>
          <a:xfrm>
            <a:off x="4544122" y="23970108"/>
            <a:ext cx="21205904" cy="10700941"/>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5/27/2021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5/27/2021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1514706" y="9844865"/>
            <a:ext cx="13177955" cy="28250484"/>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15601486" y="9844865"/>
            <a:ext cx="13177955" cy="28250484"/>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5/27/2021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5/27/2021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5/27/2021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14706" y="1712149"/>
            <a:ext cx="27264735" cy="6848600"/>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1514706" y="9844865"/>
            <a:ext cx="27264735" cy="28250484"/>
          </a:xfrm>
          <a:prstGeom prst="rect">
            <a:avLst/>
          </a:prstGeom>
        </p:spPr>
        <p:txBody>
          <a:bodyPr wrap="square" lIns="0" tIns="0" rIns="0" bIns="0">
            <a:noAutofit/>
          </a:bodyPr>
          <a:lstStyle/>
          <a:p>
            <a:endParaRPr dirty="0"/>
          </a:p>
        </p:txBody>
      </p:sp>
      <p:sp>
        <p:nvSpPr>
          <p:cNvPr id="4" name="Holder 4"/>
          <p:cNvSpPr>
            <a:spLocks noGrp="1"/>
          </p:cNvSpPr>
          <p:nvPr>
            <p:ph type="ftr" sz="quarter" idx="5"/>
          </p:nvPr>
        </p:nvSpPr>
        <p:spPr>
          <a:xfrm>
            <a:off x="10300010" y="39807501"/>
            <a:ext cx="9694127" cy="2140188"/>
          </a:xfrm>
          <a:prstGeom prst="rect">
            <a:avLst/>
          </a:prstGeom>
        </p:spPr>
        <p:txBody>
          <a:bodyPr wrap="square" lIns="0" tIns="0" rIns="0" bIns="0">
            <a:no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4708" y="39807501"/>
            <a:ext cx="6967653" cy="2140188"/>
          </a:xfrm>
          <a:prstGeom prst="rect">
            <a:avLst/>
          </a:prstGeom>
        </p:spPr>
        <p:txBody>
          <a:bodyPr wrap="square" lIns="0" tIns="0" rIns="0" bIns="0">
            <a:noAutofit/>
          </a:bodyPr>
          <a:lstStyle>
            <a:lvl1pPr algn="l">
              <a:defRPr>
                <a:solidFill>
                  <a:schemeClr val="tx1">
                    <a:tint val="75000"/>
                  </a:schemeClr>
                </a:solidFill>
              </a:defRPr>
            </a:lvl1pPr>
          </a:lstStyle>
          <a:p>
            <a:fld id="{1D8BD707-D9CF-40AE-B4C6-C98DA3205C09}" type="datetimeFigureOut">
              <a:rPr lang="en-US" smtClean="0"/>
              <a:pPr/>
              <a:t>5/27/2021</a:t>
            </a:fld>
            <a:endParaRPr lang="en-US"/>
          </a:p>
        </p:txBody>
      </p:sp>
      <p:sp>
        <p:nvSpPr>
          <p:cNvPr id="6" name="Holder 6"/>
          <p:cNvSpPr>
            <a:spLocks noGrp="1"/>
          </p:cNvSpPr>
          <p:nvPr>
            <p:ph type="sldNum" sz="quarter" idx="7"/>
          </p:nvPr>
        </p:nvSpPr>
        <p:spPr>
          <a:xfrm>
            <a:off x="21811791" y="39807501"/>
            <a:ext cx="6967653" cy="2140188"/>
          </a:xfrm>
          <a:prstGeom prst="rect">
            <a:avLst/>
          </a:prstGeom>
        </p:spPr>
        <p:txBody>
          <a:bodyPr wrap="square" lIns="0" tIns="0" rIns="0" bIns="0">
            <a:no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1946849" rtl="0" eaLnBrk="1" latinLnBrk="0" hangingPunct="1">
        <a:lnSpc>
          <a:spcPct val="90000"/>
        </a:lnSpc>
        <a:spcBef>
          <a:spcPct val="0"/>
        </a:spcBef>
        <a:buNone/>
        <a:defRPr sz="9368" kern="1200">
          <a:solidFill>
            <a:schemeClr val="tx1"/>
          </a:solidFill>
          <a:latin typeface="+mj-lt"/>
          <a:ea typeface="+mj-ea"/>
          <a:cs typeface="+mj-cs"/>
        </a:defRPr>
      </a:lvl1pPr>
    </p:titleStyle>
    <p:bodyStyle>
      <a:lvl1pPr marL="486712" indent="-486712" algn="l" defTabSz="1946849" rtl="0" eaLnBrk="1" latinLnBrk="0" hangingPunct="1">
        <a:lnSpc>
          <a:spcPct val="90000"/>
        </a:lnSpc>
        <a:spcBef>
          <a:spcPts val="2129"/>
        </a:spcBef>
        <a:buFont typeface="Arial" panose="020B0604020202020204" pitchFamily="34" charset="0"/>
        <a:buChar char="•"/>
        <a:defRPr sz="5961" kern="1200">
          <a:solidFill>
            <a:schemeClr val="tx1"/>
          </a:solidFill>
          <a:latin typeface="+mn-lt"/>
          <a:ea typeface="+mn-ea"/>
          <a:cs typeface="+mn-cs"/>
        </a:defRPr>
      </a:lvl1pPr>
      <a:lvl2pPr marL="1460137" indent="-486712" algn="l" defTabSz="1946849" rtl="0" eaLnBrk="1" latinLnBrk="0" hangingPunct="1">
        <a:lnSpc>
          <a:spcPct val="90000"/>
        </a:lnSpc>
        <a:spcBef>
          <a:spcPts val="1065"/>
        </a:spcBef>
        <a:buFont typeface="Arial" panose="020B0604020202020204" pitchFamily="34" charset="0"/>
        <a:buChar char="•"/>
        <a:defRPr sz="5110" kern="1200">
          <a:solidFill>
            <a:schemeClr val="tx1"/>
          </a:solidFill>
          <a:latin typeface="+mn-lt"/>
          <a:ea typeface="+mn-ea"/>
          <a:cs typeface="+mn-cs"/>
        </a:defRPr>
      </a:lvl2pPr>
      <a:lvl3pPr marL="2433561" indent="-486712" algn="l" defTabSz="1946849" rtl="0" eaLnBrk="1" latinLnBrk="0" hangingPunct="1">
        <a:lnSpc>
          <a:spcPct val="90000"/>
        </a:lnSpc>
        <a:spcBef>
          <a:spcPts val="1065"/>
        </a:spcBef>
        <a:buFont typeface="Arial" panose="020B0604020202020204" pitchFamily="34" charset="0"/>
        <a:buChar char="•"/>
        <a:defRPr sz="4258" kern="1200">
          <a:solidFill>
            <a:schemeClr val="tx1"/>
          </a:solidFill>
          <a:latin typeface="+mn-lt"/>
          <a:ea typeface="+mn-ea"/>
          <a:cs typeface="+mn-cs"/>
        </a:defRPr>
      </a:lvl3pPr>
      <a:lvl4pPr marL="3406986"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4pPr>
      <a:lvl5pPr marL="4380410"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5pPr>
      <a:lvl6pPr marL="5353835"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6pPr>
      <a:lvl7pPr marL="6327259"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7pPr>
      <a:lvl8pPr marL="7300684"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8pPr>
      <a:lvl9pPr marL="8274108"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9pPr>
    </p:bodyStyle>
    <p:otherStyle>
      <a:defPPr>
        <a:defRPr lang="de-DE"/>
      </a:defPPr>
      <a:lvl1pPr marL="0" algn="l" defTabSz="1946849" rtl="0" eaLnBrk="1" latinLnBrk="0" hangingPunct="1">
        <a:defRPr sz="3832" kern="1200">
          <a:solidFill>
            <a:schemeClr val="tx1"/>
          </a:solidFill>
          <a:latin typeface="+mn-lt"/>
          <a:ea typeface="+mn-ea"/>
          <a:cs typeface="+mn-cs"/>
        </a:defRPr>
      </a:lvl1pPr>
      <a:lvl2pPr marL="973425" algn="l" defTabSz="1946849" rtl="0" eaLnBrk="1" latinLnBrk="0" hangingPunct="1">
        <a:defRPr sz="3832" kern="1200">
          <a:solidFill>
            <a:schemeClr val="tx1"/>
          </a:solidFill>
          <a:latin typeface="+mn-lt"/>
          <a:ea typeface="+mn-ea"/>
          <a:cs typeface="+mn-cs"/>
        </a:defRPr>
      </a:lvl2pPr>
      <a:lvl3pPr marL="1946849" algn="l" defTabSz="1946849" rtl="0" eaLnBrk="1" latinLnBrk="0" hangingPunct="1">
        <a:defRPr sz="3832" kern="1200">
          <a:solidFill>
            <a:schemeClr val="tx1"/>
          </a:solidFill>
          <a:latin typeface="+mn-lt"/>
          <a:ea typeface="+mn-ea"/>
          <a:cs typeface="+mn-cs"/>
        </a:defRPr>
      </a:lvl3pPr>
      <a:lvl4pPr marL="2920274" algn="l" defTabSz="1946849" rtl="0" eaLnBrk="1" latinLnBrk="0" hangingPunct="1">
        <a:defRPr sz="3832" kern="1200">
          <a:solidFill>
            <a:schemeClr val="tx1"/>
          </a:solidFill>
          <a:latin typeface="+mn-lt"/>
          <a:ea typeface="+mn-ea"/>
          <a:cs typeface="+mn-cs"/>
        </a:defRPr>
      </a:lvl4pPr>
      <a:lvl5pPr marL="3893698" algn="l" defTabSz="1946849" rtl="0" eaLnBrk="1" latinLnBrk="0" hangingPunct="1">
        <a:defRPr sz="3832" kern="1200">
          <a:solidFill>
            <a:schemeClr val="tx1"/>
          </a:solidFill>
          <a:latin typeface="+mn-lt"/>
          <a:ea typeface="+mn-ea"/>
          <a:cs typeface="+mn-cs"/>
        </a:defRPr>
      </a:lvl5pPr>
      <a:lvl6pPr marL="4867123" algn="l" defTabSz="1946849" rtl="0" eaLnBrk="1" latinLnBrk="0" hangingPunct="1">
        <a:defRPr sz="3832" kern="1200">
          <a:solidFill>
            <a:schemeClr val="tx1"/>
          </a:solidFill>
          <a:latin typeface="+mn-lt"/>
          <a:ea typeface="+mn-ea"/>
          <a:cs typeface="+mn-cs"/>
        </a:defRPr>
      </a:lvl6pPr>
      <a:lvl7pPr marL="5840547" algn="l" defTabSz="1946849" rtl="0" eaLnBrk="1" latinLnBrk="0" hangingPunct="1">
        <a:defRPr sz="3832" kern="1200">
          <a:solidFill>
            <a:schemeClr val="tx1"/>
          </a:solidFill>
          <a:latin typeface="+mn-lt"/>
          <a:ea typeface="+mn-ea"/>
          <a:cs typeface="+mn-cs"/>
        </a:defRPr>
      </a:lvl7pPr>
      <a:lvl8pPr marL="6813972" algn="l" defTabSz="1946849" rtl="0" eaLnBrk="1" latinLnBrk="0" hangingPunct="1">
        <a:defRPr sz="3832" kern="1200">
          <a:solidFill>
            <a:schemeClr val="tx1"/>
          </a:solidFill>
          <a:latin typeface="+mn-lt"/>
          <a:ea typeface="+mn-ea"/>
          <a:cs typeface="+mn-cs"/>
        </a:defRPr>
      </a:lvl8pPr>
      <a:lvl9pPr marL="7787396" algn="l" defTabSz="1946849" rtl="0" eaLnBrk="1" latinLnBrk="0" hangingPunct="1">
        <a:defRPr sz="38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49F"/>
        </a:solidFill>
        <a:effectLst/>
      </p:bgPr>
    </p:bg>
    <p:spTree>
      <p:nvGrpSpPr>
        <p:cNvPr id="1" name=""/>
        <p:cNvGrpSpPr/>
        <p:nvPr/>
      </p:nvGrpSpPr>
      <p:grpSpPr>
        <a:xfrm>
          <a:off x="0" y="0"/>
          <a:ext cx="0" cy="0"/>
          <a:chOff x="0" y="0"/>
          <a:chExt cx="0" cy="0"/>
        </a:xfrm>
      </p:grpSpPr>
      <p:sp>
        <p:nvSpPr>
          <p:cNvPr id="15" name="object 51"/>
          <p:cNvSpPr/>
          <p:nvPr/>
        </p:nvSpPr>
        <p:spPr>
          <a:xfrm>
            <a:off x="10373418" y="6144331"/>
            <a:ext cx="19530000" cy="1332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chemeClr val="tx1"/>
          </a:solidFill>
        </p:spPr>
        <p:txBody>
          <a:bodyPr wrap="square" lIns="180000" tIns="90000" rIns="180000" bIns="0" rtlCol="0">
            <a:noAutofit/>
          </a:bodyPr>
          <a:lstStyle/>
          <a:p>
            <a:pPr algn="ctr"/>
            <a:r>
              <a:rPr lang="de-DE" sz="4000" b="1" dirty="0">
                <a:solidFill>
                  <a:srgbClr val="FCF49F"/>
                </a:solidFill>
                <a:latin typeface="Arial" panose="020B0604020202020204" pitchFamily="34" charset="0"/>
                <a:cs typeface="Arial" panose="020B0604020202020204" pitchFamily="34" charset="0"/>
              </a:rPr>
              <a:t>Methods:</a:t>
            </a:r>
            <a:r>
              <a:rPr lang="de-DE" sz="4000" dirty="0">
                <a:solidFill>
                  <a:srgbClr val="FCF49F"/>
                </a:solidFill>
                <a:latin typeface="Arial" panose="020B0604020202020204" pitchFamily="34" charset="0"/>
                <a:cs typeface="Arial" panose="020B0604020202020204" pitchFamily="34" charset="0"/>
              </a:rPr>
              <a:t> </a:t>
            </a:r>
            <a:r>
              <a:rPr lang="de-DE" sz="4000" i="1" dirty="0">
                <a:solidFill>
                  <a:srgbClr val="FCF49F"/>
                </a:solidFill>
                <a:latin typeface="Arial" panose="020B0604020202020204" pitchFamily="34" charset="0"/>
                <a:cs typeface="Arial" panose="020B0604020202020204" pitchFamily="34" charset="0"/>
              </a:rPr>
              <a:t>Stimulus-</a:t>
            </a:r>
            <a:r>
              <a:rPr lang="de-DE" sz="4000" i="1" dirty="0" err="1">
                <a:solidFill>
                  <a:srgbClr val="FCF49F"/>
                </a:solidFill>
                <a:latin typeface="Arial" panose="020B0604020202020204" pitchFamily="34" charset="0"/>
                <a:cs typeface="Arial" panose="020B0604020202020204" pitchFamily="34" charset="0"/>
              </a:rPr>
              <a:t>based</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direct</a:t>
            </a:r>
            <a:r>
              <a:rPr lang="de-DE" sz="4000" i="1" dirty="0">
                <a:solidFill>
                  <a:srgbClr val="FCF49F"/>
                </a:solidFill>
                <a:latin typeface="Arial" panose="020B0604020202020204" pitchFamily="34" charset="0"/>
                <a:cs typeface="Arial" panose="020B0604020202020204" pitchFamily="34" charset="0"/>
              </a:rPr>
              <a:t> and </a:t>
            </a:r>
            <a:r>
              <a:rPr lang="de-DE" sz="4000" i="1" dirty="0" err="1">
                <a:solidFill>
                  <a:srgbClr val="FCF49F"/>
                </a:solidFill>
                <a:latin typeface="Arial" panose="020B0604020202020204" pitchFamily="34" charset="0"/>
                <a:cs typeface="Arial" panose="020B0604020202020204" pitchFamily="34" charset="0"/>
              </a:rPr>
              <a:t>indirect</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response</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decoding</a:t>
            </a:r>
            <a:r>
              <a:rPr lang="de-DE" sz="4000" i="1" dirty="0">
                <a:solidFill>
                  <a:srgbClr val="FCF49F"/>
                </a:solidFill>
                <a:latin typeface="Arial" panose="020B0604020202020204" pitchFamily="34" charset="0"/>
                <a:cs typeface="Arial" panose="020B0604020202020204" pitchFamily="34" charset="0"/>
              </a:rPr>
              <a:t>.</a:t>
            </a:r>
            <a:endParaRPr lang="en-US" sz="2400" i="1" dirty="0">
              <a:solidFill>
                <a:srgbClr val="FCF49F"/>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4BDB5FE0-9C3D-41A5-9F6B-5F644501C094}"/>
              </a:ext>
            </a:extLst>
          </p:cNvPr>
          <p:cNvSpPr/>
          <p:nvPr/>
        </p:nvSpPr>
        <p:spPr>
          <a:xfrm>
            <a:off x="12113270" y="7427877"/>
            <a:ext cx="5184000" cy="3168352"/>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DE" sz="3200" dirty="0">
              <a:solidFill>
                <a:srgbClr val="FCF49F"/>
              </a:solidFill>
              <a:latin typeface="Arial" panose="020B0604020202020204" pitchFamily="34" charset="0"/>
              <a:cs typeface="Arial" panose="020B0604020202020204" pitchFamily="34" charset="0"/>
            </a:endParaRPr>
          </a:p>
        </p:txBody>
      </p:sp>
      <p:sp>
        <p:nvSpPr>
          <p:cNvPr id="35" name="object 33"/>
          <p:cNvSpPr txBox="1"/>
          <p:nvPr/>
        </p:nvSpPr>
        <p:spPr>
          <a:xfrm>
            <a:off x="395016" y="405331"/>
            <a:ext cx="29520000" cy="2160000"/>
          </a:xfrm>
          <a:prstGeom prst="rect">
            <a:avLst/>
          </a:prstGeom>
        </p:spPr>
        <p:txBody>
          <a:bodyPr vert="horz" wrap="square" lIns="0" tIns="0" rIns="0" bIns="0" rtlCol="0" anchor="ctr">
            <a:noAutofit/>
          </a:bodyPr>
          <a:lstStyle/>
          <a:p>
            <a:pPr marR="95885" algn="ctr"/>
            <a:r>
              <a:rPr lang="en-US" sz="8000" dirty="0">
                <a:solidFill>
                  <a:srgbClr val="010202"/>
                </a:solidFill>
                <a:latin typeface="Arial" panose="020B0604020202020204" pitchFamily="34" charset="0"/>
                <a:cs typeface="Arial" panose="020B0604020202020204" pitchFamily="34" charset="0"/>
              </a:rPr>
              <a:t>Can behavioral responses be decoded indirectly?</a:t>
            </a:r>
          </a:p>
          <a:p>
            <a:pPr marR="95885" algn="ctr"/>
            <a:endParaRPr lang="en-US" sz="1400" dirty="0">
              <a:solidFill>
                <a:srgbClr val="010202"/>
              </a:solidFill>
              <a:latin typeface="Arial" panose="020B0604020202020204" pitchFamily="34" charset="0"/>
              <a:cs typeface="Arial" panose="020B0604020202020204" pitchFamily="34" charset="0"/>
            </a:endParaRPr>
          </a:p>
          <a:p>
            <a:pPr marR="95885" algn="ctr"/>
            <a:r>
              <a:rPr lang="en-US" sz="5600" dirty="0">
                <a:solidFill>
                  <a:srgbClr val="010202"/>
                </a:solidFill>
                <a:latin typeface="Arial" panose="020B0604020202020204" pitchFamily="34" charset="0"/>
                <a:cs typeface="Arial" panose="020B0604020202020204" pitchFamily="34" charset="0"/>
              </a:rPr>
              <a:t>Decoding behavioral responses from fMRI without learning behavioral responses from fMRI</a:t>
            </a:r>
          </a:p>
        </p:txBody>
      </p:sp>
      <p:sp>
        <p:nvSpPr>
          <p:cNvPr id="36" name="TextBox 35"/>
          <p:cNvSpPr txBox="1"/>
          <p:nvPr/>
        </p:nvSpPr>
        <p:spPr>
          <a:xfrm>
            <a:off x="25937606" y="538681"/>
            <a:ext cx="3600000" cy="1077218"/>
          </a:xfrm>
          <a:prstGeom prst="rect">
            <a:avLst/>
          </a:prstGeom>
          <a:noFill/>
        </p:spPr>
        <p:txBody>
          <a:bodyPr wrap="square" rtlCol="0">
            <a:spAutoFit/>
          </a:bodyPr>
          <a:lstStyle/>
          <a:p>
            <a:pPr algn="r"/>
            <a:r>
              <a:rPr lang="de-DE" sz="3200" dirty="0">
                <a:latin typeface="Arial" panose="020B0604020202020204" pitchFamily="34" charset="0"/>
                <a:cs typeface="Arial" panose="020B0604020202020204" pitchFamily="34" charset="0"/>
              </a:rPr>
              <a:t>Abstract #2307</a:t>
            </a:r>
          </a:p>
          <a:p>
            <a:pPr algn="r"/>
            <a:r>
              <a:rPr lang="de-DE" sz="3200" dirty="0">
                <a:latin typeface="Arial" panose="020B0604020202020204" pitchFamily="34" charset="0"/>
                <a:cs typeface="Arial" panose="020B0604020202020204" pitchFamily="34" charset="0"/>
              </a:rPr>
              <a:t>Poster #2307</a:t>
            </a:r>
          </a:p>
        </p:txBody>
      </p:sp>
      <p:sp>
        <p:nvSpPr>
          <p:cNvPr id="39" name="object 74"/>
          <p:cNvSpPr txBox="1"/>
          <p:nvPr/>
        </p:nvSpPr>
        <p:spPr>
          <a:xfrm>
            <a:off x="2194706" y="4140931"/>
            <a:ext cx="4320000" cy="1440000"/>
          </a:xfrm>
          <a:prstGeom prst="rect">
            <a:avLst/>
          </a:prstGeom>
        </p:spPr>
        <p:txBody>
          <a:bodyPr vert="horz" wrap="square" lIns="0" tIns="0" rIns="0" bIns="0" rtlCol="0">
            <a:noAutofit/>
          </a:bodyPr>
          <a:lstStyle/>
          <a:p>
            <a:pPr marR="12700" indent="0"/>
            <a:r>
              <a:rPr sz="3000" dirty="0">
                <a:solidFill>
                  <a:srgbClr val="00539B"/>
                </a:solidFill>
                <a:latin typeface="Arial"/>
                <a:cs typeface="Arial"/>
              </a:rPr>
              <a:t>Bernstein Center</a:t>
            </a:r>
            <a:endParaRPr lang="de-DE" sz="3000" dirty="0">
              <a:solidFill>
                <a:srgbClr val="00539B"/>
              </a:solidFill>
              <a:latin typeface="Arial"/>
              <a:cs typeface="Arial"/>
            </a:endParaRPr>
          </a:p>
          <a:p>
            <a:pPr marR="12700" indent="0"/>
            <a:r>
              <a:rPr lang="de-DE" sz="3000" dirty="0">
                <a:solidFill>
                  <a:srgbClr val="00539B"/>
                </a:solidFill>
                <a:latin typeface="Arial"/>
                <a:cs typeface="Arial"/>
              </a:rPr>
              <a:t>f</a:t>
            </a:r>
            <a:r>
              <a:rPr sz="3000" dirty="0">
                <a:solidFill>
                  <a:srgbClr val="00539B"/>
                </a:solidFill>
                <a:latin typeface="Arial"/>
                <a:cs typeface="Arial"/>
              </a:rPr>
              <a:t>or</a:t>
            </a:r>
            <a:r>
              <a:rPr lang="de-DE" sz="3000" dirty="0">
                <a:solidFill>
                  <a:srgbClr val="00539B"/>
                </a:solidFill>
                <a:latin typeface="Arial"/>
                <a:cs typeface="Arial"/>
              </a:rPr>
              <a:t> </a:t>
            </a:r>
            <a:r>
              <a:rPr sz="3000" dirty="0">
                <a:solidFill>
                  <a:srgbClr val="00539B"/>
                </a:solidFill>
                <a:latin typeface="Arial"/>
                <a:cs typeface="Arial"/>
              </a:rPr>
              <a:t>Computational</a:t>
            </a:r>
            <a:endParaRPr lang="de-DE" sz="3000" dirty="0">
              <a:solidFill>
                <a:srgbClr val="00539B"/>
              </a:solidFill>
              <a:latin typeface="Arial"/>
              <a:cs typeface="Arial"/>
            </a:endParaRPr>
          </a:p>
          <a:p>
            <a:pPr marR="12700" indent="0"/>
            <a:r>
              <a:rPr sz="3000" dirty="0">
                <a:solidFill>
                  <a:srgbClr val="00539B"/>
                </a:solidFill>
                <a:latin typeface="Arial"/>
                <a:cs typeface="Arial"/>
              </a:rPr>
              <a:t>Neuroscience</a:t>
            </a:r>
            <a:r>
              <a:rPr lang="de-DE" sz="3000" dirty="0">
                <a:solidFill>
                  <a:srgbClr val="00539B"/>
                </a:solidFill>
                <a:latin typeface="Arial"/>
                <a:cs typeface="Arial"/>
              </a:rPr>
              <a:t> Berlin</a:t>
            </a:r>
          </a:p>
        </p:txBody>
      </p:sp>
      <p:pic>
        <p:nvPicPr>
          <p:cNvPr id="40" name="Grafik 79" descr="BCCN.png"/>
          <p:cNvPicPr>
            <a:picLocks noChangeAspect="1"/>
          </p:cNvPicPr>
          <p:nvPr/>
        </p:nvPicPr>
        <p:blipFill>
          <a:blip r:embed="rId2" cstate="print"/>
          <a:stretch>
            <a:fillRect/>
          </a:stretch>
        </p:blipFill>
        <p:spPr>
          <a:xfrm>
            <a:off x="330463" y="3403112"/>
            <a:ext cx="2264293" cy="2160000"/>
          </a:xfrm>
          <a:prstGeom prst="rect">
            <a:avLst/>
          </a:prstGeom>
        </p:spPr>
      </p:pic>
      <p:pic>
        <p:nvPicPr>
          <p:cNvPr id="41" name="Grafik 80" descr="Charité.png"/>
          <p:cNvPicPr>
            <a:picLocks noChangeAspect="1"/>
          </p:cNvPicPr>
          <p:nvPr/>
        </p:nvPicPr>
        <p:blipFill>
          <a:blip r:embed="rId3" cstate="print"/>
          <a:stretch>
            <a:fillRect/>
          </a:stretch>
        </p:blipFill>
        <p:spPr>
          <a:xfrm>
            <a:off x="24962357" y="3763831"/>
            <a:ext cx="4864861" cy="1800000"/>
          </a:xfrm>
          <a:prstGeom prst="rect">
            <a:avLst/>
          </a:prstGeom>
        </p:spPr>
      </p:pic>
      <p:sp>
        <p:nvSpPr>
          <p:cNvPr id="42" name="object 75"/>
          <p:cNvSpPr txBox="1"/>
          <p:nvPr/>
        </p:nvSpPr>
        <p:spPr>
          <a:xfrm>
            <a:off x="2556656" y="3128731"/>
            <a:ext cx="25200000" cy="2690142"/>
          </a:xfrm>
          <a:prstGeom prst="rect">
            <a:avLst/>
          </a:prstGeom>
        </p:spPr>
        <p:txBody>
          <a:bodyPr vert="horz" wrap="square" lIns="0" tIns="0" rIns="0" bIns="0" rtlCol="0">
            <a:noAutofit/>
          </a:bodyPr>
          <a:lstStyle/>
          <a:p>
            <a:pPr algn="ctr"/>
            <a:r>
              <a:rPr lang="de-DE" sz="4400" dirty="0">
                <a:solidFill>
                  <a:srgbClr val="010202"/>
                </a:solidFill>
                <a:latin typeface="Arial" pitchFamily="34" charset="0"/>
                <a:cs typeface="Arial" pitchFamily="34" charset="0"/>
              </a:rPr>
              <a:t>Joram Soch</a:t>
            </a:r>
            <a:r>
              <a:rPr sz="4400" baseline="30000" dirty="0">
                <a:solidFill>
                  <a:srgbClr val="010202"/>
                </a:solidFill>
                <a:latin typeface="Arial" pitchFamily="34" charset="0"/>
                <a:cs typeface="Arial" pitchFamily="34" charset="0"/>
              </a:rPr>
              <a:t>1</a:t>
            </a:r>
            <a:r>
              <a:rPr lang="de-DE" sz="4400" baseline="30000" dirty="0">
                <a:solidFill>
                  <a:srgbClr val="010202"/>
                </a:solidFill>
                <a:latin typeface="Arial" pitchFamily="34" charset="0"/>
                <a:cs typeface="Arial" pitchFamily="34" charset="0"/>
              </a:rPr>
              <a:t>,2,9,●</a:t>
            </a:r>
            <a:r>
              <a:rPr sz="4400" dirty="0">
                <a:solidFill>
                  <a:srgbClr val="010202"/>
                </a:solidFill>
                <a:latin typeface="Arial" pitchFamily="34" charset="0"/>
                <a:cs typeface="Arial" pitchFamily="34" charset="0"/>
              </a:rPr>
              <a:t>, John-Dylan Haynes</a:t>
            </a:r>
            <a:r>
              <a:rPr sz="4400" baseline="30000" dirty="0">
                <a:solidFill>
                  <a:srgbClr val="010202"/>
                </a:solidFill>
                <a:latin typeface="Arial" pitchFamily="34" charset="0"/>
                <a:cs typeface="Arial" pitchFamily="34" charset="0"/>
              </a:rPr>
              <a:t>1</a:t>
            </a:r>
            <a:r>
              <a:rPr lang="de-DE" sz="4400" baseline="30000" dirty="0">
                <a:solidFill>
                  <a:srgbClr val="010202"/>
                </a:solidFill>
                <a:latin typeface="Arial" pitchFamily="34" charset="0"/>
                <a:cs typeface="Arial" pitchFamily="34" charset="0"/>
              </a:rPr>
              <a:t>–8</a:t>
            </a:r>
            <a:endParaRPr sz="4400" baseline="30000" dirty="0">
              <a:latin typeface="Arial" pitchFamily="34" charset="0"/>
              <a:cs typeface="Arial" pitchFamily="34" charset="0"/>
            </a:endParaRPr>
          </a:p>
          <a:p>
            <a:pPr algn="ctr"/>
            <a:endParaRPr sz="2200" dirty="0">
              <a:latin typeface="Arial" pitchFamily="34" charset="0"/>
              <a:cs typeface="Arial" pitchFamily="34" charset="0"/>
            </a:endParaRPr>
          </a:p>
          <a:p>
            <a:pPr marR="0" algn="ctr"/>
            <a:r>
              <a:rPr lang="de-DE" sz="2200" b="1" baseline="30000" dirty="0">
                <a:solidFill>
                  <a:srgbClr val="010202"/>
                </a:solidFill>
                <a:latin typeface="Arial" pitchFamily="34" charset="0"/>
                <a:cs typeface="Arial" pitchFamily="34" charset="0"/>
              </a:rPr>
              <a:t>1</a:t>
            </a:r>
            <a:r>
              <a:rPr lang="de-DE" sz="2200" dirty="0">
                <a:solidFill>
                  <a:srgbClr val="010202"/>
                </a:solidFill>
                <a:latin typeface="Arial" pitchFamily="34" charset="0"/>
                <a:cs typeface="Arial" pitchFamily="34" charset="0"/>
              </a:rPr>
              <a:t> Bernstein Center for Computational Neuroscience, </a:t>
            </a:r>
            <a:r>
              <a:rPr lang="de-DE" sz="2200" b="1" baseline="30000" dirty="0">
                <a:solidFill>
                  <a:srgbClr val="010202"/>
                </a:solidFill>
                <a:latin typeface="Arial" pitchFamily="34" charset="0"/>
                <a:cs typeface="Arial" pitchFamily="34" charset="0"/>
              </a:rPr>
              <a:t>2</a:t>
            </a:r>
            <a:r>
              <a:rPr lang="de-DE" sz="2200" dirty="0">
                <a:solidFill>
                  <a:srgbClr val="010202"/>
                </a:solidFill>
                <a:latin typeface="Arial" pitchFamily="34" charset="0"/>
                <a:cs typeface="Arial" pitchFamily="34" charset="0"/>
              </a:rPr>
              <a:t> Berlin Center for Advanced Neuroimaging, </a:t>
            </a:r>
            <a:r>
              <a:rPr lang="de-DE" sz="2200" b="1" baseline="30000" dirty="0">
                <a:solidFill>
                  <a:srgbClr val="010202"/>
                </a:solidFill>
                <a:latin typeface="Arial" pitchFamily="34" charset="0"/>
                <a:cs typeface="Arial" pitchFamily="34" charset="0"/>
              </a:rPr>
              <a:t>3</a:t>
            </a:r>
            <a:r>
              <a:rPr lang="de-DE" sz="2200" dirty="0">
                <a:solidFill>
                  <a:srgbClr val="010202"/>
                </a:solidFill>
                <a:latin typeface="Arial" pitchFamily="34" charset="0"/>
                <a:cs typeface="Arial" pitchFamily="34" charset="0"/>
              </a:rPr>
              <a:t> Berlin School of Mind and Brain, Berlin, Germany</a:t>
            </a:r>
          </a:p>
          <a:p>
            <a:pPr marR="0" algn="ctr"/>
            <a:r>
              <a:rPr lang="de-DE" sz="2200" b="1" baseline="30000" dirty="0">
                <a:solidFill>
                  <a:srgbClr val="010202"/>
                </a:solidFill>
                <a:latin typeface="Arial" pitchFamily="34" charset="0"/>
                <a:cs typeface="Arial" pitchFamily="34" charset="0"/>
              </a:rPr>
              <a:t>4</a:t>
            </a:r>
            <a:r>
              <a:rPr lang="de-DE" sz="2200" dirty="0">
                <a:solidFill>
                  <a:srgbClr val="010202"/>
                </a:solidFill>
                <a:latin typeface="Arial" pitchFamily="34" charset="0"/>
                <a:cs typeface="Arial" pitchFamily="34" charset="0"/>
              </a:rPr>
              <a:t> Clinic for Neurology, Charité – Universitätsmedizin Berlin, Germany, </a:t>
            </a:r>
            <a:r>
              <a:rPr lang="de-DE" sz="2200" b="1" baseline="30000" dirty="0">
                <a:solidFill>
                  <a:srgbClr val="010202"/>
                </a:solidFill>
                <a:latin typeface="Arial" pitchFamily="34" charset="0"/>
                <a:cs typeface="Arial" pitchFamily="34" charset="0"/>
              </a:rPr>
              <a:t>5</a:t>
            </a:r>
            <a:r>
              <a:rPr lang="de-DE" sz="2200" dirty="0">
                <a:solidFill>
                  <a:srgbClr val="010202"/>
                </a:solidFill>
                <a:latin typeface="Arial" pitchFamily="34" charset="0"/>
                <a:cs typeface="Arial" pitchFamily="34" charset="0"/>
              </a:rPr>
              <a:t> Department of Psychology, Humboldt-Universität zu Berlin, Germany </a:t>
            </a:r>
          </a:p>
          <a:p>
            <a:pPr marR="0" algn="ctr"/>
            <a:r>
              <a:rPr lang="de-DE" sz="2200" b="1" baseline="30000" dirty="0">
                <a:solidFill>
                  <a:srgbClr val="010202"/>
                </a:solidFill>
                <a:latin typeface="Arial" pitchFamily="34" charset="0"/>
                <a:cs typeface="Arial" pitchFamily="34" charset="0"/>
              </a:rPr>
              <a:t>6</a:t>
            </a:r>
            <a:r>
              <a:rPr lang="de-DE" sz="2200" dirty="0">
                <a:solidFill>
                  <a:srgbClr val="010202"/>
                </a:solidFill>
                <a:latin typeface="Arial" pitchFamily="34" charset="0"/>
                <a:cs typeface="Arial" pitchFamily="34" charset="0"/>
              </a:rPr>
              <a:t> </a:t>
            </a:r>
            <a:r>
              <a:rPr lang="en-US" sz="2200" dirty="0">
                <a:latin typeface="Arial" pitchFamily="34" charset="0"/>
                <a:cs typeface="Arial" pitchFamily="34" charset="0"/>
              </a:rPr>
              <a:t>EXC </a:t>
            </a:r>
            <a:r>
              <a:rPr lang="en-US" sz="2200" dirty="0" err="1">
                <a:latin typeface="Arial" pitchFamily="34" charset="0"/>
                <a:cs typeface="Arial" pitchFamily="34" charset="0"/>
              </a:rPr>
              <a:t>NeuroCure</a:t>
            </a:r>
            <a:r>
              <a:rPr lang="en-US" sz="2200" dirty="0">
                <a:latin typeface="Arial" pitchFamily="34" charset="0"/>
                <a:cs typeface="Arial" pitchFamily="34" charset="0"/>
              </a:rPr>
              <a:t>, </a:t>
            </a:r>
            <a:r>
              <a:rPr lang="en-US" sz="2200" dirty="0" err="1">
                <a:latin typeface="Arial" pitchFamily="34" charset="0"/>
                <a:cs typeface="Arial" pitchFamily="34" charset="0"/>
              </a:rPr>
              <a:t>Charité</a:t>
            </a:r>
            <a:r>
              <a:rPr lang="en-US" sz="2200" dirty="0">
                <a:latin typeface="Arial" pitchFamily="34" charset="0"/>
                <a:cs typeface="Arial" pitchFamily="34" charset="0"/>
              </a:rPr>
              <a:t> Berlin, </a:t>
            </a:r>
            <a:r>
              <a:rPr lang="de-DE" sz="2200" b="1" baseline="30000" dirty="0">
                <a:solidFill>
                  <a:srgbClr val="010202"/>
                </a:solidFill>
                <a:latin typeface="Arial" pitchFamily="34" charset="0"/>
                <a:cs typeface="Arial" pitchFamily="34" charset="0"/>
              </a:rPr>
              <a:t>7</a:t>
            </a:r>
            <a:r>
              <a:rPr lang="de-DE" sz="2200" dirty="0">
                <a:solidFill>
                  <a:srgbClr val="010202"/>
                </a:solidFill>
                <a:latin typeface="Arial" pitchFamily="34" charset="0"/>
                <a:cs typeface="Arial" pitchFamily="34" charset="0"/>
              </a:rPr>
              <a:t> EXC Science of Intelligence, TU Berlin, </a:t>
            </a:r>
            <a:r>
              <a:rPr lang="de-DE" sz="2200" b="1" baseline="30000" dirty="0">
                <a:solidFill>
                  <a:srgbClr val="010202"/>
                </a:solidFill>
                <a:latin typeface="Arial" pitchFamily="34" charset="0"/>
                <a:cs typeface="Arial" pitchFamily="34" charset="0"/>
              </a:rPr>
              <a:t>8</a:t>
            </a:r>
            <a:r>
              <a:rPr lang="de-DE" sz="2200" dirty="0">
                <a:solidFill>
                  <a:srgbClr val="010202"/>
                </a:solidFill>
                <a:latin typeface="Arial" pitchFamily="34" charset="0"/>
                <a:cs typeface="Arial" pitchFamily="34" charset="0"/>
              </a:rPr>
              <a:t> CRC Volition and Cognitive Control, TU Dresden, Germany</a:t>
            </a:r>
          </a:p>
          <a:p>
            <a:pPr marR="0" algn="ctr"/>
            <a:r>
              <a:rPr lang="de-DE" sz="2200" b="1" baseline="30000" dirty="0">
                <a:solidFill>
                  <a:srgbClr val="010202"/>
                </a:solidFill>
                <a:latin typeface="Arial" pitchFamily="34" charset="0"/>
                <a:cs typeface="Arial" pitchFamily="34" charset="0"/>
              </a:rPr>
              <a:t>9</a:t>
            </a:r>
            <a:r>
              <a:rPr lang="de-DE" sz="2200" dirty="0">
                <a:solidFill>
                  <a:srgbClr val="010202"/>
                </a:solidFill>
                <a:latin typeface="Arial" pitchFamily="34" charset="0"/>
                <a:cs typeface="Arial" pitchFamily="34" charset="0"/>
              </a:rPr>
              <a:t> German Center </a:t>
            </a:r>
            <a:r>
              <a:rPr lang="de-DE" sz="2200" dirty="0" err="1">
                <a:solidFill>
                  <a:srgbClr val="010202"/>
                </a:solidFill>
                <a:latin typeface="Arial" pitchFamily="34" charset="0"/>
                <a:cs typeface="Arial" pitchFamily="34" charset="0"/>
              </a:rPr>
              <a:t>for</a:t>
            </a:r>
            <a:r>
              <a:rPr lang="de-DE" sz="2200" dirty="0">
                <a:solidFill>
                  <a:srgbClr val="010202"/>
                </a:solidFill>
                <a:latin typeface="Arial" pitchFamily="34" charset="0"/>
                <a:cs typeface="Arial" pitchFamily="34" charset="0"/>
              </a:rPr>
              <a:t> Neurodegenerative </a:t>
            </a:r>
            <a:r>
              <a:rPr lang="de-DE" sz="2200" dirty="0" err="1">
                <a:solidFill>
                  <a:srgbClr val="010202"/>
                </a:solidFill>
                <a:latin typeface="Arial" pitchFamily="34" charset="0"/>
                <a:cs typeface="Arial" pitchFamily="34" charset="0"/>
              </a:rPr>
              <a:t>Diseases</a:t>
            </a:r>
            <a:r>
              <a:rPr lang="de-DE" sz="2200" dirty="0">
                <a:solidFill>
                  <a:srgbClr val="010202"/>
                </a:solidFill>
                <a:latin typeface="Arial" pitchFamily="34" charset="0"/>
                <a:cs typeface="Arial" pitchFamily="34" charset="0"/>
              </a:rPr>
              <a:t>, Göttingen, Germany, </a:t>
            </a:r>
            <a:r>
              <a:rPr lang="de-DE" sz="2200" b="1" dirty="0">
                <a:solidFill>
                  <a:srgbClr val="010202"/>
                </a:solidFill>
                <a:latin typeface="Arial" pitchFamily="34" charset="0"/>
                <a:cs typeface="Arial" pitchFamily="34" charset="0"/>
              </a:rPr>
              <a:t>●</a:t>
            </a:r>
            <a:r>
              <a:rPr lang="de-DE" sz="2200" dirty="0">
                <a:solidFill>
                  <a:srgbClr val="010202"/>
                </a:solidFill>
                <a:latin typeface="Arial" pitchFamily="34" charset="0"/>
                <a:cs typeface="Arial" pitchFamily="34" charset="0"/>
              </a:rPr>
              <a:t> </a:t>
            </a:r>
            <a:r>
              <a:rPr lang="en-US" sz="2200" dirty="0">
                <a:solidFill>
                  <a:srgbClr val="010202"/>
                </a:solidFill>
                <a:latin typeface="Arial" pitchFamily="34" charset="0"/>
                <a:cs typeface="Arial" pitchFamily="34" charset="0"/>
              </a:rPr>
              <a:t>BCCN Berlin, </a:t>
            </a:r>
            <a:r>
              <a:rPr lang="en-US" sz="2200" dirty="0" err="1">
                <a:solidFill>
                  <a:srgbClr val="010202"/>
                </a:solidFill>
                <a:latin typeface="Arial" pitchFamily="34" charset="0"/>
                <a:cs typeface="Arial" pitchFamily="34" charset="0"/>
              </a:rPr>
              <a:t>Philippstraße</a:t>
            </a:r>
            <a:r>
              <a:rPr lang="en-US" sz="2200" dirty="0">
                <a:solidFill>
                  <a:srgbClr val="010202"/>
                </a:solidFill>
                <a:latin typeface="Arial" pitchFamily="34" charset="0"/>
                <a:cs typeface="Arial" pitchFamily="34" charset="0"/>
              </a:rPr>
              <a:t> 13, </a:t>
            </a:r>
            <a:r>
              <a:rPr lang="en-US" sz="2200" dirty="0" err="1">
                <a:solidFill>
                  <a:srgbClr val="010202"/>
                </a:solidFill>
                <a:latin typeface="Arial" pitchFamily="34" charset="0"/>
                <a:cs typeface="Arial" pitchFamily="34" charset="0"/>
              </a:rPr>
              <a:t>Haus</a:t>
            </a:r>
            <a:r>
              <a:rPr lang="en-US" sz="2200" dirty="0">
                <a:solidFill>
                  <a:srgbClr val="010202"/>
                </a:solidFill>
                <a:latin typeface="Arial" pitchFamily="34" charset="0"/>
                <a:cs typeface="Arial" pitchFamily="34" charset="0"/>
              </a:rPr>
              <a:t> 6, 10115 Berlin, Germany;</a:t>
            </a:r>
          </a:p>
          <a:p>
            <a:pPr marR="0" algn="ctr"/>
            <a:r>
              <a:rPr lang="en-US" sz="2200" dirty="0">
                <a:solidFill>
                  <a:srgbClr val="010202"/>
                </a:solidFill>
                <a:latin typeface="Arial" pitchFamily="34" charset="0"/>
                <a:cs typeface="Arial" pitchFamily="34" charset="0"/>
              </a:rPr>
              <a:t>e-mail address: </a:t>
            </a:r>
            <a:r>
              <a:rPr lang="de-DE" sz="2200" b="1" dirty="0">
                <a:solidFill>
                  <a:srgbClr val="010202"/>
                </a:solidFill>
                <a:latin typeface="Arial" pitchFamily="34" charset="0"/>
                <a:cs typeface="Arial" pitchFamily="34" charset="0"/>
              </a:rPr>
              <a:t>joram.soch@bccn-berlin.de</a:t>
            </a:r>
            <a:r>
              <a:rPr lang="de-DE" sz="2200" dirty="0">
                <a:solidFill>
                  <a:srgbClr val="010202"/>
                </a:solidFill>
                <a:latin typeface="Arial" pitchFamily="34" charset="0"/>
                <a:cs typeface="Arial" pitchFamily="34" charset="0"/>
              </a:rPr>
              <a:t>.</a:t>
            </a:r>
          </a:p>
        </p:txBody>
      </p:sp>
      <p:sp>
        <p:nvSpPr>
          <p:cNvPr id="10" name="object 51"/>
          <p:cNvSpPr/>
          <p:nvPr/>
        </p:nvSpPr>
        <p:spPr>
          <a:xfrm>
            <a:off x="396656" y="6156931"/>
            <a:ext cx="9540000" cy="810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itchFamily="34" charset="0"/>
                <a:cs typeface="Arial" pitchFamily="34" charset="0"/>
              </a:rPr>
              <a:t>Introduction</a:t>
            </a:r>
          </a:p>
          <a:p>
            <a:pPr marR="67310" algn="just"/>
            <a:endParaRPr lang="en-US" sz="2400" dirty="0">
              <a:solidFill>
                <a:srgbClr val="FCF49F"/>
              </a:solidFill>
              <a:latin typeface="Arial" pitchFamily="34" charset="0"/>
              <a:cs typeface="Arial" pitchFamily="34" charset="0"/>
            </a:endParaRPr>
          </a:p>
          <a:p>
            <a:pPr marR="67310" algn="just">
              <a:lnSpc>
                <a:spcPct val="125000"/>
              </a:lnSpc>
            </a:pPr>
            <a:r>
              <a:rPr lang="en-GB" sz="2400" dirty="0">
                <a:solidFill>
                  <a:srgbClr val="FCF49F"/>
                </a:solidFill>
                <a:latin typeface="Arial" pitchFamily="34" charset="0"/>
                <a:cs typeface="Arial" pitchFamily="34" charset="0"/>
              </a:rPr>
              <a:t>The data acquired during a functional magnetic resonance imaging (fMRI) experiment can usually be categorized into experimental design </a:t>
            </a:r>
            <a:r>
              <a:rPr lang="en-GB" sz="2400" b="1" dirty="0">
                <a:solidFill>
                  <a:srgbClr val="FCF49F"/>
                </a:solidFill>
                <a:latin typeface="Arial" pitchFamily="34" charset="0"/>
                <a:cs typeface="Arial" pitchFamily="34" charset="0"/>
              </a:rPr>
              <a:t>X</a:t>
            </a:r>
            <a:r>
              <a:rPr lang="en-GB" sz="2400" dirty="0">
                <a:solidFill>
                  <a:srgbClr val="FCF49F"/>
                </a:solidFill>
                <a:latin typeface="Arial" pitchFamily="34" charset="0"/>
                <a:cs typeface="Arial" pitchFamily="34" charset="0"/>
              </a:rPr>
              <a:t> (e.g. experimental conditions, modulator variables), </a:t>
            </a:r>
            <a:r>
              <a:rPr lang="en-GB" sz="2400" dirty="0" err="1">
                <a:solidFill>
                  <a:srgbClr val="FCF49F"/>
                </a:solidFill>
                <a:latin typeface="Arial" pitchFamily="34" charset="0"/>
                <a:cs typeface="Arial" pitchFamily="34" charset="0"/>
              </a:rPr>
              <a:t>mea-sured</a:t>
            </a:r>
            <a:r>
              <a:rPr lang="en-GB" sz="2400" dirty="0">
                <a:solidFill>
                  <a:srgbClr val="FCF49F"/>
                </a:solidFill>
                <a:latin typeface="Arial" pitchFamily="34" charset="0"/>
                <a:cs typeface="Arial" pitchFamily="34" charset="0"/>
              </a:rPr>
              <a:t> signals </a:t>
            </a:r>
            <a:r>
              <a:rPr lang="en-GB" sz="2400" b="1" dirty="0">
                <a:solidFill>
                  <a:srgbClr val="FCF49F"/>
                </a:solidFill>
                <a:latin typeface="Arial" pitchFamily="34" charset="0"/>
                <a:cs typeface="Arial" pitchFamily="34" charset="0"/>
              </a:rPr>
              <a:t>Y</a:t>
            </a:r>
            <a:r>
              <a:rPr lang="en-GB" sz="2400" dirty="0">
                <a:solidFill>
                  <a:srgbClr val="FCF49F"/>
                </a:solidFill>
                <a:latin typeface="Arial" pitchFamily="34" charset="0"/>
                <a:cs typeface="Arial" pitchFamily="34" charset="0"/>
              </a:rPr>
              <a:t> (i.e. BOLD signals in several voxels) and </a:t>
            </a:r>
            <a:r>
              <a:rPr lang="en-GB" sz="2400" dirty="0" err="1">
                <a:solidFill>
                  <a:srgbClr val="FCF49F"/>
                </a:solidFill>
                <a:latin typeface="Arial" pitchFamily="34" charset="0"/>
                <a:cs typeface="Arial" pitchFamily="34" charset="0"/>
              </a:rPr>
              <a:t>beha-vioral</a:t>
            </a:r>
            <a:r>
              <a:rPr lang="en-GB" sz="2400" dirty="0">
                <a:solidFill>
                  <a:srgbClr val="FCF49F"/>
                </a:solidFill>
                <a:latin typeface="Arial" pitchFamily="34" charset="0"/>
                <a:cs typeface="Arial" pitchFamily="34" charset="0"/>
              </a:rPr>
              <a:t> data </a:t>
            </a:r>
            <a:r>
              <a:rPr lang="en-GB" sz="2400" b="1" dirty="0">
                <a:solidFill>
                  <a:srgbClr val="FCF49F"/>
                </a:solidFill>
                <a:latin typeface="Arial" pitchFamily="34" charset="0"/>
                <a:cs typeface="Arial" pitchFamily="34" charset="0"/>
              </a:rPr>
              <a:t>Z</a:t>
            </a:r>
            <a:r>
              <a:rPr lang="en-GB" sz="2400" dirty="0">
                <a:solidFill>
                  <a:srgbClr val="FCF49F"/>
                </a:solidFill>
                <a:latin typeface="Arial" pitchFamily="34" charset="0"/>
                <a:cs typeface="Arial" pitchFamily="34" charset="0"/>
              </a:rPr>
              <a:t> (e.g. button presses, stimulus ratings).</a:t>
            </a:r>
          </a:p>
          <a:p>
            <a:pPr marR="67310" algn="just">
              <a:lnSpc>
                <a:spcPct val="125000"/>
              </a:lnSpc>
            </a:pPr>
            <a:r>
              <a:rPr lang="en-GB" sz="2400" dirty="0">
                <a:solidFill>
                  <a:srgbClr val="FCF49F"/>
                </a:solidFill>
                <a:latin typeface="Arial" pitchFamily="34" charset="0"/>
                <a:cs typeface="Arial" pitchFamily="34" charset="0"/>
              </a:rPr>
              <a:t>In multivariate pattern analysis (MVPA) of fMRI data [1,2], behavioral data are typically decoded by training an algorithm to predict the recorded responses </a:t>
            </a:r>
            <a:r>
              <a:rPr lang="en-GB" sz="2400" b="1" dirty="0">
                <a:solidFill>
                  <a:srgbClr val="FCF49F"/>
                </a:solidFill>
                <a:latin typeface="Arial" pitchFamily="34" charset="0"/>
                <a:cs typeface="Arial" pitchFamily="34" charset="0"/>
              </a:rPr>
              <a:t>Z</a:t>
            </a:r>
            <a:r>
              <a:rPr lang="en-GB" sz="2400" dirty="0">
                <a:solidFill>
                  <a:srgbClr val="FCF49F"/>
                </a:solidFill>
                <a:latin typeface="Arial" pitchFamily="34" charset="0"/>
                <a:cs typeface="Arial" pitchFamily="34" charset="0"/>
              </a:rPr>
              <a:t> based on the measured data </a:t>
            </a:r>
            <a:r>
              <a:rPr lang="en-GB" sz="2400" b="1" dirty="0">
                <a:solidFill>
                  <a:srgbClr val="FCF49F"/>
                </a:solidFill>
                <a:latin typeface="Arial" pitchFamily="34" charset="0"/>
                <a:cs typeface="Arial" pitchFamily="34" charset="0"/>
              </a:rPr>
              <a:t>Y</a:t>
            </a:r>
            <a:r>
              <a:rPr lang="en-GB" sz="2400" dirty="0">
                <a:solidFill>
                  <a:srgbClr val="FCF49F"/>
                </a:solidFill>
                <a:latin typeface="Arial" pitchFamily="34" charset="0"/>
                <a:cs typeface="Arial" pitchFamily="34" charset="0"/>
              </a:rPr>
              <a:t> (direct response decoding, </a:t>
            </a:r>
            <a:r>
              <a:rPr lang="en-GB" sz="2400" dirty="0" err="1">
                <a:solidFill>
                  <a:srgbClr val="FCF49F"/>
                </a:solidFill>
                <a:latin typeface="Arial" pitchFamily="34" charset="0"/>
                <a:cs typeface="Arial" pitchFamily="34" charset="0"/>
              </a:rPr>
              <a:t>dRD</a:t>
            </a:r>
            <a:r>
              <a:rPr lang="en-GB" sz="2400" dirty="0">
                <a:solidFill>
                  <a:srgbClr val="FCF49F"/>
                </a:solidFill>
                <a:latin typeface="Arial" pitchFamily="34" charset="0"/>
                <a:cs typeface="Arial" pitchFamily="34" charset="0"/>
              </a:rPr>
              <a:t>).</a:t>
            </a:r>
          </a:p>
          <a:p>
            <a:pPr marR="67310" algn="just">
              <a:lnSpc>
                <a:spcPct val="125000"/>
              </a:lnSpc>
            </a:pPr>
            <a:r>
              <a:rPr lang="en-GB" sz="2400" dirty="0">
                <a:solidFill>
                  <a:srgbClr val="FCF49F"/>
                </a:solidFill>
                <a:latin typeface="Arial" pitchFamily="34" charset="0"/>
                <a:cs typeface="Arial" pitchFamily="34" charset="0"/>
              </a:rPr>
              <a:t>Here we show that this can be achieved without constructing an explicit mapping from fMRI signals to behavioral responses. In fact, behavioral data can also be decoded when first reconstructing the experimental design </a:t>
            </a:r>
            <a:r>
              <a:rPr lang="en-GB" sz="2400" b="1" dirty="0">
                <a:solidFill>
                  <a:srgbClr val="FCF49F"/>
                </a:solidFill>
                <a:latin typeface="Arial" pitchFamily="34" charset="0"/>
                <a:cs typeface="Arial" pitchFamily="34" charset="0"/>
              </a:rPr>
              <a:t>X</a:t>
            </a:r>
            <a:r>
              <a:rPr lang="en-GB" sz="2400" dirty="0">
                <a:solidFill>
                  <a:srgbClr val="FCF49F"/>
                </a:solidFill>
                <a:latin typeface="Arial" pitchFamily="34" charset="0"/>
                <a:cs typeface="Arial" pitchFamily="34" charset="0"/>
              </a:rPr>
              <a:t> from measured data </a:t>
            </a:r>
            <a:r>
              <a:rPr lang="en-GB" sz="2400" b="1" dirty="0">
                <a:solidFill>
                  <a:srgbClr val="FCF49F"/>
                </a:solidFill>
                <a:latin typeface="Arial" pitchFamily="34" charset="0"/>
                <a:cs typeface="Arial" pitchFamily="34" charset="0"/>
              </a:rPr>
              <a:t>Y</a:t>
            </a:r>
            <a:r>
              <a:rPr lang="en-GB" sz="2400" dirty="0">
                <a:solidFill>
                  <a:srgbClr val="FCF49F"/>
                </a:solidFill>
                <a:latin typeface="Arial" pitchFamily="34" charset="0"/>
                <a:cs typeface="Arial" pitchFamily="34" charset="0"/>
              </a:rPr>
              <a:t> and then predicting behavioral responses </a:t>
            </a:r>
            <a:r>
              <a:rPr lang="en-GB" sz="2400" b="1" dirty="0">
                <a:solidFill>
                  <a:srgbClr val="FCF49F"/>
                </a:solidFill>
                <a:latin typeface="Arial" pitchFamily="34" charset="0"/>
                <a:cs typeface="Arial" pitchFamily="34" charset="0"/>
              </a:rPr>
              <a:t>Z</a:t>
            </a:r>
            <a:r>
              <a:rPr lang="en-GB" sz="2400" dirty="0">
                <a:solidFill>
                  <a:srgbClr val="FCF49F"/>
                </a:solidFill>
                <a:latin typeface="Arial" pitchFamily="34" charset="0"/>
                <a:cs typeface="Arial" pitchFamily="34" charset="0"/>
              </a:rPr>
              <a:t> from the reconstructed design </a:t>
            </a:r>
            <a:r>
              <a:rPr lang="en-GB" sz="2400" b="1" dirty="0">
                <a:solidFill>
                  <a:srgbClr val="FCF49F"/>
                </a:solidFill>
                <a:latin typeface="Arial" pitchFamily="34" charset="0"/>
                <a:cs typeface="Arial" pitchFamily="34" charset="0"/>
              </a:rPr>
              <a:t>X</a:t>
            </a:r>
            <a:r>
              <a:rPr lang="en-GB" sz="2400" dirty="0">
                <a:solidFill>
                  <a:srgbClr val="FCF49F"/>
                </a:solidFill>
                <a:latin typeface="Arial" pitchFamily="34" charset="0"/>
                <a:cs typeface="Arial" pitchFamily="34" charset="0"/>
              </a:rPr>
              <a:t> (indirect response decoding, </a:t>
            </a:r>
            <a:r>
              <a:rPr lang="en-GB" sz="2400" dirty="0" err="1">
                <a:solidFill>
                  <a:srgbClr val="FCF49F"/>
                </a:solidFill>
                <a:latin typeface="Arial" pitchFamily="34" charset="0"/>
                <a:cs typeface="Arial" pitchFamily="34" charset="0"/>
              </a:rPr>
              <a:t>iRD</a:t>
            </a:r>
            <a:r>
              <a:rPr lang="en-GB" sz="2400" dirty="0">
                <a:solidFill>
                  <a:srgbClr val="FCF49F"/>
                </a:solidFill>
                <a:latin typeface="Arial" pitchFamily="34" charset="0"/>
                <a:cs typeface="Arial" pitchFamily="34" charset="0"/>
              </a:rPr>
              <a:t>).</a:t>
            </a:r>
            <a:endParaRPr lang="en-US" sz="2400" dirty="0">
              <a:solidFill>
                <a:srgbClr val="FCF49F"/>
              </a:solidFill>
              <a:latin typeface="Arial" pitchFamily="34" charset="0"/>
              <a:cs typeface="Arial" pitchFamily="34" charset="0"/>
            </a:endParaRPr>
          </a:p>
        </p:txBody>
      </p:sp>
      <p:sp>
        <p:nvSpPr>
          <p:cNvPr id="12" name="object 51"/>
          <p:cNvSpPr/>
          <p:nvPr/>
        </p:nvSpPr>
        <p:spPr>
          <a:xfrm>
            <a:off x="10400790" y="33655879"/>
            <a:ext cx="19530000" cy="432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itchFamily="34" charset="0"/>
                <a:cs typeface="Arial" pitchFamily="34" charset="0"/>
              </a:rPr>
              <a:t>Discussion</a:t>
            </a:r>
          </a:p>
          <a:p>
            <a:pPr marR="67310" algn="just">
              <a:lnSpc>
                <a:spcPct val="120000"/>
              </a:lnSpc>
            </a:pPr>
            <a:endParaRPr lang="en-US" sz="1600" dirty="0">
              <a:solidFill>
                <a:srgbClr val="FCF49F"/>
              </a:solidFill>
              <a:latin typeface="Arial" pitchFamily="34" charset="0"/>
              <a:cs typeface="Arial" pitchFamily="34" charset="0"/>
            </a:endParaRPr>
          </a:p>
          <a:p>
            <a:pPr algn="just">
              <a:lnSpc>
                <a:spcPct val="125000"/>
              </a:lnSpc>
            </a:pPr>
            <a:r>
              <a:rPr lang="en-GB" sz="2400" dirty="0">
                <a:solidFill>
                  <a:srgbClr val="FCF49F"/>
                </a:solidFill>
                <a:latin typeface="Arial" pitchFamily="34" charset="0"/>
                <a:cs typeface="Arial" pitchFamily="34" charset="0"/>
              </a:rPr>
              <a:t>In this proof-of-concept study, we have demonstrated that behavioral responses can be decoded without training on neurophysiological data measured during behavioral responses (</a:t>
            </a:r>
            <a:r>
              <a:rPr lang="en-GB" sz="2400" i="1" dirty="0">
                <a:solidFill>
                  <a:srgbClr val="FCF49F"/>
                </a:solidFill>
                <a:latin typeface="Arial" pitchFamily="34" charset="0"/>
                <a:cs typeface="Arial" pitchFamily="34" charset="0"/>
              </a:rPr>
              <a:t>direct response decoding</a:t>
            </a:r>
            <a:r>
              <a:rPr lang="en-GB" sz="2400" dirty="0">
                <a:solidFill>
                  <a:srgbClr val="FCF49F"/>
                </a:solidFill>
                <a:latin typeface="Arial" pitchFamily="34" charset="0"/>
                <a:cs typeface="Arial" pitchFamily="34" charset="0"/>
              </a:rPr>
              <a:t>, </a:t>
            </a:r>
            <a:r>
              <a:rPr lang="en-GB" sz="2400" dirty="0" err="1">
                <a:solidFill>
                  <a:srgbClr val="FCF49F"/>
                </a:solidFill>
                <a:latin typeface="Arial" pitchFamily="34" charset="0"/>
                <a:cs typeface="Arial" pitchFamily="34" charset="0"/>
              </a:rPr>
              <a:t>dRD</a:t>
            </a:r>
            <a:r>
              <a:rPr lang="en-GB" sz="2400" dirty="0">
                <a:solidFill>
                  <a:srgbClr val="FCF49F"/>
                </a:solidFill>
                <a:latin typeface="Arial" pitchFamily="34" charset="0"/>
                <a:cs typeface="Arial" pitchFamily="34" charset="0"/>
              </a:rPr>
              <a:t>), but rather indirectly by taking a detour via the experimental design (</a:t>
            </a:r>
            <a:r>
              <a:rPr lang="en-GB" sz="2400" i="1" dirty="0">
                <a:solidFill>
                  <a:srgbClr val="FCF49F"/>
                </a:solidFill>
                <a:latin typeface="Arial" pitchFamily="34" charset="0"/>
                <a:cs typeface="Arial" pitchFamily="34" charset="0"/>
              </a:rPr>
              <a:t>indirect response decoding</a:t>
            </a:r>
            <a:r>
              <a:rPr lang="en-GB" sz="2400" dirty="0">
                <a:solidFill>
                  <a:srgbClr val="FCF49F"/>
                </a:solidFill>
                <a:latin typeface="Arial" pitchFamily="34" charset="0"/>
                <a:cs typeface="Arial" pitchFamily="34" charset="0"/>
              </a:rPr>
              <a:t>, </a:t>
            </a:r>
            <a:r>
              <a:rPr lang="en-GB" sz="2400" dirty="0" err="1">
                <a:solidFill>
                  <a:srgbClr val="FCF49F"/>
                </a:solidFill>
                <a:latin typeface="Arial" pitchFamily="34" charset="0"/>
                <a:cs typeface="Arial" pitchFamily="34" charset="0"/>
              </a:rPr>
              <a:t>iRD</a:t>
            </a:r>
            <a:r>
              <a:rPr lang="en-GB" sz="2400" dirty="0">
                <a:solidFill>
                  <a:srgbClr val="FCF49F"/>
                </a:solidFill>
                <a:latin typeface="Arial" pitchFamily="34" charset="0"/>
                <a:cs typeface="Arial" pitchFamily="34" charset="0"/>
              </a:rPr>
              <a:t>). This is particularly interesting, because </a:t>
            </a:r>
            <a:r>
              <a:rPr lang="en-GB" sz="2400" dirty="0" err="1">
                <a:solidFill>
                  <a:srgbClr val="FCF49F"/>
                </a:solidFill>
                <a:latin typeface="Arial" pitchFamily="34" charset="0"/>
                <a:cs typeface="Arial" pitchFamily="34" charset="0"/>
              </a:rPr>
              <a:t>dRD</a:t>
            </a:r>
            <a:r>
              <a:rPr lang="en-GB" sz="2400" dirty="0">
                <a:solidFill>
                  <a:srgbClr val="FCF49F"/>
                </a:solidFill>
                <a:latin typeface="Arial" pitchFamily="34" charset="0"/>
                <a:cs typeface="Arial" pitchFamily="34" charset="0"/>
              </a:rPr>
              <a:t> is commonly seen as a sanity check, the decoding accuracy of which should not be exceeded by other analyses. It is also worth noting that in our example, just one response dimension (</a:t>
            </a:r>
            <a:r>
              <a:rPr lang="en-GB" sz="2400" dirty="0" err="1">
                <a:solidFill>
                  <a:srgbClr val="FCF49F"/>
                </a:solidFill>
                <a:latin typeface="Arial" pitchFamily="34" charset="0"/>
                <a:cs typeface="Arial" pitchFamily="34" charset="0"/>
              </a:rPr>
              <a:t>favorability</a:t>
            </a:r>
            <a:r>
              <a:rPr lang="en-GB" sz="2400" dirty="0">
                <a:solidFill>
                  <a:srgbClr val="FCF49F"/>
                </a:solidFill>
                <a:latin typeface="Arial" pitchFamily="34" charset="0"/>
                <a:cs typeface="Arial" pitchFamily="34" charset="0"/>
              </a:rPr>
              <a:t>), but two design dimensions (gain and loss) had to be decoded. We hypothesize that decoding the design from the data acts as a feature reduction mechanism which helps </a:t>
            </a:r>
            <a:r>
              <a:rPr lang="en-GB" sz="2400" dirty="0" err="1">
                <a:solidFill>
                  <a:srgbClr val="FCF49F"/>
                </a:solidFill>
                <a:latin typeface="Arial" pitchFamily="34" charset="0"/>
                <a:cs typeface="Arial" pitchFamily="34" charset="0"/>
              </a:rPr>
              <a:t>iRD</a:t>
            </a:r>
            <a:r>
              <a:rPr lang="en-GB" sz="2400" dirty="0">
                <a:solidFill>
                  <a:srgbClr val="FCF49F"/>
                </a:solidFill>
                <a:latin typeface="Arial" pitchFamily="34" charset="0"/>
                <a:cs typeface="Arial" pitchFamily="34" charset="0"/>
              </a:rPr>
              <a:t> predicting </a:t>
            </a:r>
            <a:r>
              <a:rPr lang="en-GB" sz="2400" dirty="0" err="1">
                <a:solidFill>
                  <a:srgbClr val="FCF49F"/>
                </a:solidFill>
                <a:latin typeface="Arial" pitchFamily="34" charset="0"/>
                <a:cs typeface="Arial" pitchFamily="34" charset="0"/>
              </a:rPr>
              <a:t>behavior</a:t>
            </a:r>
            <a:r>
              <a:rPr lang="en-GB" sz="2400" dirty="0">
                <a:solidFill>
                  <a:srgbClr val="FCF49F"/>
                </a:solidFill>
                <a:latin typeface="Arial" pitchFamily="34" charset="0"/>
                <a:cs typeface="Arial" pitchFamily="34" charset="0"/>
              </a:rPr>
              <a:t> using the psychologically most meaningful factors. In the future, we want to investigate the performance of </a:t>
            </a:r>
            <a:r>
              <a:rPr lang="en-GB" sz="2400" dirty="0" err="1">
                <a:solidFill>
                  <a:srgbClr val="FCF49F"/>
                </a:solidFill>
                <a:latin typeface="Arial" pitchFamily="34" charset="0"/>
                <a:cs typeface="Arial" pitchFamily="34" charset="0"/>
              </a:rPr>
              <a:t>iRD</a:t>
            </a:r>
            <a:r>
              <a:rPr lang="en-GB" sz="2400" dirty="0">
                <a:solidFill>
                  <a:srgbClr val="FCF49F"/>
                </a:solidFill>
                <a:latin typeface="Arial" pitchFamily="34" charset="0"/>
                <a:cs typeface="Arial" pitchFamily="34" charset="0"/>
              </a:rPr>
              <a:t> when the mapping from experimental conditions is more deterministic [7,8] or completely random [9,10].</a:t>
            </a:r>
            <a:endParaRPr lang="de-DE" sz="2400" dirty="0">
              <a:solidFill>
                <a:srgbClr val="FCF49F"/>
              </a:solidFill>
              <a:latin typeface="Arial" pitchFamily="34" charset="0"/>
              <a:cs typeface="Arial" pitchFamily="34" charset="0"/>
            </a:endParaRPr>
          </a:p>
        </p:txBody>
      </p:sp>
      <p:sp>
        <p:nvSpPr>
          <p:cNvPr id="13" name="object 51"/>
          <p:cNvSpPr/>
          <p:nvPr/>
        </p:nvSpPr>
        <p:spPr>
          <a:xfrm>
            <a:off x="10383412" y="38427779"/>
            <a:ext cx="19530000" cy="387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anose="020B0604020202020204" pitchFamily="34" charset="0"/>
                <a:cs typeface="Arial" panose="020B0604020202020204" pitchFamily="34" charset="0"/>
              </a:rPr>
              <a:t>References</a:t>
            </a:r>
          </a:p>
          <a:p>
            <a:pPr marR="67310" algn="just"/>
            <a:endParaRPr lang="en-US" sz="1200" dirty="0">
              <a:solidFill>
                <a:srgbClr val="FCF49F"/>
              </a:solidFill>
              <a:latin typeface="Arial" panose="020B0604020202020204" pitchFamily="34" charset="0"/>
              <a:cs typeface="Arial" panose="020B0604020202020204" pitchFamily="34" charset="0"/>
            </a:endParaRP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Haynes JD &amp; Rees G. 2006. Decoding mental states from brain activity in humans. Nature Reviews Neuroscience. 7(7):523-534. doi:10.1038/nrn1931</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Haynes JD. 2015. A Primer on Pattern-Based Approaches to fMRI: Principles, Pitfalls, and Perspectives. Neuron. 87(2):257-270. doi:10.1016/j.neuron.2015.05.025</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Soch J et al. 2020. Inverse transformed encoding models – a solution to the problem of correlated trial-by-trial parameter estimates in fMRI decoding. </a:t>
            </a:r>
            <a:r>
              <a:rPr lang="en-US" sz="1800" dirty="0">
                <a:latin typeface="Arial" panose="020B0604020202020204" pitchFamily="34" charset="0"/>
                <a:cs typeface="Arial" panose="020B0604020202020204" pitchFamily="34" charset="0"/>
              </a:rPr>
              <a:t>NeuroImage. 209:116449. </a:t>
            </a:r>
            <a:r>
              <a:rPr lang="en-US" sz="1800" dirty="0">
                <a:solidFill>
                  <a:srgbClr val="FCF49F"/>
                </a:solidFill>
                <a:latin typeface="Arial" panose="020B0604020202020204" pitchFamily="34" charset="0"/>
                <a:cs typeface="Arial" panose="020B0604020202020204" pitchFamily="34" charset="0"/>
              </a:rPr>
              <a:t>NeuroImage. 209:116449. doi:10.1016/j.neuroimage.2019.116449</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Botvinik-Nezer R et al. 2019. fMRI data of mixed gambles from the Neuroimaging Analysis Replication and Prediction Study. Sci Data. 6(1):106. doi:10.1038/s41597-019-0113-7</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Botvinik-Nezer R et al. 2020. Variability in the analysis of a single neuroimaging dataset by many teams. Nature. 582(7810):84-88. doi:10.1038/s41586-020-2314-9</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Likert R. 1932. A technique for the measurement of attitudes. Archives of Psychology. 22 140:55-55.</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Reverberi</a:t>
            </a:r>
            <a:r>
              <a:rPr lang="en-US" sz="1800" dirty="0">
                <a:solidFill>
                  <a:srgbClr val="FCF49F"/>
                </a:solidFill>
                <a:latin typeface="Arial" panose="020B0604020202020204" pitchFamily="34" charset="0"/>
                <a:cs typeface="Arial" panose="020B0604020202020204" pitchFamily="34" charset="0"/>
              </a:rPr>
              <a:t> C et al. 2012. Compositionality of Rule Representations in Human Prefrontal Cortex. </a:t>
            </a:r>
            <a:r>
              <a:rPr lang="en-US" sz="1800" dirty="0" err="1">
                <a:solidFill>
                  <a:srgbClr val="FCF49F"/>
                </a:solidFill>
                <a:latin typeface="Arial" panose="020B0604020202020204" pitchFamily="34" charset="0"/>
                <a:cs typeface="Arial" panose="020B0604020202020204" pitchFamily="34" charset="0"/>
              </a:rPr>
              <a:t>Cereb</a:t>
            </a:r>
            <a:r>
              <a:rPr lang="en-US" sz="1800" dirty="0">
                <a:solidFill>
                  <a:srgbClr val="FCF49F"/>
                </a:solidFill>
                <a:latin typeface="Arial" panose="020B0604020202020204" pitchFamily="34" charset="0"/>
                <a:cs typeface="Arial" panose="020B0604020202020204" pitchFamily="34" charset="0"/>
              </a:rPr>
              <a:t> Cortex. 22(6):1237-1246. doi:10.1093/</a:t>
            </a:r>
            <a:r>
              <a:rPr lang="en-US" sz="1800" dirty="0" err="1">
                <a:solidFill>
                  <a:srgbClr val="FCF49F"/>
                </a:solidFill>
                <a:latin typeface="Arial" panose="020B0604020202020204" pitchFamily="34" charset="0"/>
                <a:cs typeface="Arial" panose="020B0604020202020204" pitchFamily="34" charset="0"/>
              </a:rPr>
              <a:t>cercor</a:t>
            </a:r>
            <a:r>
              <a:rPr lang="en-US" sz="1800" dirty="0">
                <a:solidFill>
                  <a:srgbClr val="FCF49F"/>
                </a:solidFill>
                <a:latin typeface="Arial" panose="020B0604020202020204" pitchFamily="34" charset="0"/>
                <a:cs typeface="Arial" panose="020B0604020202020204" pitchFamily="34" charset="0"/>
              </a:rPr>
              <a:t>/bhr200</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Hebart</a:t>
            </a:r>
            <a:r>
              <a:rPr lang="en-US" sz="1800" dirty="0">
                <a:solidFill>
                  <a:srgbClr val="FCF49F"/>
                </a:solidFill>
                <a:latin typeface="Arial" panose="020B0604020202020204" pitchFamily="34" charset="0"/>
                <a:cs typeface="Arial" panose="020B0604020202020204" pitchFamily="34" charset="0"/>
              </a:rPr>
              <a:t> MN et al. 2012. Human visual and parietal cortex encode visual choices independent of motor plans. NeuroImage. 63(3):1393-1403. doi:10.1016/j.neuroimage.2012.08.027</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Soon CS et al. 2008. Unconscious determinants of free decisions in the human brain. Nature Neuroscience. 11(5):543-545. doi:10.1038/nn.2112</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Schultze-Kraft M et al. 2016. The point of no return in vetoing self-initiated movements. PNAS. 113(4):1080-1085. doi:10.1073/pnas.1513569112</a:t>
            </a:r>
          </a:p>
          <a:p>
            <a:pPr marL="457200" marR="67310" indent="-457200" algn="just">
              <a:lnSpc>
                <a:spcPct val="95000"/>
              </a:lnSpc>
              <a:buSzPct val="100000"/>
              <a:buFont typeface="+mj-lt"/>
              <a:buAutoNum type="arabicParenBoth"/>
            </a:pPr>
            <a:endParaRPr lang="en-US" sz="1800" dirty="0" err="1">
              <a:solidFill>
                <a:srgbClr val="FCF49F"/>
              </a:solidFill>
              <a:latin typeface="Arial" panose="020B0604020202020204" pitchFamily="34" charset="0"/>
              <a:cs typeface="Arial" panose="020B0604020202020204" pitchFamily="34" charset="0"/>
            </a:endParaRPr>
          </a:p>
        </p:txBody>
      </p:sp>
      <p:sp>
        <p:nvSpPr>
          <p:cNvPr id="50" name="TextBox 49"/>
          <p:cNvSpPr txBox="1"/>
          <p:nvPr/>
        </p:nvSpPr>
        <p:spPr>
          <a:xfrm>
            <a:off x="756656" y="524663"/>
            <a:ext cx="3600000" cy="1077218"/>
          </a:xfrm>
          <a:prstGeom prst="rect">
            <a:avLst/>
          </a:prstGeom>
          <a:noFill/>
        </p:spPr>
        <p:txBody>
          <a:bodyPr wrap="square" rtlCol="0">
            <a:spAutoFit/>
          </a:bodyPr>
          <a:lstStyle/>
          <a:p>
            <a:r>
              <a:rPr lang="de-DE" sz="3200" dirty="0">
                <a:latin typeface="Arial" panose="020B0604020202020204" pitchFamily="34" charset="0"/>
                <a:cs typeface="Arial" panose="020B0604020202020204" pitchFamily="34" charset="0"/>
              </a:rPr>
              <a:t>#OHBM2021</a:t>
            </a:r>
          </a:p>
          <a:p>
            <a:r>
              <a:rPr lang="de-DE" sz="3200" dirty="0">
                <a:latin typeface="Arial" panose="020B0604020202020204" pitchFamily="34" charset="0"/>
                <a:cs typeface="Arial" panose="020B0604020202020204" pitchFamily="34" charset="0"/>
              </a:rPr>
              <a:t>@JoramSoch</a:t>
            </a:r>
          </a:p>
        </p:txBody>
      </p:sp>
      <p:sp>
        <p:nvSpPr>
          <p:cNvPr id="18" name="object 51"/>
          <p:cNvSpPr/>
          <p:nvPr/>
        </p:nvSpPr>
        <p:spPr>
          <a:xfrm>
            <a:off x="10392468" y="19920733"/>
            <a:ext cx="19530000" cy="1332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ctr"/>
            <a:r>
              <a:rPr lang="de-DE" sz="4000" b="1" dirty="0" err="1">
                <a:solidFill>
                  <a:srgbClr val="FCF49F"/>
                </a:solidFill>
                <a:latin typeface="Arial" panose="020B0604020202020204" pitchFamily="34" charset="0"/>
                <a:cs typeface="Arial" panose="020B0604020202020204" pitchFamily="34" charset="0"/>
              </a:rPr>
              <a:t>Results</a:t>
            </a:r>
            <a:r>
              <a:rPr lang="de-DE" sz="4000" b="1" dirty="0">
                <a:solidFill>
                  <a:srgbClr val="FCF49F"/>
                </a:solidFill>
                <a:latin typeface="Arial" panose="020B0604020202020204" pitchFamily="34" charset="0"/>
                <a:cs typeface="Arial" panose="020B0604020202020204" pitchFamily="34" charset="0"/>
              </a:rPr>
              <a:t>:</a:t>
            </a:r>
            <a:r>
              <a:rPr lang="de-DE" sz="4000" dirty="0">
                <a:solidFill>
                  <a:srgbClr val="FCF49F"/>
                </a:solidFill>
                <a:latin typeface="Arial" panose="020B0604020202020204" pitchFamily="34" charset="0"/>
                <a:cs typeface="Arial" panose="020B0604020202020204" pitchFamily="34" charset="0"/>
              </a:rPr>
              <a:t> </a:t>
            </a:r>
            <a:r>
              <a:rPr lang="de-DE" sz="4000" i="1" dirty="0">
                <a:solidFill>
                  <a:srgbClr val="FCF49F"/>
                </a:solidFill>
                <a:latin typeface="Arial" panose="020B0604020202020204" pitchFamily="34" charset="0"/>
                <a:cs typeface="Arial" panose="020B0604020202020204" pitchFamily="34" charset="0"/>
              </a:rPr>
              <a:t>Decoding </a:t>
            </a:r>
            <a:r>
              <a:rPr lang="de-DE" sz="4000" i="1" dirty="0" err="1">
                <a:solidFill>
                  <a:srgbClr val="FCF49F"/>
                </a:solidFill>
                <a:latin typeface="Arial" panose="020B0604020202020204" pitchFamily="34" charset="0"/>
                <a:cs typeface="Arial" panose="020B0604020202020204" pitchFamily="34" charset="0"/>
              </a:rPr>
              <a:t>accuracies</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for</a:t>
            </a:r>
            <a:r>
              <a:rPr lang="de-DE" sz="4000" i="1" dirty="0">
                <a:solidFill>
                  <a:srgbClr val="FCF49F"/>
                </a:solidFill>
                <a:latin typeface="Arial" panose="020B0604020202020204" pitchFamily="34" charset="0"/>
                <a:cs typeface="Arial" panose="020B0604020202020204" pitchFamily="34" charset="0"/>
              </a:rPr>
              <a:t> different </a:t>
            </a:r>
            <a:r>
              <a:rPr lang="de-DE" sz="4000" i="1" dirty="0" err="1">
                <a:solidFill>
                  <a:srgbClr val="FCF49F"/>
                </a:solidFill>
                <a:latin typeface="Arial" panose="020B0604020202020204" pitchFamily="34" charset="0"/>
                <a:cs typeface="Arial" panose="020B0604020202020204" pitchFamily="34" charset="0"/>
              </a:rPr>
              <a:t>decoding</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analyses</a:t>
            </a:r>
            <a:r>
              <a:rPr lang="de-DE" sz="4000" i="1" dirty="0">
                <a:solidFill>
                  <a:srgbClr val="FCF49F"/>
                </a:solidFill>
                <a:latin typeface="Arial" panose="020B0604020202020204" pitchFamily="34" charset="0"/>
                <a:cs typeface="Arial" panose="020B0604020202020204" pitchFamily="34" charset="0"/>
              </a:rPr>
              <a:t>.</a:t>
            </a:r>
          </a:p>
          <a:p>
            <a:pPr marR="67310" algn="ctr">
              <a:lnSpc>
                <a:spcPct val="120000"/>
              </a:lnSpc>
            </a:pPr>
            <a:endParaRPr lang="en-US" sz="2400" dirty="0">
              <a:solidFill>
                <a:srgbClr val="FCF49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9" name="object 51"/>
              <p:cNvSpPr/>
              <p:nvPr/>
            </p:nvSpPr>
            <p:spPr>
              <a:xfrm>
                <a:off x="397566" y="14624797"/>
                <a:ext cx="9540000" cy="17172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itchFamily="34" charset="0"/>
                    <a:cs typeface="Arial" pitchFamily="34" charset="0"/>
                  </a:rPr>
                  <a:t>Theory</a:t>
                </a:r>
              </a:p>
              <a:p>
                <a:pPr marR="67310" algn="just"/>
                <a:endParaRPr lang="en-US" sz="2400" dirty="0">
                  <a:solidFill>
                    <a:srgbClr val="FCF49F"/>
                  </a:solidFill>
                  <a:latin typeface="Arial" pitchFamily="34" charset="0"/>
                  <a:cs typeface="Arial" pitchFamily="34" charset="0"/>
                </a:endParaRPr>
              </a:p>
              <a:p>
                <a:pPr algn="just">
                  <a:lnSpc>
                    <a:spcPct val="137000"/>
                  </a:lnSpc>
                </a:pPr>
                <a:r>
                  <a:rPr lang="en-GB" sz="2400" dirty="0">
                    <a:solidFill>
                      <a:srgbClr val="FCF49F"/>
                    </a:solidFill>
                    <a:latin typeface="Arial" pitchFamily="34" charset="0"/>
                    <a:cs typeface="Arial" pitchFamily="34" charset="0"/>
                  </a:rPr>
                  <a:t>Here, we compared three decoding algorithms (see Figure 1):</a:t>
                </a:r>
              </a:p>
              <a:p>
                <a:pPr algn="just">
                  <a:lnSpc>
                    <a:spcPct val="137000"/>
                  </a:lnSpc>
                </a:pPr>
                <a:endParaRPr lang="en-GB" sz="1200" dirty="0">
                  <a:solidFill>
                    <a:srgbClr val="FCF49F"/>
                  </a:solidFill>
                  <a:latin typeface="Arial" pitchFamily="34" charset="0"/>
                  <a:cs typeface="Arial" pitchFamily="34" charset="0"/>
                </a:endParaRPr>
              </a:p>
              <a:p>
                <a:pPr algn="just">
                  <a:lnSpc>
                    <a:spcPct val="137000"/>
                  </a:lnSpc>
                </a:pPr>
                <a:r>
                  <a:rPr lang="en-GB" sz="2400" b="1" dirty="0">
                    <a:solidFill>
                      <a:srgbClr val="FCF49F"/>
                    </a:solidFill>
                    <a:latin typeface="Arial" pitchFamily="34" charset="0"/>
                    <a:cs typeface="Arial" pitchFamily="34" charset="0"/>
                  </a:rPr>
                  <a:t>(1)</a:t>
                </a:r>
                <a:r>
                  <a:rPr lang="en-GB" sz="2400" dirty="0">
                    <a:solidFill>
                      <a:srgbClr val="FCF49F"/>
                    </a:solidFill>
                    <a:latin typeface="Arial" pitchFamily="34" charset="0"/>
                    <a:cs typeface="Arial" pitchFamily="34" charset="0"/>
                  </a:rPr>
                  <a:t> </a:t>
                </a:r>
                <a:r>
                  <a:rPr lang="en-GB" sz="2400" i="1" dirty="0">
                    <a:solidFill>
                      <a:srgbClr val="FCF49F"/>
                    </a:solidFill>
                    <a:latin typeface="Arial" pitchFamily="34" charset="0"/>
                    <a:cs typeface="Arial" pitchFamily="34" charset="0"/>
                  </a:rPr>
                  <a:t>Stimulus-based response decoding</a:t>
                </a:r>
                <a:r>
                  <a:rPr lang="en-GB" sz="2400" dirty="0">
                    <a:solidFill>
                      <a:srgbClr val="FCF49F"/>
                    </a:solidFill>
                    <a:latin typeface="Arial" pitchFamily="34" charset="0"/>
                    <a:cs typeface="Arial" pitchFamily="34" charset="0"/>
                  </a:rPr>
                  <a:t> (</a:t>
                </a:r>
                <a:r>
                  <a:rPr lang="en-GB" sz="2400" dirty="0" err="1">
                    <a:solidFill>
                      <a:srgbClr val="FCF49F"/>
                    </a:solidFill>
                    <a:latin typeface="Arial" pitchFamily="34" charset="0"/>
                    <a:cs typeface="Arial" pitchFamily="34" charset="0"/>
                  </a:rPr>
                  <a:t>sbRD</a:t>
                </a:r>
                <a:r>
                  <a:rPr lang="en-GB" sz="2400" dirty="0">
                    <a:solidFill>
                      <a:srgbClr val="FCF49F"/>
                    </a:solidFill>
                    <a:latin typeface="Arial" pitchFamily="34" charset="0"/>
                    <a:cs typeface="Arial" pitchFamily="34" charset="0"/>
                  </a:rPr>
                  <a:t>): First, behavioral data are directly predicted from the experimental design,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𝑍</m:t>
                    </m:r>
                    <m:r>
                      <a:rPr lang="en-GB" sz="2400" i="1" dirty="0" smtClean="0">
                        <a:solidFill>
                          <a:srgbClr val="FCF49F"/>
                        </a:solidFill>
                        <a:latin typeface="Cambria Math" panose="02040503050406030204" pitchFamily="18" charset="0"/>
                        <a:cs typeface="Arial" pitchFamily="34" charset="0"/>
                      </a:rPr>
                      <m:t>=</m:t>
                    </m:r>
                    <m:r>
                      <a:rPr lang="en-GB" sz="2400" i="1" dirty="0" smtClean="0">
                        <a:solidFill>
                          <a:srgbClr val="FCF49F"/>
                        </a:solidFill>
                        <a:latin typeface="Cambria Math" panose="02040503050406030204" pitchFamily="18" charset="0"/>
                        <a:cs typeface="Arial" pitchFamily="34" charset="0"/>
                      </a:rPr>
                      <m:t>𝑔</m:t>
                    </m:r>
                    <m:r>
                      <a:rPr lang="en-GB" sz="2400" i="1" dirty="0" smtClean="0">
                        <a:solidFill>
                          <a:srgbClr val="FCF49F"/>
                        </a:solidFill>
                        <a:latin typeface="Cambria Math" panose="02040503050406030204" pitchFamily="18" charset="0"/>
                        <a:cs typeface="Arial" pitchFamily="34" charset="0"/>
                      </a:rPr>
                      <m:t>(</m:t>
                    </m:r>
                    <m:r>
                      <a:rPr lang="en-GB" sz="2400" i="1" dirty="0" smtClean="0">
                        <a:solidFill>
                          <a:srgbClr val="FCF49F"/>
                        </a:solidFill>
                        <a:latin typeface="Cambria Math" panose="02040503050406030204" pitchFamily="18" charset="0"/>
                        <a:cs typeface="Arial" pitchFamily="34" charset="0"/>
                      </a:rPr>
                      <m:t>𝑋</m:t>
                    </m:r>
                    <m:r>
                      <a:rPr lang="en-GB" sz="2400" i="1" dirty="0" smtClean="0">
                        <a:solidFill>
                          <a:srgbClr val="FCF49F"/>
                        </a:solidFill>
                        <a:latin typeface="Cambria Math" panose="02040503050406030204" pitchFamily="18" charset="0"/>
                        <a:cs typeface="Arial" pitchFamily="34" charset="0"/>
                      </a:rPr>
                      <m:t>)</m:t>
                    </m:r>
                  </m:oMath>
                </a14:m>
                <a:r>
                  <a:rPr lang="en-GB" sz="2400" dirty="0">
                    <a:solidFill>
                      <a:srgbClr val="FCF49F"/>
                    </a:solidFill>
                    <a:latin typeface="Arial" pitchFamily="34" charset="0"/>
                    <a:cs typeface="Arial" pitchFamily="34" charset="0"/>
                  </a:rPr>
                  <a:t>, e.g. using a logistic regression model predicting discrete button presses from continuous stimulus variables.</a:t>
                </a:r>
              </a:p>
              <a:p>
                <a:pPr algn="just">
                  <a:lnSpc>
                    <a:spcPct val="137000"/>
                  </a:lnSpc>
                </a:pPr>
                <a:endParaRPr lang="en-GB" sz="2400" dirty="0">
                  <a:solidFill>
                    <a:srgbClr val="FCF49F"/>
                  </a:solidFill>
                  <a:latin typeface="Arial" pitchFamily="34" charset="0"/>
                  <a:cs typeface="Arial" pitchFamily="34" charset="0"/>
                </a:endParaRPr>
              </a:p>
              <a:p>
                <a:pPr algn="just">
                  <a:lnSpc>
                    <a:spcPct val="137000"/>
                  </a:lnSpc>
                </a:pPr>
                <a:endParaRPr lang="en-GB" sz="2400" dirty="0">
                  <a:solidFill>
                    <a:srgbClr val="FCF49F"/>
                  </a:solidFill>
                  <a:latin typeface="Arial" pitchFamily="34" charset="0"/>
                  <a:cs typeface="Arial" pitchFamily="34" charset="0"/>
                </a:endParaRPr>
              </a:p>
              <a:p>
                <a:pPr algn="just">
                  <a:lnSpc>
                    <a:spcPct val="137000"/>
                  </a:lnSpc>
                </a:pPr>
                <a:r>
                  <a:rPr lang="en-GB" sz="2400" b="1" dirty="0">
                    <a:solidFill>
                      <a:srgbClr val="FCF49F"/>
                    </a:solidFill>
                    <a:latin typeface="Arial" pitchFamily="34" charset="0"/>
                    <a:cs typeface="Arial" pitchFamily="34" charset="0"/>
                  </a:rPr>
                  <a:t>(2)</a:t>
                </a:r>
                <a:r>
                  <a:rPr lang="en-GB" sz="2400" dirty="0">
                    <a:solidFill>
                      <a:srgbClr val="FCF49F"/>
                    </a:solidFill>
                    <a:latin typeface="Arial" pitchFamily="34" charset="0"/>
                    <a:cs typeface="Arial" pitchFamily="34" charset="0"/>
                  </a:rPr>
                  <a:t> </a:t>
                </a:r>
                <a:r>
                  <a:rPr lang="en-GB" sz="2400" i="1" dirty="0">
                    <a:solidFill>
                      <a:srgbClr val="FCF49F"/>
                    </a:solidFill>
                    <a:latin typeface="Arial" pitchFamily="34" charset="0"/>
                    <a:cs typeface="Arial" pitchFamily="34" charset="0"/>
                  </a:rPr>
                  <a:t>Direct response decoding</a:t>
                </a:r>
                <a:r>
                  <a:rPr lang="en-GB" sz="2400" dirty="0">
                    <a:solidFill>
                      <a:srgbClr val="FCF49F"/>
                    </a:solidFill>
                    <a:latin typeface="Arial" pitchFamily="34" charset="0"/>
                    <a:cs typeface="Arial" pitchFamily="34" charset="0"/>
                  </a:rPr>
                  <a:t> (</a:t>
                </a:r>
                <a:r>
                  <a:rPr lang="en-GB" sz="2400" dirty="0" err="1">
                    <a:solidFill>
                      <a:srgbClr val="FCF49F"/>
                    </a:solidFill>
                    <a:latin typeface="Arial" pitchFamily="34" charset="0"/>
                    <a:cs typeface="Arial" pitchFamily="34" charset="0"/>
                  </a:rPr>
                  <a:t>dRD</a:t>
                </a:r>
                <a:r>
                  <a:rPr lang="en-GB" sz="2400" dirty="0">
                    <a:solidFill>
                      <a:srgbClr val="FCF49F"/>
                    </a:solidFill>
                    <a:latin typeface="Arial" pitchFamily="34" charset="0"/>
                    <a:cs typeface="Arial" pitchFamily="34" charset="0"/>
                  </a:rPr>
                  <a:t>): Second, behavioral responses are directly predicted from measured signals,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𝑍</m:t>
                    </m:r>
                    <m:r>
                      <a:rPr lang="en-GB" sz="2400" i="1" dirty="0" smtClean="0">
                        <a:solidFill>
                          <a:srgbClr val="FCF49F"/>
                        </a:solidFill>
                        <a:latin typeface="Cambria Math" panose="02040503050406030204" pitchFamily="18" charset="0"/>
                        <a:cs typeface="Arial" pitchFamily="34" charset="0"/>
                      </a:rPr>
                      <m:t>=</m:t>
                    </m:r>
                    <m:r>
                      <a:rPr lang="en-GB" sz="2400" i="1" dirty="0" smtClean="0">
                        <a:solidFill>
                          <a:srgbClr val="FCF49F"/>
                        </a:solidFill>
                        <a:latin typeface="Cambria Math" panose="02040503050406030204" pitchFamily="18" charset="0"/>
                        <a:cs typeface="Arial" pitchFamily="34" charset="0"/>
                      </a:rPr>
                      <m:t>h</m:t>
                    </m:r>
                    <m:r>
                      <a:rPr lang="en-GB" sz="2400" i="1" dirty="0" smtClean="0">
                        <a:solidFill>
                          <a:srgbClr val="FCF49F"/>
                        </a:solidFill>
                        <a:latin typeface="Cambria Math" panose="02040503050406030204" pitchFamily="18" charset="0"/>
                        <a:cs typeface="Arial" pitchFamily="34" charset="0"/>
                      </a:rPr>
                      <m:t>(</m:t>
                    </m:r>
                    <m:r>
                      <a:rPr lang="en-GB" sz="2400" i="1" dirty="0" smtClean="0">
                        <a:solidFill>
                          <a:srgbClr val="FCF49F"/>
                        </a:solidFill>
                        <a:latin typeface="Cambria Math" panose="02040503050406030204" pitchFamily="18" charset="0"/>
                        <a:cs typeface="Arial" pitchFamily="34" charset="0"/>
                      </a:rPr>
                      <m:t>𝑌</m:t>
                    </m:r>
                    <m:r>
                      <a:rPr lang="en-GB" sz="2400" i="1" dirty="0" smtClean="0">
                        <a:solidFill>
                          <a:srgbClr val="FCF49F"/>
                        </a:solidFill>
                        <a:latin typeface="Cambria Math" panose="02040503050406030204" pitchFamily="18" charset="0"/>
                        <a:cs typeface="Arial" pitchFamily="34" charset="0"/>
                      </a:rPr>
                      <m:t>)</m:t>
                    </m:r>
                  </m:oMath>
                </a14:m>
                <a:r>
                  <a:rPr lang="en-GB" sz="2400" dirty="0">
                    <a:solidFill>
                      <a:srgbClr val="FCF49F"/>
                    </a:solidFill>
                    <a:latin typeface="Arial" pitchFamily="34" charset="0"/>
                    <a:cs typeface="Arial" pitchFamily="34" charset="0"/>
                  </a:rPr>
                  <a:t>, e.g. by training a classifier to distinguish behavioral choices based on trial-wise fMRI response amplitudes.</a:t>
                </a:r>
              </a:p>
              <a:p>
                <a:pPr algn="just">
                  <a:lnSpc>
                    <a:spcPct val="137000"/>
                  </a:lnSpc>
                </a:pPr>
                <a:endParaRPr lang="en-GB" sz="2400" dirty="0">
                  <a:solidFill>
                    <a:srgbClr val="FCF49F"/>
                  </a:solidFill>
                  <a:latin typeface="Arial" pitchFamily="34" charset="0"/>
                  <a:cs typeface="Arial" pitchFamily="34" charset="0"/>
                </a:endParaRPr>
              </a:p>
              <a:p>
                <a:pPr algn="just">
                  <a:lnSpc>
                    <a:spcPct val="137000"/>
                  </a:lnSpc>
                </a:pPr>
                <a:endParaRPr lang="en-GB" sz="2400" dirty="0">
                  <a:solidFill>
                    <a:srgbClr val="FCF49F"/>
                  </a:solidFill>
                  <a:latin typeface="Arial" pitchFamily="34" charset="0"/>
                  <a:cs typeface="Arial" pitchFamily="34" charset="0"/>
                </a:endParaRPr>
              </a:p>
              <a:p>
                <a:pPr algn="just">
                  <a:lnSpc>
                    <a:spcPct val="137000"/>
                  </a:lnSpc>
                </a:pPr>
                <a:r>
                  <a:rPr lang="en-GB" sz="2400" b="1" dirty="0">
                    <a:solidFill>
                      <a:srgbClr val="FCF49F"/>
                    </a:solidFill>
                    <a:latin typeface="Arial" pitchFamily="34" charset="0"/>
                    <a:cs typeface="Arial" pitchFamily="34" charset="0"/>
                  </a:rPr>
                  <a:t>(3)</a:t>
                </a:r>
                <a:r>
                  <a:rPr lang="en-GB" sz="2400" dirty="0">
                    <a:solidFill>
                      <a:srgbClr val="FCF49F"/>
                    </a:solidFill>
                    <a:latin typeface="Arial" pitchFamily="34" charset="0"/>
                    <a:cs typeface="Arial" pitchFamily="34" charset="0"/>
                  </a:rPr>
                  <a:t> </a:t>
                </a:r>
                <a:r>
                  <a:rPr lang="en-GB" sz="2400" i="1" dirty="0">
                    <a:solidFill>
                      <a:srgbClr val="FCF49F"/>
                    </a:solidFill>
                    <a:latin typeface="Arial" pitchFamily="34" charset="0"/>
                    <a:cs typeface="Arial" pitchFamily="34" charset="0"/>
                  </a:rPr>
                  <a:t>Indirect response decoding</a:t>
                </a:r>
                <a:r>
                  <a:rPr lang="en-GB" sz="2400" dirty="0">
                    <a:solidFill>
                      <a:srgbClr val="FCF49F"/>
                    </a:solidFill>
                    <a:latin typeface="Arial" pitchFamily="34" charset="0"/>
                    <a:cs typeface="Arial" pitchFamily="34" charset="0"/>
                  </a:rPr>
                  <a:t> (</a:t>
                </a:r>
                <a:r>
                  <a:rPr lang="en-GB" sz="2400" dirty="0" err="1">
                    <a:solidFill>
                      <a:srgbClr val="FCF49F"/>
                    </a:solidFill>
                    <a:latin typeface="Arial" pitchFamily="34" charset="0"/>
                    <a:cs typeface="Arial" pitchFamily="34" charset="0"/>
                  </a:rPr>
                  <a:t>iRD</a:t>
                </a:r>
                <a:r>
                  <a:rPr lang="en-GB" sz="2400" dirty="0">
                    <a:solidFill>
                      <a:srgbClr val="FCF49F"/>
                    </a:solidFill>
                    <a:latin typeface="Arial" pitchFamily="34" charset="0"/>
                    <a:cs typeface="Arial" pitchFamily="34" charset="0"/>
                  </a:rPr>
                  <a:t>): Here, the experimental design is decoded from measured signals,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𝑋</m:t>
                    </m:r>
                    <m:r>
                      <a:rPr lang="en-GB" sz="2400" i="1" dirty="0" smtClean="0">
                        <a:solidFill>
                          <a:srgbClr val="FCF49F"/>
                        </a:solidFill>
                        <a:latin typeface="Cambria Math" panose="02040503050406030204" pitchFamily="18" charset="0"/>
                        <a:cs typeface="Arial" pitchFamily="34" charset="0"/>
                      </a:rPr>
                      <m:t>=</m:t>
                    </m:r>
                    <m:sSup>
                      <m:sSupPr>
                        <m:ctrlPr>
                          <a:rPr lang="en-GB" sz="2400" i="1" dirty="0" smtClean="0">
                            <a:solidFill>
                              <a:srgbClr val="FCF49F"/>
                            </a:solidFill>
                            <a:latin typeface="Cambria Math" panose="02040503050406030204" pitchFamily="18" charset="0"/>
                            <a:cs typeface="Arial" pitchFamily="34" charset="0"/>
                          </a:rPr>
                        </m:ctrlPr>
                      </m:sSupPr>
                      <m:e>
                        <m:r>
                          <a:rPr lang="en-GB" sz="2400" b="0" i="1" dirty="0" smtClean="0">
                            <a:solidFill>
                              <a:srgbClr val="FCF49F"/>
                            </a:solidFill>
                            <a:latin typeface="Cambria Math" panose="02040503050406030204" pitchFamily="18" charset="0"/>
                            <a:cs typeface="Arial" pitchFamily="34" charset="0"/>
                          </a:rPr>
                          <m:t>𝑓</m:t>
                        </m:r>
                      </m:e>
                      <m:sup>
                        <m:r>
                          <a:rPr lang="en-GB" sz="2400" b="0" i="1" dirty="0" smtClean="0">
                            <a:solidFill>
                              <a:srgbClr val="FCF49F"/>
                            </a:solidFill>
                            <a:latin typeface="Cambria Math" panose="02040503050406030204" pitchFamily="18" charset="0"/>
                            <a:cs typeface="Arial" pitchFamily="34" charset="0"/>
                          </a:rPr>
                          <m:t>−1</m:t>
                        </m:r>
                      </m:sup>
                    </m:sSup>
                    <m:r>
                      <a:rPr lang="en-GB" sz="2400" i="1" dirty="0" smtClean="0">
                        <a:solidFill>
                          <a:srgbClr val="FCF49F"/>
                        </a:solidFill>
                        <a:latin typeface="Cambria Math" panose="02040503050406030204" pitchFamily="18" charset="0"/>
                        <a:cs typeface="Arial" pitchFamily="34" charset="0"/>
                      </a:rPr>
                      <m:t>(</m:t>
                    </m:r>
                    <m:r>
                      <a:rPr lang="en-GB" sz="2400" i="1" dirty="0" smtClean="0">
                        <a:solidFill>
                          <a:srgbClr val="FCF49F"/>
                        </a:solidFill>
                        <a:latin typeface="Cambria Math" panose="02040503050406030204" pitchFamily="18" charset="0"/>
                        <a:cs typeface="Arial" pitchFamily="34" charset="0"/>
                      </a:rPr>
                      <m:t>𝑌</m:t>
                    </m:r>
                    <m:r>
                      <a:rPr lang="en-GB" sz="2400" i="1" dirty="0" smtClean="0">
                        <a:solidFill>
                          <a:srgbClr val="FCF49F"/>
                        </a:solidFill>
                        <a:latin typeface="Cambria Math" panose="02040503050406030204" pitchFamily="18" charset="0"/>
                        <a:cs typeface="Arial" pitchFamily="34" charset="0"/>
                      </a:rPr>
                      <m:t>)</m:t>
                    </m:r>
                  </m:oMath>
                </a14:m>
                <a:r>
                  <a:rPr lang="en-GB" sz="2400" dirty="0">
                    <a:solidFill>
                      <a:srgbClr val="FCF49F"/>
                    </a:solidFill>
                    <a:latin typeface="Arial" pitchFamily="34" charset="0"/>
                    <a:cs typeface="Arial" pitchFamily="34" charset="0"/>
                  </a:rPr>
                  <a:t>, e.g. by training a classifier to distinguish experimental conditions based on fMRI responses. Then, the estimated behavioral model from (1) is used to indirectly predict behavioral responses from the experimental design reconstructed from fMRI signals: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𝑍</m:t>
                    </m:r>
                    <m:r>
                      <a:rPr lang="en-GB" sz="2400" i="1" dirty="0" smtClean="0">
                        <a:solidFill>
                          <a:srgbClr val="FCF49F"/>
                        </a:solidFill>
                        <a:latin typeface="Cambria Math" panose="02040503050406030204" pitchFamily="18" charset="0"/>
                        <a:cs typeface="Arial" pitchFamily="34" charset="0"/>
                      </a:rPr>
                      <m:t>=</m:t>
                    </m:r>
                    <m:r>
                      <a:rPr lang="en-GB" sz="2400" i="1" dirty="0">
                        <a:solidFill>
                          <a:srgbClr val="FCF49F"/>
                        </a:solidFill>
                        <a:latin typeface="Cambria Math" panose="02040503050406030204" pitchFamily="18" charset="0"/>
                        <a:cs typeface="Arial" pitchFamily="34" charset="0"/>
                      </a:rPr>
                      <m:t>𝑔</m:t>
                    </m:r>
                    <m:d>
                      <m:dPr>
                        <m:ctrlPr>
                          <a:rPr lang="en-GB" sz="2400" i="1" dirty="0">
                            <a:solidFill>
                              <a:srgbClr val="FCF49F"/>
                            </a:solidFill>
                            <a:latin typeface="Cambria Math" panose="02040503050406030204" pitchFamily="18" charset="0"/>
                            <a:cs typeface="Arial" pitchFamily="34" charset="0"/>
                          </a:rPr>
                        </m:ctrlPr>
                      </m:dPr>
                      <m:e>
                        <m:r>
                          <a:rPr lang="en-GB" sz="2400" i="1" dirty="0">
                            <a:solidFill>
                              <a:srgbClr val="FCF49F"/>
                            </a:solidFill>
                            <a:latin typeface="Cambria Math" panose="02040503050406030204" pitchFamily="18" charset="0"/>
                            <a:cs typeface="Arial" pitchFamily="34" charset="0"/>
                          </a:rPr>
                          <m:t>𝑋</m:t>
                        </m:r>
                      </m:e>
                    </m:d>
                    <m:r>
                      <a:rPr lang="en-GB" sz="2400" b="0" i="1" dirty="0" smtClean="0">
                        <a:solidFill>
                          <a:srgbClr val="FCF49F"/>
                        </a:solidFill>
                        <a:latin typeface="Cambria Math" panose="02040503050406030204" pitchFamily="18" charset="0"/>
                        <a:cs typeface="Arial" pitchFamily="34" charset="0"/>
                      </a:rPr>
                      <m:t>=</m:t>
                    </m:r>
                    <m:r>
                      <a:rPr lang="en-GB" sz="2400" b="0" i="1" dirty="0" smtClean="0">
                        <a:solidFill>
                          <a:srgbClr val="FCF49F"/>
                        </a:solidFill>
                        <a:latin typeface="Cambria Math" panose="02040503050406030204" pitchFamily="18" charset="0"/>
                        <a:cs typeface="Arial" pitchFamily="34" charset="0"/>
                      </a:rPr>
                      <m:t>𝑔</m:t>
                    </m:r>
                    <m:d>
                      <m:dPr>
                        <m:ctrlPr>
                          <a:rPr lang="en-GB" sz="2400" b="0" i="1" dirty="0" smtClean="0">
                            <a:solidFill>
                              <a:srgbClr val="FCF49F"/>
                            </a:solidFill>
                            <a:latin typeface="Cambria Math" panose="02040503050406030204" pitchFamily="18" charset="0"/>
                            <a:cs typeface="Arial" pitchFamily="34" charset="0"/>
                          </a:rPr>
                        </m:ctrlPr>
                      </m:dPr>
                      <m:e>
                        <m:sSup>
                          <m:sSupPr>
                            <m:ctrlPr>
                              <a:rPr lang="en-GB" sz="2400" b="0" i="1" dirty="0" smtClean="0">
                                <a:solidFill>
                                  <a:srgbClr val="FCF49F"/>
                                </a:solidFill>
                                <a:latin typeface="Cambria Math" panose="02040503050406030204" pitchFamily="18" charset="0"/>
                                <a:cs typeface="Arial" pitchFamily="34" charset="0"/>
                              </a:rPr>
                            </m:ctrlPr>
                          </m:sSupPr>
                          <m:e>
                            <m:r>
                              <a:rPr lang="en-GB" sz="2400" b="0" i="1" dirty="0" smtClean="0">
                                <a:solidFill>
                                  <a:srgbClr val="FCF49F"/>
                                </a:solidFill>
                                <a:latin typeface="Cambria Math" panose="02040503050406030204" pitchFamily="18" charset="0"/>
                                <a:cs typeface="Arial" pitchFamily="34" charset="0"/>
                              </a:rPr>
                              <m:t>𝑓</m:t>
                            </m:r>
                          </m:e>
                          <m:sup>
                            <m:r>
                              <a:rPr lang="en-GB" sz="2400" b="0" i="1" dirty="0" smtClean="0">
                                <a:solidFill>
                                  <a:srgbClr val="FCF49F"/>
                                </a:solidFill>
                                <a:latin typeface="Cambria Math" panose="02040503050406030204" pitchFamily="18" charset="0"/>
                                <a:cs typeface="Arial" pitchFamily="34" charset="0"/>
                              </a:rPr>
                              <m:t>−1</m:t>
                            </m:r>
                          </m:sup>
                        </m:sSup>
                        <m:d>
                          <m:dPr>
                            <m:ctrlPr>
                              <a:rPr lang="en-GB" sz="2400" b="0" i="1" dirty="0" smtClean="0">
                                <a:solidFill>
                                  <a:srgbClr val="FCF49F"/>
                                </a:solidFill>
                                <a:latin typeface="Cambria Math" panose="02040503050406030204" pitchFamily="18" charset="0"/>
                                <a:cs typeface="Arial" pitchFamily="34" charset="0"/>
                              </a:rPr>
                            </m:ctrlPr>
                          </m:dPr>
                          <m:e>
                            <m:r>
                              <a:rPr lang="en-GB" sz="2400" b="0" i="1" dirty="0" smtClean="0">
                                <a:solidFill>
                                  <a:srgbClr val="FCF49F"/>
                                </a:solidFill>
                                <a:latin typeface="Cambria Math" panose="02040503050406030204" pitchFamily="18" charset="0"/>
                                <a:cs typeface="Arial" pitchFamily="34" charset="0"/>
                              </a:rPr>
                              <m:t>𝑌</m:t>
                            </m:r>
                          </m:e>
                        </m:d>
                      </m:e>
                    </m:d>
                  </m:oMath>
                </a14:m>
                <a:r>
                  <a:rPr lang="en-GB" sz="2400" dirty="0">
                    <a:solidFill>
                      <a:srgbClr val="FCF49F"/>
                    </a:solidFill>
                    <a:latin typeface="Arial" pitchFamily="34" charset="0"/>
                    <a:cs typeface="Arial" pitchFamily="34" charset="0"/>
                  </a:rPr>
                  <a:t>.</a:t>
                </a:r>
              </a:p>
              <a:p>
                <a:pPr algn="just">
                  <a:lnSpc>
                    <a:spcPct val="137000"/>
                  </a:lnSpc>
                </a:pPr>
                <a:endParaRPr lang="en-GB" sz="2400" dirty="0">
                  <a:solidFill>
                    <a:srgbClr val="FCF49F"/>
                  </a:solidFill>
                  <a:latin typeface="Arial" pitchFamily="34" charset="0"/>
                  <a:cs typeface="Arial" pitchFamily="34" charset="0"/>
                </a:endParaRPr>
              </a:p>
              <a:p>
                <a:pPr algn="just">
                  <a:lnSpc>
                    <a:spcPct val="137000"/>
                  </a:lnSpc>
                </a:pPr>
                <a:endParaRPr lang="en-GB" sz="2400" dirty="0">
                  <a:solidFill>
                    <a:srgbClr val="FCF49F"/>
                  </a:solidFill>
                  <a:latin typeface="Arial" pitchFamily="34" charset="0"/>
                  <a:cs typeface="Arial" pitchFamily="34" charset="0"/>
                </a:endParaRPr>
              </a:p>
              <a:p>
                <a:pPr algn="just">
                  <a:lnSpc>
                    <a:spcPct val="137000"/>
                  </a:lnSpc>
                </a:pPr>
                <a:r>
                  <a:rPr lang="en-GB" sz="2400" dirty="0">
                    <a:solidFill>
                      <a:srgbClr val="FCF49F"/>
                    </a:solidFill>
                    <a:latin typeface="Arial" pitchFamily="34" charset="0"/>
                    <a:cs typeface="Arial" pitchFamily="34" charset="0"/>
                  </a:rPr>
                  <a:t>All these models are estimated in a cross-validated fashion, using leave-one-out cross-validation over fMRI recording sessions [3]. Behavioral models (1) were estimated using linear regression or logistic regression, </a:t>
                </a:r>
                <a:r>
                  <a:rPr lang="en-GB" sz="2400" spc="-40" dirty="0">
                    <a:solidFill>
                      <a:srgbClr val="FCF49F"/>
                    </a:solidFill>
                    <a:latin typeface="Arial" pitchFamily="34" charset="0"/>
                    <a:cs typeface="Arial" pitchFamily="34" charset="0"/>
                  </a:rPr>
                  <a:t>depending on the type of experimental design variables and behavioral response variables considered (see Table 1)</a:t>
                </a:r>
                <a:r>
                  <a:rPr lang="en-GB" sz="2400" dirty="0">
                    <a:solidFill>
                      <a:srgbClr val="FCF49F"/>
                    </a:solidFill>
                    <a:latin typeface="Arial" pitchFamily="34" charset="0"/>
                    <a:cs typeface="Arial" pitchFamily="34" charset="0"/>
                  </a:rPr>
                  <a:t>. Neurophysiological mappings from fMRI data to behavioral choices (2) or experimental conditions (3) were established using whole-brain support vector machines (SVM) for classification or regression, depending on whether categorical or parametric variables were decoded (see Table 1).</a:t>
                </a:r>
              </a:p>
            </p:txBody>
          </p:sp>
        </mc:Choice>
        <mc:Fallback xmlns="">
          <p:sp>
            <p:nvSpPr>
              <p:cNvPr id="49" name="object 51"/>
              <p:cNvSpPr>
                <a:spLocks noRot="1" noChangeAspect="1" noMove="1" noResize="1" noEditPoints="1" noAdjustHandles="1" noChangeArrowheads="1" noChangeShapeType="1" noTextEdit="1"/>
              </p:cNvSpPr>
              <p:nvPr/>
            </p:nvSpPr>
            <p:spPr>
              <a:xfrm>
                <a:off x="397566" y="14624797"/>
                <a:ext cx="9540000" cy="17172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blipFill>
                <a:blip r:embed="rId4"/>
                <a:stretch>
                  <a:fillRect l="-1342" t="-390" r="-64"/>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32" name="object 51"/>
              <p:cNvSpPr/>
              <p:nvPr/>
            </p:nvSpPr>
            <p:spPr>
              <a:xfrm>
                <a:off x="402328" y="32210907"/>
                <a:ext cx="9540000" cy="1008094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itchFamily="34" charset="0"/>
                    <a:cs typeface="Arial" pitchFamily="34" charset="0"/>
                  </a:rPr>
                  <a:t>Experiment</a:t>
                </a:r>
              </a:p>
              <a:p>
                <a:pPr marR="67310" algn="just"/>
                <a:endParaRPr lang="en-US" sz="2400" dirty="0">
                  <a:solidFill>
                    <a:srgbClr val="FCF49F"/>
                  </a:solidFill>
                  <a:latin typeface="Arial" pitchFamily="34" charset="0"/>
                  <a:cs typeface="Arial" pitchFamily="34" charset="0"/>
                </a:endParaRPr>
              </a:p>
              <a:p>
                <a:pPr algn="just">
                  <a:lnSpc>
                    <a:spcPct val="130000"/>
                  </a:lnSpc>
                </a:pPr>
                <a:r>
                  <a:rPr lang="en-GB" sz="2400" dirty="0">
                    <a:solidFill>
                      <a:srgbClr val="FCF49F"/>
                    </a:solidFill>
                    <a:latin typeface="Arial" pitchFamily="34" charset="0"/>
                    <a:cs typeface="Arial" pitchFamily="34" charset="0"/>
                  </a:rPr>
                  <a:t>We </a:t>
                </a:r>
                <a:r>
                  <a:rPr lang="en-GB" sz="2400" dirty="0" err="1">
                    <a:solidFill>
                      <a:srgbClr val="FCF49F"/>
                    </a:solidFill>
                    <a:latin typeface="Arial" pitchFamily="34" charset="0"/>
                    <a:cs typeface="Arial" pitchFamily="34" charset="0"/>
                  </a:rPr>
                  <a:t>analyzed</a:t>
                </a:r>
                <a:r>
                  <a:rPr lang="en-GB" sz="2400" dirty="0">
                    <a:solidFill>
                      <a:srgbClr val="FCF49F"/>
                    </a:solidFill>
                    <a:latin typeface="Arial" pitchFamily="34" charset="0"/>
                    <a:cs typeface="Arial" pitchFamily="34" charset="0"/>
                  </a:rPr>
                  <a:t> the entire data set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𝑁</m:t>
                    </m:r>
                    <m:r>
                      <a:rPr lang="en-GB" sz="2400" i="1" dirty="0" smtClean="0">
                        <a:solidFill>
                          <a:srgbClr val="FCF49F"/>
                        </a:solidFill>
                        <a:latin typeface="Cambria Math" panose="02040503050406030204" pitchFamily="18" charset="0"/>
                        <a:cs typeface="Arial" pitchFamily="34" charset="0"/>
                      </a:rPr>
                      <m:t>=108</m:t>
                    </m:r>
                  </m:oMath>
                </a14:m>
                <a:r>
                  <a:rPr lang="en-GB" sz="2400" dirty="0">
                    <a:solidFill>
                      <a:srgbClr val="FCF49F"/>
                    </a:solidFill>
                    <a:latin typeface="Arial" pitchFamily="34" charset="0"/>
                    <a:cs typeface="Arial" pitchFamily="34" charset="0"/>
                  </a:rPr>
                  <a:t> subjects) from the Neuro-imaging Analysis and Replication and Prediction Study (NARPS) [4,5]. In this experiment (see Figure 2), subjects were offered a mixed gamble in each trial, with certain amounts of money to win or lose (= experimental design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𝑋</m:t>
                    </m:r>
                  </m:oMath>
                </a14:m>
                <a:r>
                  <a:rPr lang="en-GB" sz="2400" dirty="0">
                    <a:solidFill>
                      <a:srgbClr val="FCF49F"/>
                    </a:solidFill>
                    <a:latin typeface="Arial" pitchFamily="34" charset="0"/>
                    <a:cs typeface="Arial" pitchFamily="34" charset="0"/>
                  </a:rPr>
                  <a:t>), and then indicated </a:t>
                </a:r>
                <a:r>
                  <a:rPr lang="en-GB" sz="2400" dirty="0" err="1">
                    <a:solidFill>
                      <a:srgbClr val="FCF49F"/>
                    </a:solidFill>
                    <a:latin typeface="Arial" pitchFamily="34" charset="0"/>
                    <a:cs typeface="Arial" pitchFamily="34" charset="0"/>
                  </a:rPr>
                  <a:t>favorability</a:t>
                </a:r>
                <a:r>
                  <a:rPr lang="en-GB" sz="2400" dirty="0">
                    <a:solidFill>
                      <a:srgbClr val="FCF49F"/>
                    </a:solidFill>
                    <a:latin typeface="Arial" pitchFamily="34" charset="0"/>
                    <a:cs typeface="Arial" pitchFamily="34" charset="0"/>
                  </a:rPr>
                  <a:t> of the bet (= behavioral responses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𝑍</m:t>
                    </m:r>
                  </m:oMath>
                </a14:m>
                <a:r>
                  <a:rPr lang="en-GB" sz="2400" dirty="0">
                    <a:solidFill>
                      <a:srgbClr val="FCF49F"/>
                    </a:solidFill>
                    <a:latin typeface="Arial" pitchFamily="34" charset="0"/>
                    <a:cs typeface="Arial" pitchFamily="34" charset="0"/>
                  </a:rPr>
                  <a:t>) using a four-point Likert scale [6]. In our investigations, we tested several analysis strategies:</a:t>
                </a: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2400" dirty="0">
                  <a:solidFill>
                    <a:srgbClr val="FCF49F"/>
                  </a:solidFill>
                  <a:latin typeface="Arial" pitchFamily="34" charset="0"/>
                  <a:cs typeface="Arial" pitchFamily="34" charset="0"/>
                </a:endParaRPr>
              </a:p>
              <a:p>
                <a:pPr algn="just">
                  <a:lnSpc>
                    <a:spcPct val="130000"/>
                  </a:lnSpc>
                </a:pPr>
                <a:endParaRPr lang="en-GB" sz="600" dirty="0">
                  <a:solidFill>
                    <a:srgbClr val="FCF49F"/>
                  </a:solidFill>
                  <a:latin typeface="Arial" pitchFamily="34" charset="0"/>
                  <a:cs typeface="Arial" pitchFamily="34" charset="0"/>
                </a:endParaRPr>
              </a:p>
              <a:p>
                <a:pPr algn="just"/>
                <a:r>
                  <a:rPr lang="en-GB" sz="2400" b="1" dirty="0">
                    <a:solidFill>
                      <a:srgbClr val="FCF49F"/>
                    </a:solidFill>
                    <a:latin typeface="Arial" pitchFamily="34" charset="0"/>
                    <a:cs typeface="Arial" pitchFamily="34" charset="0"/>
                  </a:rPr>
                  <a:t>Table 1.</a:t>
                </a:r>
                <a:r>
                  <a:rPr lang="en-GB" sz="2400" dirty="0">
                    <a:solidFill>
                      <a:srgbClr val="FCF49F"/>
                    </a:solidFill>
                    <a:latin typeface="Arial" pitchFamily="34" charset="0"/>
                    <a:cs typeface="Arial" pitchFamily="34" charset="0"/>
                  </a:rPr>
                  <a:t> </a:t>
                </a:r>
                <a:r>
                  <a:rPr lang="en-GB" sz="2400" i="1" dirty="0">
                    <a:solidFill>
                      <a:srgbClr val="FCF49F"/>
                    </a:solidFill>
                    <a:latin typeface="Arial" pitchFamily="34" charset="0"/>
                    <a:cs typeface="Arial" pitchFamily="34" charset="0"/>
                  </a:rPr>
                  <a:t>Analyses used for indirect response decoding.</a:t>
                </a:r>
                <a:r>
                  <a:rPr lang="en-GB" sz="2400" dirty="0">
                    <a:solidFill>
                      <a:srgbClr val="FCF49F"/>
                    </a:solidFill>
                    <a:latin typeface="Arial" pitchFamily="34" charset="0"/>
                    <a:cs typeface="Arial" pitchFamily="34" charset="0"/>
                  </a:rPr>
                  <a:t> Both, ex-</a:t>
                </a:r>
                <a:r>
                  <a:rPr lang="en-GB" sz="2400" dirty="0" err="1">
                    <a:solidFill>
                      <a:srgbClr val="FCF49F"/>
                    </a:solidFill>
                    <a:latin typeface="Arial" pitchFamily="34" charset="0"/>
                    <a:cs typeface="Arial" pitchFamily="34" charset="0"/>
                  </a:rPr>
                  <a:t>perimental</a:t>
                </a:r>
                <a:r>
                  <a:rPr lang="en-GB" sz="2400" dirty="0">
                    <a:solidFill>
                      <a:srgbClr val="FCF49F"/>
                    </a:solidFill>
                    <a:latin typeface="Arial" pitchFamily="34" charset="0"/>
                    <a:cs typeface="Arial" pitchFamily="34" charset="0"/>
                  </a:rPr>
                  <a:t> design variables and subjects' </a:t>
                </a:r>
                <a:r>
                  <a:rPr lang="en-GB" sz="2400" dirty="0" err="1">
                    <a:solidFill>
                      <a:srgbClr val="FCF49F"/>
                    </a:solidFill>
                    <a:latin typeface="Arial" pitchFamily="34" charset="0"/>
                    <a:cs typeface="Arial" pitchFamily="34" charset="0"/>
                  </a:rPr>
                  <a:t>behavioral</a:t>
                </a:r>
                <a:r>
                  <a:rPr lang="en-GB" sz="2400" dirty="0">
                    <a:solidFill>
                      <a:srgbClr val="FCF49F"/>
                    </a:solidFill>
                    <a:latin typeface="Arial" pitchFamily="34" charset="0"/>
                    <a:cs typeface="Arial" pitchFamily="34" charset="0"/>
                  </a:rPr>
                  <a:t> responses, can be regarded as categorical or parametric.</a:t>
                </a:r>
              </a:p>
            </p:txBody>
          </p:sp>
        </mc:Choice>
        <mc:Fallback>
          <p:sp>
            <p:nvSpPr>
              <p:cNvPr id="32" name="object 51"/>
              <p:cNvSpPr>
                <a:spLocks noRot="1" noChangeAspect="1" noMove="1" noResize="1" noEditPoints="1" noAdjustHandles="1" noChangeArrowheads="1" noChangeShapeType="1" noTextEdit="1"/>
              </p:cNvSpPr>
              <p:nvPr/>
            </p:nvSpPr>
            <p:spPr>
              <a:xfrm>
                <a:off x="402328" y="32210907"/>
                <a:ext cx="9540000" cy="1008094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blipFill>
                <a:blip r:embed="rId5"/>
                <a:stretch>
                  <a:fillRect l="-1342" t="-665" r="-64"/>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3" name="Textfeld 22"/>
              <p:cNvSpPr txBox="1"/>
              <p:nvPr/>
            </p:nvSpPr>
            <p:spPr>
              <a:xfrm>
                <a:off x="10679876" y="16221778"/>
                <a:ext cx="8640000" cy="3046988"/>
              </a:xfrm>
              <a:prstGeom prst="rect">
                <a:avLst/>
              </a:prstGeom>
              <a:noFill/>
            </p:spPr>
            <p:txBody>
              <a:bodyPr wrap="square" rtlCol="0">
                <a:spAutoFit/>
              </a:bodyPr>
              <a:lstStyle/>
              <a:p>
                <a:pPr algn="just"/>
                <a:r>
                  <a:rPr lang="en-GB" sz="2400" b="1" dirty="0">
                    <a:solidFill>
                      <a:srgbClr val="FCF49F"/>
                    </a:solidFill>
                    <a:latin typeface="Arial" pitchFamily="34" charset="0"/>
                    <a:cs typeface="Arial" pitchFamily="34" charset="0"/>
                  </a:rPr>
                  <a:t>Figure 1.</a:t>
                </a:r>
                <a:r>
                  <a:rPr lang="en-GB" sz="2400" dirty="0">
                    <a:solidFill>
                      <a:srgbClr val="FCF49F"/>
                    </a:solidFill>
                    <a:latin typeface="Arial" pitchFamily="34" charset="0"/>
                    <a:cs typeface="Arial" pitchFamily="34" charset="0"/>
                  </a:rPr>
                  <a:t> </a:t>
                </a:r>
                <a:r>
                  <a:rPr lang="en-GB" sz="2400" i="1" dirty="0">
                    <a:solidFill>
                      <a:srgbClr val="FCF49F"/>
                    </a:solidFill>
                    <a:latin typeface="Arial" pitchFamily="34" charset="0"/>
                    <a:cs typeface="Arial" pitchFamily="34" charset="0"/>
                  </a:rPr>
                  <a:t>Theory behind neurobehavioral decoding.</a:t>
                </a:r>
                <a:r>
                  <a:rPr lang="en-GB" sz="2400" dirty="0">
                    <a:solidFill>
                      <a:srgbClr val="FCF49F"/>
                    </a:solidFill>
                    <a:latin typeface="Arial" pitchFamily="34" charset="0"/>
                    <a:cs typeface="Arial" pitchFamily="34" charset="0"/>
                  </a:rPr>
                  <a:t> The analyses operate on the trial-by-voxel matrix </a:t>
                </a:r>
                <a:r>
                  <a:rPr lang="en-GB" sz="2400" b="1" dirty="0">
                    <a:solidFill>
                      <a:srgbClr val="FCF49F"/>
                    </a:solidFill>
                    <a:latin typeface="Arial" pitchFamily="34" charset="0"/>
                    <a:cs typeface="Arial" pitchFamily="34" charset="0"/>
                  </a:rPr>
                  <a:t>Y</a:t>
                </a:r>
                <a:r>
                  <a:rPr lang="en-GB" sz="2400" dirty="0">
                    <a:solidFill>
                      <a:srgbClr val="FCF49F"/>
                    </a:solidFill>
                    <a:latin typeface="Arial" pitchFamily="34" charset="0"/>
                    <a:cs typeface="Arial" pitchFamily="34" charset="0"/>
                  </a:rPr>
                  <a:t> (e.g. fMRI signals in a searchlight, region of interest or the whole brain), the trial-by-condition matrix </a:t>
                </a:r>
                <a:r>
                  <a:rPr lang="en-GB" sz="2400" b="1" dirty="0">
                    <a:solidFill>
                      <a:srgbClr val="FCF49F"/>
                    </a:solidFill>
                    <a:latin typeface="Arial" pitchFamily="34" charset="0"/>
                    <a:cs typeface="Arial" pitchFamily="34" charset="0"/>
                  </a:rPr>
                  <a:t>X</a:t>
                </a:r>
                <a:r>
                  <a:rPr lang="en-GB" sz="2400" dirty="0">
                    <a:solidFill>
                      <a:srgbClr val="FCF49F"/>
                    </a:solidFill>
                    <a:latin typeface="Arial" pitchFamily="34" charset="0"/>
                    <a:cs typeface="Arial" pitchFamily="34" charset="0"/>
                  </a:rPr>
                  <a:t> (i.e. experimental design) and the trial-by-response matrix </a:t>
                </a:r>
                <a:r>
                  <a:rPr lang="en-GB" sz="2400" b="1" dirty="0">
                    <a:solidFill>
                      <a:srgbClr val="FCF49F"/>
                    </a:solidFill>
                    <a:latin typeface="Arial" pitchFamily="34" charset="0"/>
                    <a:cs typeface="Arial" pitchFamily="34" charset="0"/>
                  </a:rPr>
                  <a:t>Z</a:t>
                </a:r>
                <a:r>
                  <a:rPr lang="en-GB" sz="2400" dirty="0">
                    <a:solidFill>
                      <a:srgbClr val="FCF49F"/>
                    </a:solidFill>
                    <a:latin typeface="Arial" pitchFamily="34" charset="0"/>
                    <a:cs typeface="Arial" pitchFamily="34" charset="0"/>
                  </a:rPr>
                  <a:t> (i.e. behavioral responses). The theory assumes a neurophysiological model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𝑓</m:t>
                    </m:r>
                  </m:oMath>
                </a14:m>
                <a:r>
                  <a:rPr lang="en-GB" sz="2400" dirty="0">
                    <a:solidFill>
                      <a:srgbClr val="FCF49F"/>
                    </a:solidFill>
                    <a:latin typeface="Arial" pitchFamily="34" charset="0"/>
                    <a:cs typeface="Arial" pitchFamily="34" charset="0"/>
                  </a:rPr>
                  <a:t> (from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𝑋</m:t>
                    </m:r>
                  </m:oMath>
                </a14:m>
                <a:r>
                  <a:rPr lang="en-GB" sz="2400" dirty="0">
                    <a:solidFill>
                      <a:srgbClr val="FCF49F"/>
                    </a:solidFill>
                    <a:latin typeface="Arial" pitchFamily="34" charset="0"/>
                    <a:cs typeface="Arial" pitchFamily="34" charset="0"/>
                  </a:rPr>
                  <a:t> to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𝑌</m:t>
                    </m:r>
                  </m:oMath>
                </a14:m>
                <a:r>
                  <a:rPr lang="en-GB" sz="2400" dirty="0">
                    <a:solidFill>
                      <a:srgbClr val="FCF49F"/>
                    </a:solidFill>
                    <a:latin typeface="Arial" pitchFamily="34" charset="0"/>
                    <a:cs typeface="Arial" pitchFamily="34" charset="0"/>
                  </a:rPr>
                  <a:t>, inverse </a:t>
                </a:r>
                <a14:m>
                  <m:oMath xmlns:m="http://schemas.openxmlformats.org/officeDocument/2006/math">
                    <m:sSup>
                      <m:sSupPr>
                        <m:ctrlPr>
                          <a:rPr lang="en-GB" sz="2400" i="1" dirty="0" smtClean="0">
                            <a:solidFill>
                              <a:srgbClr val="FCF49F"/>
                            </a:solidFill>
                            <a:latin typeface="Cambria Math" panose="02040503050406030204" pitchFamily="18" charset="0"/>
                            <a:cs typeface="Arial" pitchFamily="34" charset="0"/>
                          </a:rPr>
                        </m:ctrlPr>
                      </m:sSupPr>
                      <m:e>
                        <m:r>
                          <a:rPr lang="en-GB" sz="2400" b="0" i="1" dirty="0" smtClean="0">
                            <a:solidFill>
                              <a:srgbClr val="FCF49F"/>
                            </a:solidFill>
                            <a:latin typeface="Cambria Math" panose="02040503050406030204" pitchFamily="18" charset="0"/>
                            <a:cs typeface="Arial" pitchFamily="34" charset="0"/>
                          </a:rPr>
                          <m:t>𝑓</m:t>
                        </m:r>
                      </m:e>
                      <m:sup>
                        <m:r>
                          <a:rPr lang="en-GB" sz="2400" b="0" i="1" dirty="0" smtClean="0">
                            <a:solidFill>
                              <a:srgbClr val="FCF49F"/>
                            </a:solidFill>
                            <a:latin typeface="Cambria Math" panose="02040503050406030204" pitchFamily="18" charset="0"/>
                            <a:cs typeface="Arial" pitchFamily="34" charset="0"/>
                          </a:rPr>
                          <m:t>−1</m:t>
                        </m:r>
                      </m:sup>
                    </m:sSup>
                  </m:oMath>
                </a14:m>
                <a:r>
                  <a:rPr lang="en-GB" sz="2400" dirty="0">
                    <a:solidFill>
                      <a:srgbClr val="FCF49F"/>
                    </a:solidFill>
                    <a:latin typeface="Arial" pitchFamily="34" charset="0"/>
                    <a:cs typeface="Arial" pitchFamily="34" charset="0"/>
                  </a:rPr>
                  <a:t>), a purely behavioral model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𝑔</m:t>
                    </m:r>
                  </m:oMath>
                </a14:m>
                <a:r>
                  <a:rPr lang="en-GB" sz="2400" dirty="0">
                    <a:solidFill>
                      <a:srgbClr val="FCF49F"/>
                    </a:solidFill>
                    <a:latin typeface="Arial" pitchFamily="34" charset="0"/>
                    <a:cs typeface="Arial" pitchFamily="34" charset="0"/>
                  </a:rPr>
                  <a:t> (from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𝑋</m:t>
                    </m:r>
                  </m:oMath>
                </a14:m>
                <a:r>
                  <a:rPr lang="en-GB" sz="2400" dirty="0">
                    <a:solidFill>
                      <a:srgbClr val="FCF49F"/>
                    </a:solidFill>
                    <a:latin typeface="Arial" pitchFamily="34" charset="0"/>
                    <a:cs typeface="Arial" pitchFamily="34" charset="0"/>
                  </a:rPr>
                  <a:t> to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𝑍</m:t>
                    </m:r>
                  </m:oMath>
                </a14:m>
                <a:r>
                  <a:rPr lang="en-GB" sz="2400" dirty="0">
                    <a:solidFill>
                      <a:srgbClr val="FCF49F"/>
                    </a:solidFill>
                    <a:latin typeface="Arial" pitchFamily="34" charset="0"/>
                    <a:cs typeface="Arial" pitchFamily="34" charset="0"/>
                  </a:rPr>
                  <a:t>) as well as a mapping for direct response decoding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h</m:t>
                    </m:r>
                  </m:oMath>
                </a14:m>
                <a:r>
                  <a:rPr lang="en-GB" sz="2400" dirty="0">
                    <a:solidFill>
                      <a:srgbClr val="FCF49F"/>
                    </a:solidFill>
                    <a:latin typeface="Arial" pitchFamily="34" charset="0"/>
                    <a:cs typeface="Arial" pitchFamily="34" charset="0"/>
                  </a:rPr>
                  <a:t> (from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𝑌</m:t>
                    </m:r>
                  </m:oMath>
                </a14:m>
                <a:r>
                  <a:rPr lang="en-GB" sz="2400" dirty="0">
                    <a:solidFill>
                      <a:srgbClr val="FCF49F"/>
                    </a:solidFill>
                    <a:latin typeface="Arial" pitchFamily="34" charset="0"/>
                    <a:cs typeface="Arial" pitchFamily="34" charset="0"/>
                  </a:rPr>
                  <a:t> to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𝑍</m:t>
                    </m:r>
                  </m:oMath>
                </a14:m>
                <a:r>
                  <a:rPr lang="en-GB" sz="2400" dirty="0">
                    <a:solidFill>
                      <a:srgbClr val="FCF49F"/>
                    </a:solidFill>
                    <a:latin typeface="Arial" pitchFamily="34" charset="0"/>
                    <a:cs typeface="Arial" pitchFamily="34" charset="0"/>
                  </a:rPr>
                  <a:t>).</a:t>
                </a:r>
                <a:endParaRPr lang="en-US" sz="2400" dirty="0">
                  <a:solidFill>
                    <a:srgbClr val="FCF49F"/>
                  </a:solidFill>
                  <a:latin typeface="Arial" pitchFamily="34" charset="0"/>
                  <a:cs typeface="Arial" pitchFamily="34" charset="0"/>
                </a:endParaRPr>
              </a:p>
            </p:txBody>
          </p:sp>
        </mc:Choice>
        <mc:Fallback xmlns="">
          <p:sp>
            <p:nvSpPr>
              <p:cNvPr id="23" name="Textfeld 22"/>
              <p:cNvSpPr txBox="1">
                <a:spLocks noRot="1" noChangeAspect="1" noMove="1" noResize="1" noEditPoints="1" noAdjustHandles="1" noChangeArrowheads="1" noChangeShapeType="1" noTextEdit="1"/>
              </p:cNvSpPr>
              <p:nvPr/>
            </p:nvSpPr>
            <p:spPr>
              <a:xfrm>
                <a:off x="10679876" y="16221778"/>
                <a:ext cx="8640000" cy="3046988"/>
              </a:xfrm>
              <a:prstGeom prst="rect">
                <a:avLst/>
              </a:prstGeom>
              <a:blipFill>
                <a:blip r:embed="rId6"/>
                <a:stretch>
                  <a:fillRect l="-1129" t="-1400" r="-1059" b="-38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4" name="Textfeld 23"/>
              <p:cNvSpPr txBox="1"/>
              <p:nvPr/>
            </p:nvSpPr>
            <p:spPr>
              <a:xfrm>
                <a:off x="10543608" y="29337275"/>
                <a:ext cx="6336000" cy="3785652"/>
              </a:xfrm>
              <a:prstGeom prst="rect">
                <a:avLst/>
              </a:prstGeom>
              <a:noFill/>
            </p:spPr>
            <p:txBody>
              <a:bodyPr wrap="square" rtlCol="0">
                <a:spAutoFit/>
              </a:bodyPr>
              <a:lstStyle/>
              <a:p>
                <a:pPr algn="just"/>
                <a:r>
                  <a:rPr lang="en-US" sz="2400" b="1" spc="-10" dirty="0">
                    <a:solidFill>
                      <a:srgbClr val="FCF49F"/>
                    </a:solidFill>
                    <a:latin typeface="Arial" pitchFamily="34" charset="0"/>
                    <a:cs typeface="Arial" pitchFamily="34" charset="0"/>
                  </a:rPr>
                  <a:t>Figure 3.</a:t>
                </a:r>
                <a:r>
                  <a:rPr lang="en-US" sz="2400" spc="-10" dirty="0">
                    <a:solidFill>
                      <a:srgbClr val="FCF49F"/>
                    </a:solidFill>
                    <a:latin typeface="Arial" pitchFamily="34" charset="0"/>
                    <a:cs typeface="Arial" pitchFamily="34" charset="0"/>
                  </a:rPr>
                  <a:t> </a:t>
                </a:r>
                <a:r>
                  <a:rPr lang="en-US" sz="2400" i="1" spc="-10" dirty="0">
                    <a:solidFill>
                      <a:srgbClr val="FCF49F"/>
                    </a:solidFill>
                    <a:latin typeface="Arial" pitchFamily="34" charset="0"/>
                    <a:cs typeface="Arial" pitchFamily="34" charset="0"/>
                  </a:rPr>
                  <a:t>Decoding accuracies as a function of decoding method.</a:t>
                </a:r>
                <a:r>
                  <a:rPr lang="en-US" sz="2400" spc="-10" dirty="0">
                    <a:solidFill>
                      <a:srgbClr val="FCF49F"/>
                    </a:solidFill>
                    <a:latin typeface="Arial" pitchFamily="34" charset="0"/>
                    <a:cs typeface="Arial" pitchFamily="34" charset="0"/>
                  </a:rPr>
                  <a:t> Performances of three decoding algorithms (red: </a:t>
                </a:r>
                <a:r>
                  <a:rPr lang="en-US" sz="2400" spc="-10" dirty="0" err="1">
                    <a:solidFill>
                      <a:srgbClr val="FCF49F"/>
                    </a:solidFill>
                    <a:latin typeface="Arial" pitchFamily="34" charset="0"/>
                    <a:cs typeface="Arial" pitchFamily="34" charset="0"/>
                  </a:rPr>
                  <a:t>sbRD</a:t>
                </a:r>
                <a:r>
                  <a:rPr lang="en-US" sz="2400" spc="-10" dirty="0">
                    <a:solidFill>
                      <a:srgbClr val="FCF49F"/>
                    </a:solidFill>
                    <a:latin typeface="Arial" pitchFamily="34" charset="0"/>
                    <a:cs typeface="Arial" pitchFamily="34" charset="0"/>
                  </a:rPr>
                  <a:t>; green: </a:t>
                </a:r>
                <a:r>
                  <a:rPr lang="en-US" sz="2400" spc="-10" dirty="0" err="1">
                    <a:solidFill>
                      <a:srgbClr val="FCF49F"/>
                    </a:solidFill>
                    <a:latin typeface="Arial" pitchFamily="34" charset="0"/>
                    <a:cs typeface="Arial" pitchFamily="34" charset="0"/>
                  </a:rPr>
                  <a:t>dRD</a:t>
                </a:r>
                <a:r>
                  <a:rPr lang="en-US" sz="2400" spc="-10" dirty="0">
                    <a:solidFill>
                      <a:srgbClr val="FCF49F"/>
                    </a:solidFill>
                    <a:latin typeface="Arial" pitchFamily="34" charset="0"/>
                    <a:cs typeface="Arial" pitchFamily="34" charset="0"/>
                  </a:rPr>
                  <a:t>; blue: </a:t>
                </a:r>
                <a:r>
                  <a:rPr lang="en-US" sz="2400" spc="-10" dirty="0" err="1">
                    <a:solidFill>
                      <a:srgbClr val="FCF49F"/>
                    </a:solidFill>
                    <a:latin typeface="Arial" pitchFamily="34" charset="0"/>
                    <a:cs typeface="Arial" pitchFamily="34" charset="0"/>
                  </a:rPr>
                  <a:t>iRD</a:t>
                </a:r>
                <a:r>
                  <a:rPr lang="en-US" sz="2400" spc="-10" dirty="0">
                    <a:solidFill>
                      <a:srgbClr val="FCF49F"/>
                    </a:solidFill>
                    <a:latin typeface="Arial" pitchFamily="34" charset="0"/>
                    <a:cs typeface="Arial" pitchFamily="34" charset="0"/>
                  </a:rPr>
                  <a:t>) are visualized using box plots for four analysis types (see Table 1), separately for the </a:t>
                </a:r>
                <a:r>
                  <a:rPr lang="en-US" sz="2400" b="1" spc="-10" dirty="0">
                    <a:solidFill>
                      <a:srgbClr val="FCF49F"/>
                    </a:solidFill>
                    <a:latin typeface="Arial" pitchFamily="34" charset="0"/>
                    <a:cs typeface="Arial" pitchFamily="34" charset="0"/>
                  </a:rPr>
                  <a:t>(A)</a:t>
                </a:r>
                <a:r>
                  <a:rPr lang="en-US" sz="2400" spc="-10" dirty="0">
                    <a:solidFill>
                      <a:srgbClr val="FCF49F"/>
                    </a:solidFill>
                    <a:latin typeface="Arial" pitchFamily="34" charset="0"/>
                    <a:cs typeface="Arial" pitchFamily="34" charset="0"/>
                  </a:rPr>
                  <a:t> equal range and the </a:t>
                </a:r>
                <a:r>
                  <a:rPr lang="en-US" sz="2400" b="1" spc="-10" dirty="0">
                    <a:solidFill>
                      <a:srgbClr val="FCF49F"/>
                    </a:solidFill>
                    <a:latin typeface="Arial" pitchFamily="34" charset="0"/>
                    <a:cs typeface="Arial" pitchFamily="34" charset="0"/>
                  </a:rPr>
                  <a:t>(B)</a:t>
                </a:r>
                <a:r>
                  <a:rPr lang="en-US" sz="2400" spc="-10" dirty="0">
                    <a:solidFill>
                      <a:srgbClr val="FCF49F"/>
                    </a:solidFill>
                    <a:latin typeface="Arial" pitchFamily="34" charset="0"/>
                    <a:cs typeface="Arial" pitchFamily="34" charset="0"/>
                  </a:rPr>
                  <a:t> equal indifference condition. </a:t>
                </a:r>
                <a:r>
                  <a:rPr lang="en-US" sz="2400" spc="-10" dirty="0" err="1">
                    <a:solidFill>
                      <a:srgbClr val="FCF49F"/>
                    </a:solidFill>
                    <a:latin typeface="Arial" pitchFamily="34" charset="0"/>
                    <a:cs typeface="Arial" pitchFamily="34" charset="0"/>
                  </a:rPr>
                  <a:t>dRD</a:t>
                </a:r>
                <a:r>
                  <a:rPr lang="en-US" sz="2400" spc="-10" dirty="0">
                    <a:solidFill>
                      <a:srgbClr val="FCF49F"/>
                    </a:solidFill>
                    <a:latin typeface="Arial" pitchFamily="34" charset="0"/>
                    <a:cs typeface="Arial" pitchFamily="34" charset="0"/>
                  </a:rPr>
                  <a:t> and </a:t>
                </a:r>
                <a:r>
                  <a:rPr lang="en-US" sz="2400" spc="-10" dirty="0" err="1">
                    <a:solidFill>
                      <a:srgbClr val="FCF49F"/>
                    </a:solidFill>
                    <a:latin typeface="Arial" pitchFamily="34" charset="0"/>
                    <a:cs typeface="Arial" pitchFamily="34" charset="0"/>
                  </a:rPr>
                  <a:t>iRD</a:t>
                </a:r>
                <a:r>
                  <a:rPr lang="en-US" sz="2400" spc="-10" dirty="0">
                    <a:solidFill>
                      <a:srgbClr val="FCF49F"/>
                    </a:solidFill>
                    <a:latin typeface="Arial" pitchFamily="34" charset="0"/>
                    <a:cs typeface="Arial" pitchFamily="34" charset="0"/>
                  </a:rPr>
                  <a:t> are tested against each other using a two-tailed paired t-test (</a:t>
                </a:r>
                <a:r>
                  <a:rPr lang="en-US" sz="2400" spc="-10" dirty="0" err="1">
                    <a:solidFill>
                      <a:srgbClr val="FCF49F"/>
                    </a:solidFill>
                    <a:latin typeface="Arial" pitchFamily="34" charset="0"/>
                    <a:cs typeface="Arial" pitchFamily="34" charset="0"/>
                  </a:rPr>
                  <a:t>n.s</a:t>
                </a:r>
                <a:r>
                  <a:rPr lang="en-US" sz="2400" spc="-10" dirty="0">
                    <a:solidFill>
                      <a:srgbClr val="FCF49F"/>
                    </a:solidFill>
                    <a:latin typeface="Arial" pitchFamily="34" charset="0"/>
                    <a:cs typeface="Arial" pitchFamily="34" charset="0"/>
                  </a:rPr>
                  <a:t>. = not significant; *</a:t>
                </a:r>
                <a14:m>
                  <m:oMath xmlns:m="http://schemas.openxmlformats.org/officeDocument/2006/math">
                    <m:r>
                      <a:rPr lang="en-US" sz="2400" i="1" spc="-10" dirty="0" smtClean="0">
                        <a:solidFill>
                          <a:srgbClr val="FCF49F"/>
                        </a:solidFill>
                        <a:latin typeface="Cambria Math" panose="02040503050406030204" pitchFamily="18" charset="0"/>
                        <a:cs typeface="Arial" pitchFamily="34" charset="0"/>
                      </a:rPr>
                      <m:t>𝑝</m:t>
                    </m:r>
                    <m:r>
                      <a:rPr lang="en-US" sz="2400" i="1" spc="-10" dirty="0" smtClean="0">
                        <a:solidFill>
                          <a:srgbClr val="FCF49F"/>
                        </a:solidFill>
                        <a:latin typeface="Cambria Math" panose="02040503050406030204" pitchFamily="18" charset="0"/>
                        <a:cs typeface="Arial" pitchFamily="34" charset="0"/>
                      </a:rPr>
                      <m:t>&lt;0.05</m:t>
                    </m:r>
                  </m:oMath>
                </a14:m>
                <a:r>
                  <a:rPr lang="en-US" sz="2400" spc="-10" dirty="0">
                    <a:solidFill>
                      <a:srgbClr val="FCF49F"/>
                    </a:solidFill>
                    <a:latin typeface="Arial" pitchFamily="34" charset="0"/>
                    <a:cs typeface="Arial" pitchFamily="34" charset="0"/>
                  </a:rPr>
                  <a:t>, **</a:t>
                </a:r>
                <a14:m>
                  <m:oMath xmlns:m="http://schemas.openxmlformats.org/officeDocument/2006/math">
                    <m:r>
                      <a:rPr lang="en-US" sz="2400" i="1" spc="-10" dirty="0" smtClean="0">
                        <a:solidFill>
                          <a:srgbClr val="FCF49F"/>
                        </a:solidFill>
                        <a:latin typeface="Cambria Math" panose="02040503050406030204" pitchFamily="18" charset="0"/>
                        <a:cs typeface="Arial" pitchFamily="34" charset="0"/>
                      </a:rPr>
                      <m:t>𝑝</m:t>
                    </m:r>
                    <m:r>
                      <a:rPr lang="en-US" sz="2400" i="1" spc="-10" dirty="0">
                        <a:solidFill>
                          <a:srgbClr val="FCF49F"/>
                        </a:solidFill>
                        <a:latin typeface="Cambria Math" panose="02040503050406030204" pitchFamily="18" charset="0"/>
                        <a:cs typeface="Arial" pitchFamily="34" charset="0"/>
                      </a:rPr>
                      <m:t>&lt;0</m:t>
                    </m:r>
                    <m:r>
                      <a:rPr lang="en-GB" sz="2400" b="0" i="1" spc="-10" dirty="0" smtClean="0">
                        <a:solidFill>
                          <a:srgbClr val="FCF49F"/>
                        </a:solidFill>
                        <a:latin typeface="Cambria Math" panose="02040503050406030204" pitchFamily="18" charset="0"/>
                        <a:cs typeface="Arial" pitchFamily="34" charset="0"/>
                      </a:rPr>
                      <m:t>.</m:t>
                    </m:r>
                    <m:r>
                      <a:rPr lang="en-US" sz="2400" i="1" spc="-10" dirty="0">
                        <a:solidFill>
                          <a:srgbClr val="FCF49F"/>
                        </a:solidFill>
                        <a:latin typeface="Cambria Math" panose="02040503050406030204" pitchFamily="18" charset="0"/>
                        <a:cs typeface="Arial" pitchFamily="34" charset="0"/>
                      </a:rPr>
                      <m:t>01</m:t>
                    </m:r>
                  </m:oMath>
                </a14:m>
                <a:r>
                  <a:rPr lang="en-US" sz="2400" spc="-10" dirty="0">
                    <a:solidFill>
                      <a:srgbClr val="FCF49F"/>
                    </a:solidFill>
                    <a:latin typeface="Arial" pitchFamily="34" charset="0"/>
                    <a:cs typeface="Arial" pitchFamily="34" charset="0"/>
                  </a:rPr>
                  <a:t>, ***</a:t>
                </a:r>
                <a14:m>
                  <m:oMath xmlns:m="http://schemas.openxmlformats.org/officeDocument/2006/math">
                    <m:r>
                      <a:rPr lang="en-US" sz="2400" i="1" spc="-10" dirty="0" smtClean="0">
                        <a:solidFill>
                          <a:srgbClr val="FCF49F"/>
                        </a:solidFill>
                        <a:latin typeface="Cambria Math" panose="02040503050406030204" pitchFamily="18" charset="0"/>
                        <a:cs typeface="Arial" pitchFamily="34" charset="0"/>
                      </a:rPr>
                      <m:t>𝑝</m:t>
                    </m:r>
                    <m:r>
                      <a:rPr lang="en-US" sz="2400" i="1" spc="-10" dirty="0">
                        <a:solidFill>
                          <a:srgbClr val="FCF49F"/>
                        </a:solidFill>
                        <a:latin typeface="Cambria Math" panose="02040503050406030204" pitchFamily="18" charset="0"/>
                        <a:cs typeface="Arial" pitchFamily="34" charset="0"/>
                      </a:rPr>
                      <m:t>&lt;0</m:t>
                    </m:r>
                    <m:r>
                      <a:rPr lang="en-GB" sz="2400" b="0" i="1" spc="-10" dirty="0" smtClean="0">
                        <a:solidFill>
                          <a:srgbClr val="FCF49F"/>
                        </a:solidFill>
                        <a:latin typeface="Cambria Math" panose="02040503050406030204" pitchFamily="18" charset="0"/>
                        <a:cs typeface="Arial" pitchFamily="34" charset="0"/>
                      </a:rPr>
                      <m:t>.</m:t>
                    </m:r>
                    <m:r>
                      <a:rPr lang="en-US" sz="2400" i="1" spc="-10" dirty="0">
                        <a:solidFill>
                          <a:srgbClr val="FCF49F"/>
                        </a:solidFill>
                        <a:latin typeface="Cambria Math" panose="02040503050406030204" pitchFamily="18" charset="0"/>
                        <a:cs typeface="Arial" pitchFamily="34" charset="0"/>
                      </a:rPr>
                      <m:t>001</m:t>
                    </m:r>
                  </m:oMath>
                </a14:m>
                <a:r>
                  <a:rPr lang="en-US" sz="2400" spc="-10" dirty="0">
                    <a:solidFill>
                      <a:srgbClr val="FCF49F"/>
                    </a:solidFill>
                    <a:latin typeface="Arial" pitchFamily="34" charset="0"/>
                    <a:cs typeface="Arial" pitchFamily="34" charset="0"/>
                  </a:rPr>
                  <a:t>).</a:t>
                </a:r>
              </a:p>
            </p:txBody>
          </p:sp>
        </mc:Choice>
        <mc:Fallback xmlns="">
          <p:sp>
            <p:nvSpPr>
              <p:cNvPr id="24" name="Textfeld 23"/>
              <p:cNvSpPr txBox="1">
                <a:spLocks noRot="1" noChangeAspect="1" noMove="1" noResize="1" noEditPoints="1" noAdjustHandles="1" noChangeArrowheads="1" noChangeShapeType="1" noTextEdit="1"/>
              </p:cNvSpPr>
              <p:nvPr/>
            </p:nvSpPr>
            <p:spPr>
              <a:xfrm>
                <a:off x="10543608" y="29337275"/>
                <a:ext cx="6336000" cy="3785652"/>
              </a:xfrm>
              <a:prstGeom prst="rect">
                <a:avLst/>
              </a:prstGeom>
              <a:blipFill>
                <a:blip r:embed="rId7"/>
                <a:stretch>
                  <a:fillRect l="-1540" t="-1127" r="-1444" b="-2899"/>
                </a:stretch>
              </a:blipFill>
            </p:spPr>
            <p:txBody>
              <a:bodyPr/>
              <a:lstStyle/>
              <a:p>
                <a:r>
                  <a:rPr lang="en-DE">
                    <a:noFill/>
                  </a:rPr>
                  <a:t> </a:t>
                </a:r>
              </a:p>
            </p:txBody>
          </p:sp>
        </mc:Fallback>
      </mc:AlternateContent>
      <p:pic>
        <p:nvPicPr>
          <p:cNvPr id="7" name="Picture 6">
            <a:extLst>
              <a:ext uri="{FF2B5EF4-FFF2-40B4-BE49-F238E27FC236}">
                <a16:creationId xmlns:a16="http://schemas.microsoft.com/office/drawing/2014/main" id="{904019B7-502C-4D69-AC64-B2589A8C1E38}"/>
              </a:ext>
            </a:extLst>
          </p:cNvPr>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13157" t="9856" r="18799" b="28988"/>
          <a:stretch/>
        </p:blipFill>
        <p:spPr>
          <a:xfrm>
            <a:off x="11399860" y="7164628"/>
            <a:ext cx="7510312" cy="9000000"/>
          </a:xfrm>
          <a:prstGeom prst="rect">
            <a:avLst/>
          </a:prstGeom>
        </p:spPr>
      </p:pic>
      <mc:AlternateContent xmlns:mc="http://schemas.openxmlformats.org/markup-compatibility/2006" xmlns:a14="http://schemas.microsoft.com/office/drawing/2010/main">
        <mc:Choice Requires="a14">
          <p:sp>
            <p:nvSpPr>
              <p:cNvPr id="69" name="Textfeld 22">
                <a:extLst>
                  <a:ext uri="{FF2B5EF4-FFF2-40B4-BE49-F238E27FC236}">
                    <a16:creationId xmlns:a16="http://schemas.microsoft.com/office/drawing/2014/main" id="{EA71636A-A989-4710-A04B-6526C4A2BAAC}"/>
                  </a:ext>
                </a:extLst>
              </p:cNvPr>
              <p:cNvSpPr txBox="1"/>
              <p:nvPr/>
            </p:nvSpPr>
            <p:spPr>
              <a:xfrm>
                <a:off x="19478256" y="16202728"/>
                <a:ext cx="10080000" cy="3046988"/>
              </a:xfrm>
              <a:prstGeom prst="rect">
                <a:avLst/>
              </a:prstGeom>
              <a:noFill/>
            </p:spPr>
            <p:txBody>
              <a:bodyPr wrap="square" rtlCol="0">
                <a:spAutoFit/>
              </a:bodyPr>
              <a:lstStyle/>
              <a:p>
                <a:pPr algn="just"/>
                <a:r>
                  <a:rPr lang="en-GB" sz="2400" b="1" dirty="0">
                    <a:solidFill>
                      <a:srgbClr val="FCF49F"/>
                    </a:solidFill>
                    <a:latin typeface="Arial" pitchFamily="34" charset="0"/>
                    <a:cs typeface="Arial" pitchFamily="34" charset="0"/>
                  </a:rPr>
                  <a:t>Figure 2.</a:t>
                </a:r>
                <a:r>
                  <a:rPr lang="en-GB" sz="2400" dirty="0">
                    <a:solidFill>
                      <a:srgbClr val="FCF49F"/>
                    </a:solidFill>
                    <a:latin typeface="Arial" pitchFamily="34" charset="0"/>
                    <a:cs typeface="Arial" pitchFamily="34" charset="0"/>
                  </a:rPr>
                  <a:t> </a:t>
                </a:r>
                <a:r>
                  <a:rPr lang="en-GB" sz="2400" i="1" dirty="0">
                    <a:solidFill>
                      <a:srgbClr val="FCF49F"/>
                    </a:solidFill>
                    <a:latin typeface="Arial" pitchFamily="34" charset="0"/>
                    <a:cs typeface="Arial" pitchFamily="34" charset="0"/>
                  </a:rPr>
                  <a:t>Experimental design of mixed gambling task.</a:t>
                </a:r>
                <a:r>
                  <a:rPr lang="en-GB" sz="2400" dirty="0">
                    <a:solidFill>
                      <a:srgbClr val="FCF49F"/>
                    </a:solidFill>
                    <a:latin typeface="Arial" pitchFamily="34" charset="0"/>
                    <a:cs typeface="Arial" pitchFamily="34" charset="0"/>
                  </a:rPr>
                  <a:t> </a:t>
                </a:r>
                <a:r>
                  <a:rPr lang="en-GB" sz="2400" b="1" dirty="0">
                    <a:solidFill>
                      <a:srgbClr val="FCF49F"/>
                    </a:solidFill>
                    <a:latin typeface="Arial" pitchFamily="34" charset="0"/>
                    <a:cs typeface="Arial" pitchFamily="34" charset="0"/>
                  </a:rPr>
                  <a:t>(A)</a:t>
                </a:r>
                <a:r>
                  <a:rPr lang="en-GB" sz="2400" dirty="0">
                    <a:solidFill>
                      <a:srgbClr val="FCF49F"/>
                    </a:solidFill>
                    <a:latin typeface="Arial" pitchFamily="34" charset="0"/>
                    <a:cs typeface="Arial" pitchFamily="34" charset="0"/>
                  </a:rPr>
                  <a:t> In each trial, a certain amount of money to win (green) and a certain amount of money to loose (red) were displayed. </a:t>
                </a:r>
                <a:r>
                  <a:rPr lang="en-GB" sz="2400" b="1" dirty="0">
                    <a:solidFill>
                      <a:srgbClr val="FCF49F"/>
                    </a:solidFill>
                    <a:latin typeface="Arial" pitchFamily="34" charset="0"/>
                    <a:cs typeface="Arial" pitchFamily="34" charset="0"/>
                  </a:rPr>
                  <a:t>(B)</a:t>
                </a:r>
                <a:r>
                  <a:rPr lang="en-GB" sz="2400" dirty="0">
                    <a:solidFill>
                      <a:srgbClr val="FCF49F"/>
                    </a:solidFill>
                    <a:latin typeface="Arial" pitchFamily="34" charset="0"/>
                    <a:cs typeface="Arial" pitchFamily="34" charset="0"/>
                  </a:rPr>
                  <a:t> Potential gains, in the equal range (left) and equal indifference (right) condition, a between-subject factor. </a:t>
                </a:r>
                <a:r>
                  <a:rPr lang="en-GB" sz="2400" b="1" dirty="0">
                    <a:solidFill>
                      <a:srgbClr val="FCF49F"/>
                    </a:solidFill>
                    <a:latin typeface="Arial" pitchFamily="34" charset="0"/>
                    <a:cs typeface="Arial" pitchFamily="34" charset="0"/>
                  </a:rPr>
                  <a:t>(C)</a:t>
                </a:r>
                <a:r>
                  <a:rPr lang="en-GB" sz="2400" dirty="0">
                    <a:solidFill>
                      <a:srgbClr val="FCF49F"/>
                    </a:solidFill>
                    <a:latin typeface="Arial" pitchFamily="34" charset="0"/>
                    <a:cs typeface="Arial" pitchFamily="34" charset="0"/>
                  </a:rPr>
                  <a:t> Potential losses, in both experimental conditions. Each combination of potential gain and potential loss was presented exactly once to each subject, resulting in </a:t>
                </a:r>
                <a14:m>
                  <m:oMath xmlns:m="http://schemas.openxmlformats.org/officeDocument/2006/math">
                    <m:r>
                      <a:rPr lang="en-GB" sz="2400" i="1" dirty="0" smtClean="0">
                        <a:solidFill>
                          <a:srgbClr val="FCF49F"/>
                        </a:solidFill>
                        <a:latin typeface="Cambria Math" panose="02040503050406030204" pitchFamily="18" charset="0"/>
                        <a:cs typeface="Arial" pitchFamily="34" charset="0"/>
                      </a:rPr>
                      <m:t>16</m:t>
                    </m:r>
                    <m:r>
                      <a:rPr lang="en-GB" sz="2400" i="1" dirty="0" smtClean="0">
                        <a:solidFill>
                          <a:srgbClr val="FCF49F"/>
                        </a:solidFill>
                        <a:latin typeface="Cambria Math" panose="02040503050406030204" pitchFamily="18" charset="0"/>
                        <a:ea typeface="Cambria Math" panose="02040503050406030204" pitchFamily="18" charset="0"/>
                        <a:cs typeface="Arial" pitchFamily="34" charset="0"/>
                      </a:rPr>
                      <m:t>×</m:t>
                    </m:r>
                    <m:r>
                      <a:rPr lang="en-GB" sz="2400" i="1" dirty="0" smtClean="0">
                        <a:solidFill>
                          <a:srgbClr val="FCF49F"/>
                        </a:solidFill>
                        <a:latin typeface="Cambria Math" panose="02040503050406030204" pitchFamily="18" charset="0"/>
                        <a:cs typeface="Arial" pitchFamily="34" charset="0"/>
                      </a:rPr>
                      <m:t>16=</m:t>
                    </m:r>
                    <m:r>
                      <a:rPr lang="en-GB" sz="2400" i="1" dirty="0">
                        <a:solidFill>
                          <a:srgbClr val="FCF49F"/>
                        </a:solidFill>
                        <a:latin typeface="Cambria Math" panose="02040503050406030204" pitchFamily="18" charset="0"/>
                        <a:cs typeface="Arial" pitchFamily="34" charset="0"/>
                      </a:rPr>
                      <m:t>256</m:t>
                    </m:r>
                  </m:oMath>
                </a14:m>
                <a:r>
                  <a:rPr lang="en-GB" sz="2400" dirty="0">
                    <a:solidFill>
                      <a:srgbClr val="FCF49F"/>
                    </a:solidFill>
                    <a:latin typeface="Arial" pitchFamily="34" charset="0"/>
                    <a:cs typeface="Arial" pitchFamily="34" charset="0"/>
                  </a:rPr>
                  <a:t> trials. </a:t>
                </a:r>
                <a:r>
                  <a:rPr lang="en-GB" sz="2400" b="1" dirty="0">
                    <a:solidFill>
                      <a:srgbClr val="FCF49F"/>
                    </a:solidFill>
                    <a:latin typeface="Arial" pitchFamily="34" charset="0"/>
                    <a:cs typeface="Arial" pitchFamily="34" charset="0"/>
                  </a:rPr>
                  <a:t>(D)</a:t>
                </a:r>
                <a:r>
                  <a:rPr lang="en-GB" sz="2400" dirty="0">
                    <a:solidFill>
                      <a:srgbClr val="FCF49F"/>
                    </a:solidFill>
                    <a:latin typeface="Arial" pitchFamily="34" charset="0"/>
                    <a:cs typeface="Arial" pitchFamily="34" charset="0"/>
                  </a:rPr>
                  <a:t> In each trial, subjects made their response on a four-point scale.</a:t>
                </a:r>
                <a:endParaRPr lang="en-US" sz="2400" dirty="0">
                  <a:solidFill>
                    <a:srgbClr val="FCF49F"/>
                  </a:solidFill>
                  <a:latin typeface="Arial" pitchFamily="34" charset="0"/>
                  <a:cs typeface="Arial" pitchFamily="34" charset="0"/>
                </a:endParaRPr>
              </a:p>
            </p:txBody>
          </p:sp>
        </mc:Choice>
        <mc:Fallback xmlns="">
          <p:sp>
            <p:nvSpPr>
              <p:cNvPr id="69" name="Textfeld 22">
                <a:extLst>
                  <a:ext uri="{FF2B5EF4-FFF2-40B4-BE49-F238E27FC236}">
                    <a16:creationId xmlns:a16="http://schemas.microsoft.com/office/drawing/2014/main" id="{EA71636A-A989-4710-A04B-6526C4A2BAAC}"/>
                  </a:ext>
                </a:extLst>
              </p:cNvPr>
              <p:cNvSpPr txBox="1">
                <a:spLocks noRot="1" noChangeAspect="1" noMove="1" noResize="1" noEditPoints="1" noAdjustHandles="1" noChangeArrowheads="1" noChangeShapeType="1" noTextEdit="1"/>
              </p:cNvSpPr>
              <p:nvPr/>
            </p:nvSpPr>
            <p:spPr>
              <a:xfrm>
                <a:off x="19478256" y="16202728"/>
                <a:ext cx="10080000" cy="3046988"/>
              </a:xfrm>
              <a:prstGeom prst="rect">
                <a:avLst/>
              </a:prstGeom>
              <a:blipFill>
                <a:blip r:embed="rId9"/>
                <a:stretch>
                  <a:fillRect l="-907" t="-1400" r="-907" b="-3800"/>
                </a:stretch>
              </a:blipFill>
            </p:spPr>
            <p:txBody>
              <a:bodyPr/>
              <a:lstStyle/>
              <a:p>
                <a:r>
                  <a:rPr lang="en-DE">
                    <a:noFill/>
                  </a:rPr>
                  <a:t> </a:t>
                </a:r>
              </a:p>
            </p:txBody>
          </p:sp>
        </mc:Fallback>
      </mc:AlternateContent>
      <p:sp>
        <p:nvSpPr>
          <p:cNvPr id="70" name="Rectangle 69">
            <a:extLst>
              <a:ext uri="{FF2B5EF4-FFF2-40B4-BE49-F238E27FC236}">
                <a16:creationId xmlns:a16="http://schemas.microsoft.com/office/drawing/2014/main" id="{2CC562D7-6448-46B7-A7C8-3C7A2ADA93EC}"/>
              </a:ext>
            </a:extLst>
          </p:cNvPr>
          <p:cNvSpPr/>
          <p:nvPr/>
        </p:nvSpPr>
        <p:spPr>
          <a:xfrm>
            <a:off x="19816456" y="7351677"/>
            <a:ext cx="5472000" cy="2520000"/>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DE" sz="3200" dirty="0">
              <a:solidFill>
                <a:srgbClr val="FCF49F"/>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3AF97179-0237-4788-AF33-32851244A082}"/>
              </a:ext>
            </a:extLst>
          </p:cNvPr>
          <p:cNvSpPr/>
          <p:nvPr/>
        </p:nvSpPr>
        <p:spPr>
          <a:xfrm>
            <a:off x="21858396" y="9378823"/>
            <a:ext cx="5472000" cy="2520000"/>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DE" sz="3200" dirty="0">
              <a:solidFill>
                <a:srgbClr val="FCF49F"/>
              </a:solidFill>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33BDF41D-1274-4F4B-BC80-8161AB29F165}"/>
              </a:ext>
            </a:extLst>
          </p:cNvPr>
          <p:cNvSpPr/>
          <p:nvPr/>
        </p:nvSpPr>
        <p:spPr>
          <a:xfrm>
            <a:off x="23907144" y="11405969"/>
            <a:ext cx="4536000" cy="2520000"/>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DE" sz="3200" dirty="0">
              <a:solidFill>
                <a:srgbClr val="FCF49F"/>
              </a:solidFill>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DA7AA46-5D81-4256-A486-C0DDC4EA6A5C}"/>
              </a:ext>
            </a:extLst>
          </p:cNvPr>
          <p:cNvSpPr/>
          <p:nvPr/>
        </p:nvSpPr>
        <p:spPr>
          <a:xfrm>
            <a:off x="25899506" y="13443112"/>
            <a:ext cx="3600000" cy="2520000"/>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DE" sz="3200" dirty="0">
              <a:solidFill>
                <a:srgbClr val="FCF49F"/>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3892259-FD84-44A6-9746-30E65E6DD971}"/>
              </a:ext>
            </a:extLst>
          </p:cNvPr>
          <p:cNvPicPr>
            <a:picLocks noChangeAspect="1"/>
          </p:cNvPicPr>
          <p:nvPr/>
        </p:nvPicPr>
        <p:blipFill rotWithShape="1">
          <a:blip r:embed="rId10">
            <a:extLst>
              <a:ext uri="{28A0092B-C50C-407E-A947-70E740481C1C}">
                <a14:useLocalDpi xmlns:a14="http://schemas.microsoft.com/office/drawing/2010/main" val="0"/>
              </a:ext>
            </a:extLst>
          </a:blip>
          <a:srcRect l="742" t="1558" r="1092" b="3293"/>
          <a:stretch/>
        </p:blipFill>
        <p:spPr>
          <a:xfrm>
            <a:off x="10561608" y="21029075"/>
            <a:ext cx="6300000" cy="8141830"/>
          </a:xfrm>
          <a:prstGeom prst="rect">
            <a:avLst/>
          </a:prstGeom>
        </p:spPr>
      </p:pic>
      <p:sp>
        <p:nvSpPr>
          <p:cNvPr id="74" name="Textfeld 23">
            <a:extLst>
              <a:ext uri="{FF2B5EF4-FFF2-40B4-BE49-F238E27FC236}">
                <a16:creationId xmlns:a16="http://schemas.microsoft.com/office/drawing/2014/main" id="{ADCD8FEC-6FF9-430A-BB84-BFCD8A1FEEAA}"/>
              </a:ext>
            </a:extLst>
          </p:cNvPr>
          <p:cNvSpPr txBox="1"/>
          <p:nvPr/>
        </p:nvSpPr>
        <p:spPr>
          <a:xfrm>
            <a:off x="17024328" y="29331201"/>
            <a:ext cx="6336000" cy="3785652"/>
          </a:xfrm>
          <a:prstGeom prst="rect">
            <a:avLst/>
          </a:prstGeom>
          <a:noFill/>
        </p:spPr>
        <p:txBody>
          <a:bodyPr wrap="square" rtlCol="0">
            <a:spAutoFit/>
          </a:bodyPr>
          <a:lstStyle/>
          <a:p>
            <a:pPr algn="just"/>
            <a:r>
              <a:rPr lang="en-US" sz="2400" b="1" spc="-10" dirty="0">
                <a:solidFill>
                  <a:srgbClr val="FCF49F"/>
                </a:solidFill>
                <a:latin typeface="Arial" pitchFamily="34" charset="0"/>
                <a:cs typeface="Arial" pitchFamily="34" charset="0"/>
              </a:rPr>
              <a:t>Figure 4.</a:t>
            </a:r>
            <a:r>
              <a:rPr lang="en-US" sz="2400" spc="-10" dirty="0">
                <a:solidFill>
                  <a:srgbClr val="FCF49F"/>
                </a:solidFill>
                <a:latin typeface="Arial" pitchFamily="34" charset="0"/>
                <a:cs typeface="Arial" pitchFamily="34" charset="0"/>
              </a:rPr>
              <a:t> </a:t>
            </a:r>
            <a:r>
              <a:rPr lang="en-GB" sz="2400" i="1" spc="-10" dirty="0">
                <a:solidFill>
                  <a:srgbClr val="FCF49F"/>
                </a:solidFill>
                <a:latin typeface="Arial" pitchFamily="34" charset="0"/>
                <a:cs typeface="Arial" pitchFamily="34" charset="0"/>
              </a:rPr>
              <a:t>Decoding accuracies as a function of information supply.</a:t>
            </a:r>
            <a:r>
              <a:rPr lang="en-GB" sz="2400" spc="-10" dirty="0">
                <a:solidFill>
                  <a:srgbClr val="FCF49F"/>
                </a:solidFill>
                <a:latin typeface="Arial" pitchFamily="34" charset="0"/>
                <a:cs typeface="Arial" pitchFamily="34" charset="0"/>
              </a:rPr>
              <a:t> Performances of indirect response decoding </a:t>
            </a:r>
            <a:r>
              <a:rPr lang="en-US" sz="2400" spc="-10" dirty="0">
                <a:solidFill>
                  <a:srgbClr val="FCF49F"/>
                </a:solidFill>
                <a:latin typeface="Arial" pitchFamily="34" charset="0"/>
                <a:cs typeface="Arial" pitchFamily="34" charset="0"/>
              </a:rPr>
              <a:t>for </a:t>
            </a:r>
            <a:r>
              <a:rPr lang="en-US" sz="2400" b="1" spc="-10" dirty="0">
                <a:solidFill>
                  <a:srgbClr val="FCF49F"/>
                </a:solidFill>
                <a:latin typeface="Arial" pitchFamily="34" charset="0"/>
                <a:cs typeface="Arial" pitchFamily="34" charset="0"/>
              </a:rPr>
              <a:t>(A)</a:t>
            </a:r>
            <a:r>
              <a:rPr lang="en-US" sz="2400" spc="-10" dirty="0">
                <a:solidFill>
                  <a:srgbClr val="FCF49F"/>
                </a:solidFill>
                <a:latin typeface="Arial" pitchFamily="34" charset="0"/>
                <a:cs typeface="Arial" pitchFamily="34" charset="0"/>
              </a:rPr>
              <a:t> equal range and </a:t>
            </a:r>
            <a:r>
              <a:rPr lang="en-US" sz="2400" b="1" spc="-10" dirty="0">
                <a:solidFill>
                  <a:srgbClr val="FCF49F"/>
                </a:solidFill>
                <a:latin typeface="Arial" pitchFamily="34" charset="0"/>
                <a:cs typeface="Arial" pitchFamily="34" charset="0"/>
              </a:rPr>
              <a:t>(B)</a:t>
            </a:r>
            <a:r>
              <a:rPr lang="en-US" sz="2400" spc="-10" dirty="0">
                <a:solidFill>
                  <a:srgbClr val="FCF49F"/>
                </a:solidFill>
                <a:latin typeface="Arial" pitchFamily="34" charset="0"/>
                <a:cs typeface="Arial" pitchFamily="34" charset="0"/>
              </a:rPr>
              <a:t> equal indifference,</a:t>
            </a:r>
            <a:r>
              <a:rPr lang="en-GB" sz="2400" spc="-10" dirty="0">
                <a:solidFill>
                  <a:srgbClr val="FCF49F"/>
                </a:solidFill>
                <a:latin typeface="Arial" pitchFamily="34" charset="0"/>
                <a:cs typeface="Arial" pitchFamily="34" charset="0"/>
              </a:rPr>
              <a:t> depending on whether both experimental dimensions were reconstructed from the data (blue), whether one of the experimental dimensions was not reconstructed, but supplied to the </a:t>
            </a:r>
            <a:r>
              <a:rPr lang="en-GB" sz="2400" spc="-10" dirty="0" err="1">
                <a:solidFill>
                  <a:srgbClr val="FCF49F"/>
                </a:solidFill>
                <a:latin typeface="Arial" pitchFamily="34" charset="0"/>
                <a:cs typeface="Arial" pitchFamily="34" charset="0"/>
              </a:rPr>
              <a:t>behavioral</a:t>
            </a:r>
            <a:r>
              <a:rPr lang="en-GB" sz="2400" spc="-10" dirty="0">
                <a:solidFill>
                  <a:srgbClr val="FCF49F"/>
                </a:solidFill>
                <a:latin typeface="Arial" pitchFamily="34" charset="0"/>
                <a:cs typeface="Arial" pitchFamily="34" charset="0"/>
              </a:rPr>
              <a:t> model (magenta) or whether both experimental dimensions were known (red).</a:t>
            </a:r>
            <a:endParaRPr lang="en-US" sz="2400" spc="-10" dirty="0">
              <a:solidFill>
                <a:srgbClr val="FCF49F"/>
              </a:solidFill>
              <a:latin typeface="Arial" pitchFamily="34" charset="0"/>
              <a:cs typeface="Arial" pitchFamily="34" charset="0"/>
            </a:endParaRPr>
          </a:p>
        </p:txBody>
      </p:sp>
      <p:sp>
        <p:nvSpPr>
          <p:cNvPr id="75" name="Textfeld 23">
            <a:extLst>
              <a:ext uri="{FF2B5EF4-FFF2-40B4-BE49-F238E27FC236}">
                <a16:creationId xmlns:a16="http://schemas.microsoft.com/office/drawing/2014/main" id="{7C391671-08C9-411C-AD37-183E0205F38E}"/>
              </a:ext>
            </a:extLst>
          </p:cNvPr>
          <p:cNvSpPr txBox="1"/>
          <p:nvPr/>
        </p:nvSpPr>
        <p:spPr>
          <a:xfrm>
            <a:off x="23504486" y="29331201"/>
            <a:ext cx="6336000" cy="3046988"/>
          </a:xfrm>
          <a:prstGeom prst="rect">
            <a:avLst/>
          </a:prstGeom>
          <a:noFill/>
        </p:spPr>
        <p:txBody>
          <a:bodyPr wrap="square" rtlCol="0">
            <a:spAutoFit/>
          </a:bodyPr>
          <a:lstStyle/>
          <a:p>
            <a:pPr algn="just"/>
            <a:r>
              <a:rPr lang="en-US" sz="2400" b="1" spc="-10" dirty="0">
                <a:solidFill>
                  <a:srgbClr val="FCF49F"/>
                </a:solidFill>
                <a:latin typeface="Arial" pitchFamily="34" charset="0"/>
                <a:cs typeface="Arial" pitchFamily="34" charset="0"/>
              </a:rPr>
              <a:t>Figure 5.</a:t>
            </a:r>
            <a:r>
              <a:rPr lang="en-US" sz="2400" spc="-10" dirty="0">
                <a:solidFill>
                  <a:srgbClr val="FCF49F"/>
                </a:solidFill>
                <a:latin typeface="Arial" pitchFamily="34" charset="0"/>
                <a:cs typeface="Arial" pitchFamily="34" charset="0"/>
              </a:rPr>
              <a:t> </a:t>
            </a:r>
            <a:r>
              <a:rPr lang="en-US" sz="2400" i="1" spc="-10" dirty="0">
                <a:solidFill>
                  <a:srgbClr val="FCF49F"/>
                </a:solidFill>
                <a:latin typeface="Arial" pitchFamily="34" charset="0"/>
                <a:cs typeface="Arial" pitchFamily="34" charset="0"/>
              </a:rPr>
              <a:t>Decoding accuracies for </a:t>
            </a:r>
            <a:r>
              <a:rPr lang="en-US" sz="2400" i="1" spc="-10" dirty="0" err="1">
                <a:solidFill>
                  <a:srgbClr val="FCF49F"/>
                </a:solidFill>
                <a:latin typeface="Arial" pitchFamily="34" charset="0"/>
                <a:cs typeface="Arial" pitchFamily="34" charset="0"/>
              </a:rPr>
              <a:t>experi</a:t>
            </a:r>
            <a:r>
              <a:rPr lang="en-US" sz="2400" i="1" spc="-10" dirty="0">
                <a:solidFill>
                  <a:srgbClr val="FCF49F"/>
                </a:solidFill>
                <a:latin typeface="Arial" pitchFamily="34" charset="0"/>
                <a:cs typeface="Arial" pitchFamily="34" charset="0"/>
              </a:rPr>
              <a:t>-mental design variables. </a:t>
            </a:r>
            <a:r>
              <a:rPr lang="en-GB" sz="2400" spc="-10" dirty="0">
                <a:solidFill>
                  <a:srgbClr val="FCF49F"/>
                </a:solidFill>
                <a:latin typeface="Arial" pitchFamily="34" charset="0"/>
                <a:cs typeface="Arial" pitchFamily="34" charset="0"/>
              </a:rPr>
              <a:t>Performances of reconstructing the experimental design from measured fMRI signals. The layout follows the one of Figure 4 and gives results for four analysis types (see Table 1), separately for the </a:t>
            </a:r>
            <a:r>
              <a:rPr lang="en-GB" sz="2400" b="1" spc="-10" dirty="0">
                <a:solidFill>
                  <a:srgbClr val="FCF49F"/>
                </a:solidFill>
                <a:latin typeface="Arial" pitchFamily="34" charset="0"/>
                <a:cs typeface="Arial" pitchFamily="34" charset="0"/>
              </a:rPr>
              <a:t>(A)</a:t>
            </a:r>
            <a:r>
              <a:rPr lang="en-GB" sz="2400" spc="-10" dirty="0">
                <a:solidFill>
                  <a:srgbClr val="FCF49F"/>
                </a:solidFill>
                <a:latin typeface="Arial" pitchFamily="34" charset="0"/>
                <a:cs typeface="Arial" pitchFamily="34" charset="0"/>
              </a:rPr>
              <a:t> equal range and the </a:t>
            </a:r>
            <a:r>
              <a:rPr lang="en-GB" sz="2400" b="1" spc="-10" dirty="0">
                <a:solidFill>
                  <a:srgbClr val="FCF49F"/>
                </a:solidFill>
                <a:latin typeface="Arial" pitchFamily="34" charset="0"/>
                <a:cs typeface="Arial" pitchFamily="34" charset="0"/>
              </a:rPr>
              <a:t>(B)</a:t>
            </a:r>
            <a:r>
              <a:rPr lang="en-GB" sz="2400" spc="-10" dirty="0">
                <a:solidFill>
                  <a:srgbClr val="FCF49F"/>
                </a:solidFill>
                <a:latin typeface="Arial" pitchFamily="34" charset="0"/>
                <a:cs typeface="Arial" pitchFamily="34" charset="0"/>
              </a:rPr>
              <a:t> equal indifference condition.</a:t>
            </a:r>
            <a:endParaRPr lang="en-US" sz="2400" spc="-10" dirty="0">
              <a:solidFill>
                <a:srgbClr val="FCF49F"/>
              </a:solidFill>
              <a:latin typeface="Arial" pitchFamily="34" charset="0"/>
              <a:cs typeface="Arial" pitchFamily="34" charset="0"/>
            </a:endParaRPr>
          </a:p>
        </p:txBody>
      </p:sp>
      <p:pic>
        <p:nvPicPr>
          <p:cNvPr id="17" name="Picture 16">
            <a:extLst>
              <a:ext uri="{FF2B5EF4-FFF2-40B4-BE49-F238E27FC236}">
                <a16:creationId xmlns:a16="http://schemas.microsoft.com/office/drawing/2014/main" id="{8D67FE9D-189B-402F-9553-7DFA6DC4528B}"/>
              </a:ext>
            </a:extLst>
          </p:cNvPr>
          <p:cNvPicPr>
            <a:picLocks noChangeAspect="1"/>
          </p:cNvPicPr>
          <p:nvPr/>
        </p:nvPicPr>
        <p:blipFill rotWithShape="1">
          <a:blip r:embed="rId11">
            <a:extLst>
              <a:ext uri="{28A0092B-C50C-407E-A947-70E740481C1C}">
                <a14:useLocalDpi xmlns:a14="http://schemas.microsoft.com/office/drawing/2010/main" val="0"/>
              </a:ext>
            </a:extLst>
          </a:blip>
          <a:srcRect l="801" t="1604" r="919" b="3318"/>
          <a:stretch/>
        </p:blipFill>
        <p:spPr>
          <a:xfrm>
            <a:off x="17042047" y="21052378"/>
            <a:ext cx="6300000" cy="8126395"/>
          </a:xfrm>
          <a:prstGeom prst="rect">
            <a:avLst/>
          </a:prstGeom>
        </p:spPr>
      </p:pic>
      <p:pic>
        <p:nvPicPr>
          <p:cNvPr id="77" name="Picture 76">
            <a:extLst>
              <a:ext uri="{FF2B5EF4-FFF2-40B4-BE49-F238E27FC236}">
                <a16:creationId xmlns:a16="http://schemas.microsoft.com/office/drawing/2014/main" id="{6144162E-C8DE-41E5-BCA3-3AD21C4809B8}"/>
              </a:ext>
            </a:extLst>
          </p:cNvPr>
          <p:cNvPicPr>
            <a:picLocks noChangeAspect="1"/>
          </p:cNvPicPr>
          <p:nvPr/>
        </p:nvPicPr>
        <p:blipFill rotWithShape="1">
          <a:blip r:embed="rId12">
            <a:extLst>
              <a:ext uri="{28A0092B-C50C-407E-A947-70E740481C1C}">
                <a14:useLocalDpi xmlns:a14="http://schemas.microsoft.com/office/drawing/2010/main" val="0"/>
              </a:ext>
            </a:extLst>
          </a:blip>
          <a:srcRect l="1801" t="2006" r="392" b="3361"/>
          <a:stretch/>
        </p:blipFill>
        <p:spPr>
          <a:xfrm>
            <a:off x="23522486" y="21052162"/>
            <a:ext cx="6300000" cy="8127447"/>
          </a:xfrm>
          <a:prstGeom prst="rect">
            <a:avLst/>
          </a:prstGeom>
        </p:spPr>
      </p:pic>
      <p:graphicFrame>
        <p:nvGraphicFramePr>
          <p:cNvPr id="78" name="Table 77">
            <a:extLst>
              <a:ext uri="{FF2B5EF4-FFF2-40B4-BE49-F238E27FC236}">
                <a16:creationId xmlns:a16="http://schemas.microsoft.com/office/drawing/2014/main" id="{FB9BBE59-2DA9-4E89-8F2B-0E982AFF0175}"/>
              </a:ext>
            </a:extLst>
          </p:cNvPr>
          <p:cNvGraphicFramePr>
            <a:graphicFrameLocks noGrp="1"/>
          </p:cNvGraphicFramePr>
          <p:nvPr>
            <p:extLst>
              <p:ext uri="{D42A27DB-BD31-4B8C-83A1-F6EECF244321}">
                <p14:modId xmlns:p14="http://schemas.microsoft.com/office/powerpoint/2010/main" val="2476140333"/>
              </p:ext>
            </p:extLst>
          </p:nvPr>
        </p:nvGraphicFramePr>
        <p:xfrm>
          <a:off x="594656" y="36955609"/>
          <a:ext cx="9144000" cy="3888002"/>
        </p:xfrm>
        <a:graphic>
          <a:graphicData uri="http://schemas.openxmlformats.org/drawingml/2006/table">
            <a:tbl>
              <a:tblPr firstRow="1" bandRow="1">
                <a:tableStyleId>{2D5ABB26-0587-4C30-8999-92F81FD0307C}</a:tableStyleId>
              </a:tblPr>
              <a:tblGrid>
                <a:gridCol w="792000">
                  <a:extLst>
                    <a:ext uri="{9D8B030D-6E8A-4147-A177-3AD203B41FA5}">
                      <a16:colId xmlns:a16="http://schemas.microsoft.com/office/drawing/2014/main" val="2737641549"/>
                    </a:ext>
                  </a:extLst>
                </a:gridCol>
                <a:gridCol w="2088000">
                  <a:extLst>
                    <a:ext uri="{9D8B030D-6E8A-4147-A177-3AD203B41FA5}">
                      <a16:colId xmlns:a16="http://schemas.microsoft.com/office/drawing/2014/main" val="666620364"/>
                    </a:ext>
                  </a:extLst>
                </a:gridCol>
                <a:gridCol w="2088000">
                  <a:extLst>
                    <a:ext uri="{9D8B030D-6E8A-4147-A177-3AD203B41FA5}">
                      <a16:colId xmlns:a16="http://schemas.microsoft.com/office/drawing/2014/main" val="1064733268"/>
                    </a:ext>
                  </a:extLst>
                </a:gridCol>
                <a:gridCol w="2088000">
                  <a:extLst>
                    <a:ext uri="{9D8B030D-6E8A-4147-A177-3AD203B41FA5}">
                      <a16:colId xmlns:a16="http://schemas.microsoft.com/office/drawing/2014/main" val="2599686858"/>
                    </a:ext>
                  </a:extLst>
                </a:gridCol>
                <a:gridCol w="2088000">
                  <a:extLst>
                    <a:ext uri="{9D8B030D-6E8A-4147-A177-3AD203B41FA5}">
                      <a16:colId xmlns:a16="http://schemas.microsoft.com/office/drawing/2014/main" val="1383404825"/>
                    </a:ext>
                  </a:extLst>
                </a:gridCol>
              </a:tblGrid>
              <a:tr h="567446">
                <a:tc>
                  <a:txBody>
                    <a:bodyPr/>
                    <a:lstStyle/>
                    <a:p>
                      <a:pPr algn="ctr"/>
                      <a:r>
                        <a:rPr lang="en-GB" sz="2400" b="0" dirty="0">
                          <a:solidFill>
                            <a:srgbClr val="FCF49F"/>
                          </a:solidFill>
                          <a:latin typeface="Arial" panose="020B0604020202020204" pitchFamily="34" charset="0"/>
                          <a:cs typeface="Arial" panose="020B0604020202020204" pitchFamily="34" charset="0"/>
                        </a:rPr>
                        <a:t>Ana</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Design X</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Signals Y</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err="1">
                          <a:solidFill>
                            <a:srgbClr val="FCF49F"/>
                          </a:solidFill>
                          <a:latin typeface="Arial" panose="020B0604020202020204" pitchFamily="34" charset="0"/>
                          <a:cs typeface="Arial" panose="020B0604020202020204" pitchFamily="34" charset="0"/>
                        </a:rPr>
                        <a:t>Behavior</a:t>
                      </a:r>
                      <a:r>
                        <a:rPr lang="en-GB" sz="2400" b="0" dirty="0">
                          <a:solidFill>
                            <a:srgbClr val="FCF49F"/>
                          </a:solidFill>
                          <a:latin typeface="Arial" panose="020B0604020202020204" pitchFamily="34" charset="0"/>
                          <a:cs typeface="Arial" panose="020B0604020202020204" pitchFamily="34" charset="0"/>
                        </a:rPr>
                        <a:t> Z</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Model X → Z</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extLst>
                  <a:ext uri="{0D108BD9-81ED-4DB2-BD59-A6C34878D82A}">
                    <a16:rowId xmlns:a16="http://schemas.microsoft.com/office/drawing/2014/main" val="1166521907"/>
                  </a:ext>
                </a:extLst>
              </a:tr>
              <a:tr h="830139">
                <a:tc>
                  <a:txBody>
                    <a:bodyPr/>
                    <a:lstStyle/>
                    <a:p>
                      <a:pPr algn="ctr"/>
                      <a:r>
                        <a:rPr lang="en-GB" sz="2400" b="0" dirty="0">
                          <a:solidFill>
                            <a:srgbClr val="FCF49F"/>
                          </a:solidFill>
                          <a:latin typeface="Arial" panose="020B0604020202020204" pitchFamily="34" charset="0"/>
                          <a:cs typeface="Arial" panose="020B0604020202020204" pitchFamily="34" charset="0"/>
                        </a:rPr>
                        <a:t>1</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high/low gain</a:t>
                      </a:r>
                    </a:p>
                    <a:p>
                      <a:pPr algn="ctr"/>
                      <a:r>
                        <a:rPr lang="en-GB" sz="2400" b="0" dirty="0">
                          <a:solidFill>
                            <a:srgbClr val="FCF49F"/>
                          </a:solidFill>
                          <a:latin typeface="Arial" panose="020B0604020202020204" pitchFamily="34" charset="0"/>
                          <a:cs typeface="Arial" panose="020B0604020202020204" pitchFamily="34" charset="0"/>
                        </a:rPr>
                        <a:t>high/low loss</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whole-brain fMRI signals</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accept/reject</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conditional probabilities</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extLst>
                  <a:ext uri="{0D108BD9-81ED-4DB2-BD59-A6C34878D82A}">
                    <a16:rowId xmlns:a16="http://schemas.microsoft.com/office/drawing/2014/main" val="288340016"/>
                  </a:ext>
                </a:extLst>
              </a:tr>
              <a:tr h="830139">
                <a:tc>
                  <a:txBody>
                    <a:bodyPr/>
                    <a:lstStyle/>
                    <a:p>
                      <a:pPr algn="ctr"/>
                      <a:r>
                        <a:rPr lang="en-GB" sz="2400" b="0" dirty="0">
                          <a:solidFill>
                            <a:srgbClr val="FCF49F"/>
                          </a:solidFill>
                          <a:latin typeface="Arial" panose="020B0604020202020204" pitchFamily="34" charset="0"/>
                          <a:cs typeface="Arial" panose="020B0604020202020204" pitchFamily="34" charset="0"/>
                        </a:rPr>
                        <a:t>2</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gain value</a:t>
                      </a:r>
                    </a:p>
                    <a:p>
                      <a:pPr algn="ctr"/>
                      <a:r>
                        <a:rPr lang="en-GB" sz="2400" b="0" dirty="0">
                          <a:solidFill>
                            <a:srgbClr val="FCF49F"/>
                          </a:solidFill>
                          <a:latin typeface="Arial" panose="020B0604020202020204" pitchFamily="34" charset="0"/>
                          <a:cs typeface="Arial" panose="020B0604020202020204" pitchFamily="34" charset="0"/>
                        </a:rPr>
                        <a:t>loss value</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marL="0" marR="0" lvl="0" indent="0" algn="ctr" defTabSz="1946849" rtl="0" eaLnBrk="1" fontAlgn="auto" latinLnBrk="0" hangingPunct="1">
                        <a:lnSpc>
                          <a:spcPct val="100000"/>
                        </a:lnSpc>
                        <a:spcBef>
                          <a:spcPts val="0"/>
                        </a:spcBef>
                        <a:spcAft>
                          <a:spcPts val="0"/>
                        </a:spcAft>
                        <a:buClrTx/>
                        <a:buSzTx/>
                        <a:buFontTx/>
                        <a:buNone/>
                        <a:tabLst/>
                        <a:defRPr/>
                      </a:pPr>
                      <a:r>
                        <a:rPr lang="en-GB" sz="2400" b="0" dirty="0">
                          <a:solidFill>
                            <a:srgbClr val="FCF49F"/>
                          </a:solidFill>
                          <a:latin typeface="Arial" panose="020B0604020202020204" pitchFamily="34" charset="0"/>
                          <a:cs typeface="Arial" panose="020B0604020202020204" pitchFamily="34" charset="0"/>
                        </a:rPr>
                        <a:t>whole-brain fMRI signals</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marL="0" marR="0" lvl="0" indent="0" algn="ctr" defTabSz="1946849" rtl="0" eaLnBrk="1" fontAlgn="auto" latinLnBrk="0" hangingPunct="1">
                        <a:lnSpc>
                          <a:spcPct val="100000"/>
                        </a:lnSpc>
                        <a:spcBef>
                          <a:spcPts val="0"/>
                        </a:spcBef>
                        <a:spcAft>
                          <a:spcPts val="0"/>
                        </a:spcAft>
                        <a:buClrTx/>
                        <a:buSzTx/>
                        <a:buFontTx/>
                        <a:buNone/>
                        <a:tabLst/>
                        <a:defRPr/>
                      </a:pPr>
                      <a:r>
                        <a:rPr lang="en-GB" sz="2400" b="0" dirty="0">
                          <a:solidFill>
                            <a:srgbClr val="FCF49F"/>
                          </a:solidFill>
                          <a:latin typeface="Arial" panose="020B0604020202020204" pitchFamily="34" charset="0"/>
                          <a:cs typeface="Arial" panose="020B0604020202020204" pitchFamily="34" charset="0"/>
                        </a:rPr>
                        <a:t>accept/reject</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logistic regression</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extLst>
                  <a:ext uri="{0D108BD9-81ED-4DB2-BD59-A6C34878D82A}">
                    <a16:rowId xmlns:a16="http://schemas.microsoft.com/office/drawing/2014/main" val="2048939202"/>
                  </a:ext>
                </a:extLst>
              </a:tr>
              <a:tr h="830139">
                <a:tc>
                  <a:txBody>
                    <a:bodyPr/>
                    <a:lstStyle/>
                    <a:p>
                      <a:pPr algn="ctr"/>
                      <a:r>
                        <a:rPr lang="en-GB" sz="2400" b="0" dirty="0">
                          <a:solidFill>
                            <a:srgbClr val="FCF49F"/>
                          </a:solidFill>
                          <a:latin typeface="Arial" panose="020B0604020202020204" pitchFamily="34" charset="0"/>
                          <a:cs typeface="Arial" panose="020B0604020202020204" pitchFamily="34" charset="0"/>
                        </a:rPr>
                        <a:t>3</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high/low gain</a:t>
                      </a:r>
                    </a:p>
                    <a:p>
                      <a:pPr algn="ctr"/>
                      <a:r>
                        <a:rPr lang="en-GB" sz="2400" b="0" dirty="0">
                          <a:solidFill>
                            <a:srgbClr val="FCF49F"/>
                          </a:solidFill>
                          <a:latin typeface="Arial" panose="020B0604020202020204" pitchFamily="34" charset="0"/>
                          <a:cs typeface="Arial" panose="020B0604020202020204" pitchFamily="34" charset="0"/>
                        </a:rPr>
                        <a:t>high/low loss</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marL="0" marR="0" lvl="0" indent="0" algn="ctr" defTabSz="1946849" rtl="0" eaLnBrk="1" fontAlgn="auto" latinLnBrk="0" hangingPunct="1">
                        <a:lnSpc>
                          <a:spcPct val="100000"/>
                        </a:lnSpc>
                        <a:spcBef>
                          <a:spcPts val="0"/>
                        </a:spcBef>
                        <a:spcAft>
                          <a:spcPts val="0"/>
                        </a:spcAft>
                        <a:buClrTx/>
                        <a:buSzTx/>
                        <a:buFontTx/>
                        <a:buNone/>
                        <a:tabLst/>
                        <a:defRPr/>
                      </a:pPr>
                      <a:r>
                        <a:rPr lang="en-GB" sz="2400" b="0" dirty="0">
                          <a:solidFill>
                            <a:srgbClr val="FCF49F"/>
                          </a:solidFill>
                          <a:latin typeface="Arial" panose="020B0604020202020204" pitchFamily="34" charset="0"/>
                          <a:cs typeface="Arial" panose="020B0604020202020204" pitchFamily="34" charset="0"/>
                        </a:rPr>
                        <a:t>whole-brain fMRI signals</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err="1">
                          <a:solidFill>
                            <a:srgbClr val="FCF49F"/>
                          </a:solidFill>
                          <a:latin typeface="Arial" panose="020B0604020202020204" pitchFamily="34" charset="0"/>
                          <a:cs typeface="Arial" panose="020B0604020202020204" pitchFamily="34" charset="0"/>
                        </a:rPr>
                        <a:t>favorability</a:t>
                      </a:r>
                      <a:r>
                        <a:rPr lang="en-GB" sz="2400" b="0" dirty="0">
                          <a:solidFill>
                            <a:srgbClr val="FCF49F"/>
                          </a:solidFill>
                          <a:latin typeface="Arial" panose="020B0604020202020204" pitchFamily="34" charset="0"/>
                          <a:cs typeface="Arial" panose="020B0604020202020204" pitchFamily="34" charset="0"/>
                        </a:rPr>
                        <a:t> rating</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linear regression</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extLst>
                  <a:ext uri="{0D108BD9-81ED-4DB2-BD59-A6C34878D82A}">
                    <a16:rowId xmlns:a16="http://schemas.microsoft.com/office/drawing/2014/main" val="519310925"/>
                  </a:ext>
                </a:extLst>
              </a:tr>
              <a:tr h="830139">
                <a:tc>
                  <a:txBody>
                    <a:bodyPr/>
                    <a:lstStyle/>
                    <a:p>
                      <a:pPr algn="ctr"/>
                      <a:r>
                        <a:rPr lang="en-GB" sz="2400" b="0" dirty="0">
                          <a:solidFill>
                            <a:srgbClr val="FCF49F"/>
                          </a:solidFill>
                          <a:latin typeface="Arial" panose="020B0604020202020204" pitchFamily="34" charset="0"/>
                          <a:cs typeface="Arial" panose="020B0604020202020204" pitchFamily="34" charset="0"/>
                        </a:rPr>
                        <a:t>4</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gain value</a:t>
                      </a:r>
                    </a:p>
                    <a:p>
                      <a:pPr algn="ctr"/>
                      <a:r>
                        <a:rPr lang="en-GB" sz="2400" b="0" dirty="0">
                          <a:solidFill>
                            <a:srgbClr val="FCF49F"/>
                          </a:solidFill>
                          <a:latin typeface="Arial" panose="020B0604020202020204" pitchFamily="34" charset="0"/>
                          <a:cs typeface="Arial" panose="020B0604020202020204" pitchFamily="34" charset="0"/>
                        </a:rPr>
                        <a:t>loss value</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marL="0" marR="0" lvl="0" indent="0" algn="ctr" defTabSz="1946849" rtl="0" eaLnBrk="1" fontAlgn="auto" latinLnBrk="0" hangingPunct="1">
                        <a:lnSpc>
                          <a:spcPct val="100000"/>
                        </a:lnSpc>
                        <a:spcBef>
                          <a:spcPts val="0"/>
                        </a:spcBef>
                        <a:spcAft>
                          <a:spcPts val="0"/>
                        </a:spcAft>
                        <a:buClrTx/>
                        <a:buSzTx/>
                        <a:buFontTx/>
                        <a:buNone/>
                        <a:tabLst/>
                        <a:defRPr/>
                      </a:pPr>
                      <a:r>
                        <a:rPr lang="en-GB" sz="2400" b="0" dirty="0">
                          <a:solidFill>
                            <a:srgbClr val="FCF49F"/>
                          </a:solidFill>
                          <a:latin typeface="Arial" panose="020B0604020202020204" pitchFamily="34" charset="0"/>
                          <a:cs typeface="Arial" panose="020B0604020202020204" pitchFamily="34" charset="0"/>
                        </a:rPr>
                        <a:t>whole-brain fMRI signals</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marL="0" marR="0" lvl="0" indent="0" algn="ctr" defTabSz="1946849" rtl="0" eaLnBrk="1" fontAlgn="auto" latinLnBrk="0" hangingPunct="1">
                        <a:lnSpc>
                          <a:spcPct val="100000"/>
                        </a:lnSpc>
                        <a:spcBef>
                          <a:spcPts val="0"/>
                        </a:spcBef>
                        <a:spcAft>
                          <a:spcPts val="0"/>
                        </a:spcAft>
                        <a:buClrTx/>
                        <a:buSzTx/>
                        <a:buFontTx/>
                        <a:buNone/>
                        <a:tabLst/>
                        <a:defRPr/>
                      </a:pPr>
                      <a:r>
                        <a:rPr lang="en-GB" sz="2400" b="0" dirty="0" err="1">
                          <a:solidFill>
                            <a:srgbClr val="FCF49F"/>
                          </a:solidFill>
                          <a:latin typeface="Arial" panose="020B0604020202020204" pitchFamily="34" charset="0"/>
                          <a:cs typeface="Arial" panose="020B0604020202020204" pitchFamily="34" charset="0"/>
                        </a:rPr>
                        <a:t>favorability</a:t>
                      </a:r>
                      <a:r>
                        <a:rPr lang="en-GB" sz="2400" b="0" dirty="0">
                          <a:solidFill>
                            <a:srgbClr val="FCF49F"/>
                          </a:solidFill>
                          <a:latin typeface="Arial" panose="020B0604020202020204" pitchFamily="34" charset="0"/>
                          <a:cs typeface="Arial" panose="020B0604020202020204" pitchFamily="34" charset="0"/>
                        </a:rPr>
                        <a:t> rating</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tc>
                  <a:txBody>
                    <a:bodyPr/>
                    <a:lstStyle/>
                    <a:p>
                      <a:pPr algn="ctr"/>
                      <a:r>
                        <a:rPr lang="en-GB" sz="2400" b="0" dirty="0">
                          <a:solidFill>
                            <a:srgbClr val="FCF49F"/>
                          </a:solidFill>
                          <a:latin typeface="Arial" panose="020B0604020202020204" pitchFamily="34" charset="0"/>
                          <a:cs typeface="Arial" panose="020B0604020202020204" pitchFamily="34" charset="0"/>
                        </a:rPr>
                        <a:t>linear regression</a:t>
                      </a:r>
                      <a:endParaRPr lang="en-DE" sz="2400" b="0" dirty="0">
                        <a:solidFill>
                          <a:srgbClr val="FCF49F"/>
                        </a:solidFill>
                        <a:latin typeface="Arial" panose="020B0604020202020204" pitchFamily="34" charset="0"/>
                        <a:cs typeface="Arial" panose="020B0604020202020204" pitchFamily="34" charset="0"/>
                      </a:endParaRPr>
                    </a:p>
                  </a:txBody>
                  <a:tcPr anchor="ctr">
                    <a:lnL w="38100" cap="flat" cmpd="sng" algn="ctr">
                      <a:solidFill>
                        <a:srgbClr val="FCF49F"/>
                      </a:solidFill>
                      <a:prstDash val="solid"/>
                      <a:round/>
                      <a:headEnd type="none" w="med" len="med"/>
                      <a:tailEnd type="none" w="med" len="med"/>
                    </a:lnL>
                    <a:lnR w="38100" cap="flat" cmpd="sng" algn="ctr">
                      <a:solidFill>
                        <a:srgbClr val="FCF49F"/>
                      </a:solidFill>
                      <a:prstDash val="solid"/>
                      <a:round/>
                      <a:headEnd type="none" w="med" len="med"/>
                      <a:tailEnd type="none" w="med" len="med"/>
                    </a:lnR>
                    <a:lnT w="38100" cap="flat" cmpd="sng" algn="ctr">
                      <a:solidFill>
                        <a:srgbClr val="FCF49F"/>
                      </a:solidFill>
                      <a:prstDash val="solid"/>
                      <a:round/>
                      <a:headEnd type="none" w="med" len="med"/>
                      <a:tailEnd type="none" w="med" len="med"/>
                    </a:lnT>
                    <a:lnB w="38100" cap="flat" cmpd="sng" algn="ctr">
                      <a:solidFill>
                        <a:srgbClr val="FCF49F"/>
                      </a:solidFill>
                      <a:prstDash val="solid"/>
                      <a:round/>
                      <a:headEnd type="none" w="med" len="med"/>
                      <a:tailEnd type="none" w="med" len="med"/>
                    </a:lnB>
                  </a:tcPr>
                </a:tc>
                <a:extLst>
                  <a:ext uri="{0D108BD9-81ED-4DB2-BD59-A6C34878D82A}">
                    <a16:rowId xmlns:a16="http://schemas.microsoft.com/office/drawing/2014/main" val="3053088857"/>
                  </a:ext>
                </a:extLst>
              </a:tr>
            </a:tbl>
          </a:graphicData>
        </a:graphic>
      </p:graphicFrame>
      <p:pic>
        <p:nvPicPr>
          <p:cNvPr id="87" name="Picture 86">
            <a:extLst>
              <a:ext uri="{FF2B5EF4-FFF2-40B4-BE49-F238E27FC236}">
                <a16:creationId xmlns:a16="http://schemas.microsoft.com/office/drawing/2014/main" id="{9CAAB60E-2BF9-4A29-A111-2A1199957E61}"/>
              </a:ext>
            </a:extLst>
          </p:cNvPr>
          <p:cNvPicPr>
            <a:picLocks noChangeAspect="1"/>
          </p:cNvPicPr>
          <p:nvPr/>
        </p:nvPicPr>
        <p:blipFill>
          <a:blip r:embed="rId13">
            <a:duotone>
              <a:prstClr val="black"/>
              <a:srgbClr val="FCF49F">
                <a:tint val="45000"/>
                <a:satMod val="400000"/>
              </a:srgbClr>
            </a:duotone>
            <a:extLst>
              <a:ext uri="{28A0092B-C50C-407E-A947-70E740481C1C}">
                <a14:useLocalDpi xmlns:a14="http://schemas.microsoft.com/office/drawing/2010/main" val="0"/>
              </a:ext>
            </a:extLst>
          </a:blip>
          <a:stretch>
            <a:fillRect/>
          </a:stretch>
        </p:blipFill>
        <p:spPr>
          <a:xfrm>
            <a:off x="3538791" y="18604799"/>
            <a:ext cx="3257550" cy="790575"/>
          </a:xfrm>
          <a:prstGeom prst="rect">
            <a:avLst/>
          </a:prstGeom>
        </p:spPr>
      </p:pic>
      <p:pic>
        <p:nvPicPr>
          <p:cNvPr id="89" name="Picture 88">
            <a:extLst>
              <a:ext uri="{FF2B5EF4-FFF2-40B4-BE49-F238E27FC236}">
                <a16:creationId xmlns:a16="http://schemas.microsoft.com/office/drawing/2014/main" id="{4BDBE160-5951-41E2-94C1-E72BAA721515}"/>
              </a:ext>
            </a:extLst>
          </p:cNvPr>
          <p:cNvPicPr>
            <a:picLocks noChangeAspect="1"/>
          </p:cNvPicPr>
          <p:nvPr/>
        </p:nvPicPr>
        <p:blipFill>
          <a:blip r:embed="rId14">
            <a:duotone>
              <a:prstClr val="black"/>
              <a:srgbClr val="FCF49F">
                <a:tint val="45000"/>
                <a:satMod val="400000"/>
              </a:srgbClr>
            </a:duotone>
            <a:extLst>
              <a:ext uri="{28A0092B-C50C-407E-A947-70E740481C1C}">
                <a14:useLocalDpi xmlns:a14="http://schemas.microsoft.com/office/drawing/2010/main" val="0"/>
              </a:ext>
            </a:extLst>
          </a:blip>
          <a:stretch>
            <a:fillRect/>
          </a:stretch>
        </p:blipFill>
        <p:spPr>
          <a:xfrm>
            <a:off x="3581654" y="21559849"/>
            <a:ext cx="3171825" cy="790575"/>
          </a:xfrm>
          <a:prstGeom prst="rect">
            <a:avLst/>
          </a:prstGeom>
        </p:spPr>
      </p:pic>
      <p:pic>
        <p:nvPicPr>
          <p:cNvPr id="91" name="Picture 90">
            <a:extLst>
              <a:ext uri="{FF2B5EF4-FFF2-40B4-BE49-F238E27FC236}">
                <a16:creationId xmlns:a16="http://schemas.microsoft.com/office/drawing/2014/main" id="{9C03173B-4AF0-4F57-8B25-5FCE7A81374C}"/>
              </a:ext>
            </a:extLst>
          </p:cNvPr>
          <p:cNvPicPr>
            <a:picLocks noChangeAspect="1"/>
          </p:cNvPicPr>
          <p:nvPr/>
        </p:nvPicPr>
        <p:blipFill>
          <a:blip r:embed="rId15">
            <a:duotone>
              <a:prstClr val="black"/>
              <a:srgbClr val="FCF49F">
                <a:tint val="45000"/>
                <a:satMod val="400000"/>
              </a:srgbClr>
            </a:duotone>
            <a:extLst>
              <a:ext uri="{28A0092B-C50C-407E-A947-70E740481C1C}">
                <a14:useLocalDpi xmlns:a14="http://schemas.microsoft.com/office/drawing/2010/main" val="0"/>
              </a:ext>
            </a:extLst>
          </a:blip>
          <a:stretch>
            <a:fillRect/>
          </a:stretch>
        </p:blipFill>
        <p:spPr>
          <a:xfrm>
            <a:off x="2429129" y="25592859"/>
            <a:ext cx="5476875" cy="790575"/>
          </a:xfrm>
          <a:prstGeom prst="rect">
            <a:avLst/>
          </a:prstGeom>
        </p:spPr>
      </p:pic>
      <p:pic>
        <p:nvPicPr>
          <p:cNvPr id="93" name="Picture 92">
            <a:extLst>
              <a:ext uri="{FF2B5EF4-FFF2-40B4-BE49-F238E27FC236}">
                <a16:creationId xmlns:a16="http://schemas.microsoft.com/office/drawing/2014/main" id="{0D30B939-0C54-47AD-94B8-226A65C87B9E}"/>
              </a:ext>
            </a:extLst>
          </p:cNvPr>
          <p:cNvPicPr>
            <a:picLocks noChangeAspect="1"/>
          </p:cNvPicPr>
          <p:nvPr/>
        </p:nvPicPr>
        <p:blipFill rotWithShape="1">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l="5838" t="5369" r="13182" b="1510"/>
          <a:stretch/>
        </p:blipFill>
        <p:spPr>
          <a:xfrm>
            <a:off x="19290852" y="7155103"/>
            <a:ext cx="10435451" cy="900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CF4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0" cap="sq">
          <a:noFill/>
          <a:miter lim="800000"/>
        </a:ln>
      </a:spPr>
      <a:bodyPr rtlCol="0" anchor="t"/>
      <a:lstStyle>
        <a:defPPr algn="just">
          <a:defRPr sz="3200" dirty="0" smtClean="0">
            <a:solidFill>
              <a:srgbClr val="FCF49F"/>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1736</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2015-05-21T09:27:39Z</dcterms:created>
  <dcterms:modified xsi:type="dcterms:W3CDTF">2021-05-27T15:46:18Z</dcterms:modified>
</cp:coreProperties>
</file>