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511" r:id="rId2"/>
    <p:sldId id="518" r:id="rId3"/>
    <p:sldId id="521" r:id="rId4"/>
    <p:sldId id="527" r:id="rId5"/>
    <p:sldId id="513" r:id="rId6"/>
    <p:sldId id="514" r:id="rId7"/>
    <p:sldId id="516" r:id="rId8"/>
    <p:sldId id="517" r:id="rId9"/>
    <p:sldId id="520" r:id="rId10"/>
    <p:sldId id="491" r:id="rId11"/>
    <p:sldId id="505" r:id="rId12"/>
    <p:sldId id="508" r:id="rId13"/>
    <p:sldId id="507" r:id="rId14"/>
    <p:sldId id="503" r:id="rId15"/>
    <p:sldId id="361" r:id="rId16"/>
    <p:sldId id="524" r:id="rId17"/>
    <p:sldId id="522" r:id="rId18"/>
    <p:sldId id="525" r:id="rId19"/>
    <p:sldId id="500" r:id="rId20"/>
    <p:sldId id="515" r:id="rId21"/>
    <p:sldId id="51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am Soch" initials="JS" lastIdx="1" clrIdx="0">
    <p:extLst>
      <p:ext uri="{19B8F6BF-5375-455C-9EA6-DF929625EA0E}">
        <p15:presenceInfo xmlns:p15="http://schemas.microsoft.com/office/powerpoint/2012/main" userId="Joram So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  <a:srgbClr val="006B91"/>
    <a:srgbClr val="00589C"/>
    <a:srgbClr val="1DA1F2"/>
    <a:srgbClr val="FFFF00"/>
    <a:srgbClr val="00FF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60C8-7E58-4D09-A18D-2D7A22FCC2B8}" type="datetimeFigureOut">
              <a:rPr lang="en-DE" smtClean="0"/>
              <a:t>20/05/2022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455E-424D-47B9-A920-6962925871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8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B1C7-19A1-4205-A55D-2AF67F4D5576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6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17-A70C-443F-B141-6E0BEDC32560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1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5311-65B4-49B8-A7FE-594F60A6D63D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6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268-04CF-438D-A4E9-20064582692E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42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F56E-93E4-4C0B-8BB6-F7D0B4C516D4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04E1-0692-4B36-B57B-8DF51D5553E4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8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A896-3A85-4D31-B780-D6405FB42BFB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21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C8CC-0D57-42E3-B476-EADC09E98A27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456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2AD-261E-4E6B-B7B0-E12EEF3D7BDC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06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9041-0A9E-4DBB-B06C-47EB23762C1B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76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62B-58F4-40EF-AC25-9B116947C62D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3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CC87-20B2-481F-AD15-E5EFF3877C4D}" type="datetime8">
              <a:rPr lang="en-DE" smtClean="0"/>
              <a:t>20/05/2022 02:31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05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AA0B-9132-456E-94D5-D99F0027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9" y="324092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4200" spc="-30" dirty="0">
                <a:latin typeface="Arial" panose="020B0604020202020204" pitchFamily="34" charset="0"/>
                <a:cs typeface="Arial" panose="020B0604020202020204" pitchFamily="34" charset="0"/>
              </a:rPr>
              <a:t>Structural and functional MRI data differentially</a:t>
            </a:r>
            <a:br>
              <a:rPr lang="en-GB" sz="4200" spc="-3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200" spc="-30" dirty="0">
                <a:latin typeface="Arial" panose="020B0604020202020204" pitchFamily="34" charset="0"/>
                <a:cs typeface="Arial" panose="020B0604020202020204" pitchFamily="34" charset="0"/>
              </a:rPr>
              <a:t>predict chronological age and memory performance</a:t>
            </a:r>
            <a:endParaRPr lang="en-GB" sz="4200" spc="-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D2394-C1E9-4D5E-8407-775F2603FA81}"/>
              </a:ext>
            </a:extLst>
          </p:cNvPr>
          <p:cNvSpPr txBox="1"/>
          <p:nvPr/>
        </p:nvSpPr>
        <p:spPr>
          <a:xfrm>
            <a:off x="8974501" y="338356"/>
            <a:ext cx="2881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#2600</a:t>
            </a:r>
          </a:p>
          <a:p>
            <a:pPr algn="r"/>
            <a:r>
              <a:rPr lang="de-DE" sz="160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Poster #MT738</a:t>
            </a:r>
            <a:endParaRPr lang="de-DE" sz="1600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Talk in Oral Session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71043-153C-4D86-B680-58099CB8EEE3}"/>
              </a:ext>
            </a:extLst>
          </p:cNvPr>
          <p:cNvSpPr txBox="1"/>
          <p:nvPr/>
        </p:nvSpPr>
        <p:spPr>
          <a:xfrm>
            <a:off x="337924" y="339047"/>
            <a:ext cx="143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OHBM2022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@JoramSoch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C91014-6F31-466D-871E-0F970A175886}"/>
              </a:ext>
            </a:extLst>
          </p:cNvPr>
          <p:cNvSpPr txBox="1">
            <a:spLocks/>
          </p:cNvSpPr>
          <p:nvPr/>
        </p:nvSpPr>
        <p:spPr>
          <a:xfrm>
            <a:off x="7749" y="3075446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Joram Soch*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,1,2,●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Anni Richter*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,3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Hartmut Schütze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Jasmin Kizilirmak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Björn Schott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1,3,6,7,●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34DDCF-50DC-4485-8AA5-F834F632DAF8}"/>
              </a:ext>
            </a:extLst>
          </p:cNvPr>
          <p:cNvSpPr txBox="1">
            <a:spLocks/>
          </p:cNvSpPr>
          <p:nvPr/>
        </p:nvSpPr>
        <p:spPr>
          <a:xfrm>
            <a:off x="3045574" y="3798699"/>
            <a:ext cx="7547675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Neurodegenerative Diseases (DZNE), Göttingen,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Bernstein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Computational Neuroscience (BCCN), Berlin,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Leibniz Institute for Neurobiology (LIN),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Neurodegenerative Diseases (DZNE),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Medical Faculty, Otto von Guericke University,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Brain Sciences (CBBS),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Psychiatry and Psychotherapy, University Medical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Göttingen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EDCA125-9EB1-471E-A17C-8B7F5CE138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382"/>
          <a:stretch/>
        </p:blipFill>
        <p:spPr>
          <a:xfrm>
            <a:off x="9528356" y="5439644"/>
            <a:ext cx="2334901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40AC6-877B-4E32-A0F0-D49FECC972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9" y="5158746"/>
            <a:ext cx="1799619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1A84D3-785A-4C1C-BB9A-8F7778825139}"/>
              </a:ext>
            </a:extLst>
          </p:cNvPr>
          <p:cNvSpPr txBox="1"/>
          <p:nvPr/>
        </p:nvSpPr>
        <p:spPr>
          <a:xfrm>
            <a:off x="805912" y="6241720"/>
            <a:ext cx="126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Göttingen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6E607-C339-4EF4-8357-1D6E80503D05}"/>
              </a:ext>
            </a:extLst>
          </p:cNvPr>
          <p:cNvSpPr txBox="1"/>
          <p:nvPr/>
        </p:nvSpPr>
        <p:spPr>
          <a:xfrm>
            <a:off x="10748075" y="6242680"/>
            <a:ext cx="11151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>
                <a:solidFill>
                  <a:srgbClr val="006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Magdeburg</a:t>
            </a:r>
          </a:p>
        </p:txBody>
      </p:sp>
    </p:spTree>
    <p:extLst>
      <p:ext uri="{BB962C8B-B14F-4D97-AF65-F5344CB8AC3E}">
        <p14:creationId xmlns:p14="http://schemas.microsoft.com/office/powerpoint/2010/main" val="20157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Age group can be classified based on all these variables.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Soch et al., OHBM, 2022,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1A.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2"/>
          <a:stretch/>
        </p:blipFill>
        <p:spPr>
          <a:xfrm>
            <a:off x="1063749" y="1994601"/>
            <a:ext cx="10080000" cy="4181636"/>
          </a:xfrm>
        </p:spPr>
      </p:pic>
    </p:spTree>
    <p:extLst>
      <p:ext uri="{BB962C8B-B14F-4D97-AF65-F5344CB8AC3E}">
        <p14:creationId xmlns:p14="http://schemas.microsoft.com/office/powerpoint/2010/main" val="2173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4" b="16268"/>
          <a:stretch/>
        </p:blipFill>
        <p:spPr>
          <a:xfrm>
            <a:off x="2496000" y="1493816"/>
            <a:ext cx="7200000" cy="51864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Chronological age is best predicted from structural MRI, but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performance is best predicted from functional MRI.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Soch et al., OHBM, 2022,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1B/C.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5434" y="1547789"/>
            <a:ext cx="2992987" cy="50415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5373" r="72999" b="90039"/>
          <a:stretch/>
        </p:blipFill>
        <p:spPr>
          <a:xfrm>
            <a:off x="9717165" y="3702048"/>
            <a:ext cx="1419224" cy="6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follow up, we partitioned older subjects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chronological age and memory performance.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in review, 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S3.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10438"/>
          <a:stretch/>
        </p:blipFill>
        <p:spPr>
          <a:xfrm>
            <a:off x="2503749" y="1998601"/>
            <a:ext cx="7200000" cy="4278906"/>
          </a:xfrm>
        </p:spPr>
      </p:pic>
    </p:spTree>
    <p:extLst>
      <p:ext uri="{BB962C8B-B14F-4D97-AF65-F5344CB8AC3E}">
        <p14:creationId xmlns:p14="http://schemas.microsoft.com/office/powerpoint/2010/main" val="6037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" b="44859"/>
          <a:stretch/>
        </p:blipFill>
        <p:spPr>
          <a:xfrm>
            <a:off x="2863749" y="1559014"/>
            <a:ext cx="6480000" cy="51569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double dissociation between memory vs. age and functional MRI vs. structural MRI (&amp;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-fMRI)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in review, 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18"/>
            <a:ext cx="10515600" cy="144000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C690D99-B707-4C23-8EB2-9A8D9661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95" y="1632635"/>
            <a:ext cx="10515600" cy="4680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Chronological age is best predicted from structural MRI, but memory performance is best predicted from functional MRI.</a:t>
            </a:r>
          </a:p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Single-value fMRI scores outperform whole-brain fMRI contrasts in predicting (independent) memory performance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 aging in memory is more likely due to efficient cognitive reserve than preserved brain maintenance.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156" y="3440721"/>
            <a:ext cx="3600000" cy="126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de-DE" sz="3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FEE20DD0-B907-475B-84C5-B8080E478A4F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newtoneyecarecenter.com/wp-content/uploads/2013/08/Alternative-To-Brain-Implant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7" y="1277645"/>
            <a:ext cx="3600000" cy="34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037AC-8AB4-4AF6-87AF-9AEC8BFED628}"/>
              </a:ext>
            </a:extLst>
          </p:cNvPr>
          <p:cNvSpPr txBox="1"/>
          <p:nvPr/>
        </p:nvSpPr>
        <p:spPr>
          <a:xfrm>
            <a:off x="1784155" y="5131112"/>
            <a:ext cx="36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Joram.Soch@DZNE.de</a:t>
            </a:r>
          </a:p>
        </p:txBody>
      </p:sp>
    </p:spTree>
    <p:extLst>
      <p:ext uri="{BB962C8B-B14F-4D97-AF65-F5344CB8AC3E}">
        <p14:creationId xmlns:p14="http://schemas.microsoft.com/office/powerpoint/2010/main" val="1171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0" y="156100"/>
            <a:ext cx="12240000" cy="62968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16</a:t>
            </a:fld>
            <a:endParaRPr lang="en-DE"/>
          </a:p>
        </p:txBody>
      </p:sp>
      <p:sp>
        <p:nvSpPr>
          <p:cNvPr id="4" name="TextBox 3"/>
          <p:cNvSpPr txBox="1"/>
          <p:nvPr/>
        </p:nvSpPr>
        <p:spPr>
          <a:xfrm>
            <a:off x="8974836" y="24387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 MT738</a:t>
            </a: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18"/>
            <a:ext cx="10515600" cy="144000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Posters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C690D99-B707-4C23-8EB2-9A8D9661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95" y="1632635"/>
            <a:ext cx="10515600" cy="4680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MT736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Age-dependent involvement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DMN structures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episodic long-term memory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formation (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Jasmin </a:t>
            </a:r>
            <a:r>
              <a:rPr lang="en-GB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Kizilirmak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MT790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Construct validity of single-value scores reflecting memory-related fMRI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(</a:t>
            </a:r>
            <a:r>
              <a:rPr lang="en-GB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Anni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 Richter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WTh594: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Searchlight-based trial-wise fMRI decoding in the presence of trial-by-trial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correlations (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Joram Soch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156" y="3440721"/>
            <a:ext cx="3600000" cy="126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de-DE" sz="3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FEE20DD0-B907-475B-84C5-B8080E478A4F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newtoneyecarecenter.com/wp-content/uploads/2013/08/Alternative-To-Brain-Implant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7" y="1277645"/>
            <a:ext cx="3600000" cy="34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037AC-8AB4-4AF6-87AF-9AEC8BFED628}"/>
              </a:ext>
            </a:extLst>
          </p:cNvPr>
          <p:cNvSpPr txBox="1"/>
          <p:nvPr/>
        </p:nvSpPr>
        <p:spPr>
          <a:xfrm>
            <a:off x="1784155" y="5131112"/>
            <a:ext cx="36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Joram.Soch@DZNE.de</a:t>
            </a:r>
          </a:p>
        </p:txBody>
      </p:sp>
    </p:spTree>
    <p:extLst>
      <p:ext uri="{BB962C8B-B14F-4D97-AF65-F5344CB8AC3E}">
        <p14:creationId xmlns:p14="http://schemas.microsoft.com/office/powerpoint/2010/main" val="41558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D6A-2EF8-4E83-9F52-586176B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E7FB-1741-4DCC-B193-DD268B540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14EA-80FB-4A49-995F-6DD9CCA9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cognitive performance declines with increasing age,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some older adults show memory comparable to young subjects.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06" y="1269629"/>
            <a:ext cx="9600000" cy="54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06" y="6312350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Cabeza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NatRevNeurosci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2018;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Nyberg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Pudas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AnnRevPsych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49865" y="2805647"/>
            <a:ext cx="2792266" cy="1235555"/>
          </a:xfrm>
          <a:prstGeom prst="ellipse">
            <a:avLst/>
          </a:prstGeom>
          <a:noFill/>
          <a:ln w="38100" cap="sq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549731" y="2367256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“successful agers”</a:t>
            </a:r>
            <a:endParaRPr lang="en-GB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21287"/>
            <a:ext cx="7200000" cy="540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Single-value fMRI scores outperform whole-brain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fMRI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contrasts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 predicting independent memory performance.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in review, 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9" y="1414071"/>
            <a:ext cx="7200000" cy="540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predictive utility of fMRI scores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is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still moderate.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in review, 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65" y="1284721"/>
            <a:ext cx="9600000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 is an open question whether this is due to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preserved structure or functional compensation.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Cabeza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OUP, 2004;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Nyberg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TICS, 2012;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Cabeza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NatRevNeurosci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2018;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Nyberg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Pudas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AnnRevPsych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49865" y="2805647"/>
            <a:ext cx="2792266" cy="1235555"/>
          </a:xfrm>
          <a:prstGeom prst="ellipse">
            <a:avLst/>
          </a:prstGeom>
          <a:noFill/>
          <a:ln w="38100" cap="sq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549731" y="2367256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“successful agers”</a:t>
            </a:r>
            <a:endParaRPr lang="en-GB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2767" y="1748511"/>
            <a:ext cx="3235108" cy="422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5030" b="6484"/>
          <a:stretch/>
        </p:blipFill>
        <p:spPr>
          <a:xfrm>
            <a:off x="4125359" y="4159261"/>
            <a:ext cx="1068391" cy="11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249" t="2557" r="7216" b="3491"/>
          <a:stretch/>
        </p:blipFill>
        <p:spPr>
          <a:xfrm>
            <a:off x="4120123" y="2712424"/>
            <a:ext cx="1071057" cy="1116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263376" y="3653141"/>
            <a:ext cx="1186489" cy="1039292"/>
          </a:xfrm>
          <a:prstGeom prst="straightConnector1">
            <a:avLst/>
          </a:prstGeom>
          <a:ln w="34925" cap="sq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4423" y="294725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rain 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4423" y="4394095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63376" y="3296300"/>
            <a:ext cx="1132964" cy="0"/>
          </a:xfrm>
          <a:prstGeom prst="straightConnector1">
            <a:avLst/>
          </a:prstGeom>
          <a:ln w="34925" cap="sq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16063"/>
              </p:ext>
            </p:extLst>
          </p:nvPr>
        </p:nvGraphicFramePr>
        <p:xfrm>
          <a:off x="2132105" y="1998298"/>
          <a:ext cx="828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673093868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4865804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180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Theory of successful aging</a:t>
                      </a:r>
                      <a:endParaRPr lang="en-GB" sz="180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Differences in memory</a:t>
                      </a:r>
                      <a:r>
                        <a:rPr lang="en-GB" sz="1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should concur with </a:t>
                      </a:r>
                      <a:r>
                        <a:rPr lang="en-DE" sz="1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GB" sz="180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46404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843524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44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hypotheses about successful aging make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predictions about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performance correlates.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Cabeza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OUP, 2004;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Nyberg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TICS, 2012;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Cabeza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NatRevNeurosci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2018;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Nyberg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Pudas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AnnRevPsych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5030" b="6484"/>
          <a:stretch/>
        </p:blipFill>
        <p:spPr>
          <a:xfrm>
            <a:off x="4125359" y="4159261"/>
            <a:ext cx="1068391" cy="11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249" t="2557" r="7216" b="3491"/>
          <a:stretch/>
        </p:blipFill>
        <p:spPr>
          <a:xfrm>
            <a:off x="4120123" y="2712424"/>
            <a:ext cx="1071057" cy="1116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4423" y="294725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rain 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4423" y="4394095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3337" y="2619532"/>
            <a:ext cx="4932354" cy="13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differences in structural MRI patterns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3337" y="4066369"/>
            <a:ext cx="4932354" cy="13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differences in functional MRI responses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0"/>
          <a:stretch/>
        </p:blipFill>
        <p:spPr>
          <a:xfrm>
            <a:off x="2499646" y="1271434"/>
            <a:ext cx="7200000" cy="51828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measured brain activity of young and older subjects while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they were seeing novel vs. pre-familiarized (master) images.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NeuImg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2021, Fig. 1.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0"/>
          <a:stretch/>
        </p:blipFill>
        <p:spPr>
          <a:xfrm>
            <a:off x="2499275" y="1266880"/>
            <a:ext cx="7200000" cy="52498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a subsequent memory test, subjects were shown all old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some new images and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a memory judgement.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., HBM, 2021, p. 4.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6476"/>
          <a:stretch/>
        </p:blipFill>
        <p:spPr>
          <a:xfrm>
            <a:off x="2251540" y="1632538"/>
            <a:ext cx="7706746" cy="50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to infer on fMRI activity differences with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 to novelty processing and subsequent memory.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., HBM, 2021, Fig. 2.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4193" y="1692422"/>
            <a:ext cx="36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novelty processing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209" y="1696105"/>
            <a:ext cx="36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memory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these fMRI contrasts, we calculated single-value scores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indicating similarity with activations of young subjects.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., HBM, 2021, Fig. 1.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 b="24686"/>
          <a:stretch/>
        </p:blipFill>
        <p:spPr>
          <a:xfrm>
            <a:off x="1060460" y="1805352"/>
            <a:ext cx="10080000" cy="4502538"/>
          </a:xfrm>
        </p:spPr>
      </p:pic>
      <p:sp>
        <p:nvSpPr>
          <p:cNvPr id="6" name="Rectangle 5"/>
          <p:cNvSpPr/>
          <p:nvPr/>
        </p:nvSpPr>
        <p:spPr>
          <a:xfrm>
            <a:off x="6672888" y="1998296"/>
            <a:ext cx="4464000" cy="2160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60459" y="5370424"/>
            <a:ext cx="10080000" cy="93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346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64896" y="2890063"/>
            <a:ext cx="2880000" cy="1080000"/>
          </a:xfrm>
          <a:prstGeom prst="rightArrow">
            <a:avLst>
              <a:gd name="adj1" fmla="val 38739"/>
              <a:gd name="adj2" fmla="val 50000"/>
            </a:avLst>
          </a:prstGeom>
          <a:ln cap="sq"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0562" y="234083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 vector classification (SVC)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3667" y="4163744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 vector regression (SVR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361" y="89208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0361" y="1453546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rgbClr val="FF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fMRI</a:t>
            </a:r>
          </a:p>
          <a:p>
            <a:pPr algn="ctr"/>
            <a:r>
              <a:rPr lang="en-GB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GB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0361" y="2822340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fMRI</a:t>
            </a:r>
          </a:p>
          <a:p>
            <a:pPr algn="ctr"/>
            <a:r>
              <a:rPr lang="en-GB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contrasts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6386" y="5549487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rgbClr val="00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endParaRPr lang="en-GB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057" y="-510310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source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5157" y="-514842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target variables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5157" y="2823357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0594" y="654759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65157" y="4986887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algn="r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r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mance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15030" b="6421"/>
          <a:stretch/>
        </p:blipFill>
        <p:spPr>
          <a:xfrm>
            <a:off x="2802631" y="1525546"/>
            <a:ext cx="1067520" cy="111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15030" b="6484"/>
          <a:stretch/>
        </p:blipFill>
        <p:spPr>
          <a:xfrm>
            <a:off x="2802384" y="2894340"/>
            <a:ext cx="1068391" cy="1116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60562" y="867494"/>
            <a:ext cx="14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young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older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7249" t="2557" r="7216" b="3491"/>
          <a:stretch/>
        </p:blipFill>
        <p:spPr>
          <a:xfrm>
            <a:off x="2793947" y="5621487"/>
            <a:ext cx="1071057" cy="11160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476586" y="3789726"/>
            <a:ext cx="1800200" cy="0"/>
          </a:xfrm>
          <a:prstGeom prst="straightConnector1">
            <a:avLst/>
          </a:prstGeom>
          <a:ln w="254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95271" y="5171673"/>
            <a:ext cx="9150" cy="927597"/>
          </a:xfrm>
          <a:prstGeom prst="straightConnector1">
            <a:avLst/>
          </a:prstGeom>
          <a:ln w="254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56706" y="37965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age [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90066" y="5070931"/>
            <a:ext cx="61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A’ [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algn="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/hits]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440263" y="1051250"/>
            <a:ext cx="180000" cy="180000"/>
          </a:xfrm>
          <a:prstGeom prst="line">
            <a:avLst/>
          </a:prstGeom>
          <a:ln w="25400" cap="sq">
            <a:solidFill>
              <a:srgbClr val="0000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40263" y="1049879"/>
            <a:ext cx="180000" cy="180000"/>
          </a:xfrm>
          <a:prstGeom prst="line">
            <a:avLst/>
          </a:prstGeom>
          <a:ln w="25400" cap="sq">
            <a:solidFill>
              <a:srgbClr val="0000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477" y="87434"/>
            <a:ext cx="1597353" cy="684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462" y="687508"/>
            <a:ext cx="1597354" cy="68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922" y="1515063"/>
            <a:ext cx="1121143" cy="116981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369" y="3230773"/>
            <a:ext cx="1980000" cy="5931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9426" y="5315689"/>
            <a:ext cx="793920" cy="79392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625705" y="136077"/>
            <a:ext cx="1243274" cy="56505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625705" y="735193"/>
            <a:ext cx="1243274" cy="56505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262378" y="1955319"/>
            <a:ext cx="554400" cy="601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785057" y="7141303"/>
            <a:ext cx="2160000" cy="414000"/>
          </a:xfrm>
          <a:prstGeom prst="rect">
            <a:avLst/>
          </a:prstGeom>
          <a:solidFill>
            <a:schemeClr val="bg1"/>
          </a:solidFill>
          <a:ln cap="sq">
            <a:solidFill>
              <a:srgbClr val="FFFF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source variables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9032" y="4188253"/>
            <a:ext cx="2160000" cy="1260000"/>
          </a:xfrm>
          <a:prstGeom prst="rect">
            <a:avLst/>
          </a:prstGeom>
          <a:solidFill>
            <a:schemeClr val="bg1"/>
          </a:solidFill>
          <a:ln cap="sq">
            <a:solidFill>
              <a:srgbClr val="00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 smtClean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resting-state fMRI</a:t>
            </a:r>
            <a:endParaRPr lang="en-GB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/>
          <a:srcRect t="14517" b="6125"/>
          <a:stretch/>
        </p:blipFill>
        <p:spPr>
          <a:xfrm>
            <a:off x="2808348" y="4266077"/>
            <a:ext cx="1056656" cy="1116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review, Fig. 1.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/>
      <p:bldP spid="27" grpId="0"/>
      <p:bldP spid="28" grpId="0"/>
      <p:bldP spid="36" grpId="0" animBg="1"/>
      <p:bldP spid="37" grpId="0" animBg="1"/>
      <p:bldP spid="38" grpId="0" animBg="1"/>
      <p:bldP spid="40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831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Structural and functional MRI data differentially predict chronological age and memory performance</vt:lpstr>
      <vt:lpstr>Although cognitive performance declines with increasing age, some older adults show memory comparable to young subjects.</vt:lpstr>
      <vt:lpstr>It is an open question whether this is due to preserved structure or functional compensation.</vt:lpstr>
      <vt:lpstr>Different hypotheses about successful aging make different predictions about memory performance correlates.</vt:lpstr>
      <vt:lpstr>We measured brain activity of young and older subjects while they were seeing novel vs. pre-familiarized (master) images.</vt:lpstr>
      <vt:lpstr>In a subsequent memory test, subjects were shown all old and some new images and provided a memory judgement.</vt:lpstr>
      <vt:lpstr>This allows to infer on fMRI activity differences with respect to novelty processing and subsequent memory.</vt:lpstr>
      <vt:lpstr>From these fMRI contrasts, we calculated single-value scores indicating similarity with activations of young subjects.</vt:lpstr>
      <vt:lpstr>PowerPoint Presentation</vt:lpstr>
      <vt:lpstr>Age group can be classified based on all these variables.</vt:lpstr>
      <vt:lpstr>Chronological age is best predicted from structural MRI, but memory performance is best predicted from functional MRI.</vt:lpstr>
      <vt:lpstr>In order to follow up, we partitioned older subjects based on chronological age and memory performance.</vt:lpstr>
      <vt:lpstr>There is a double dissociation between memory vs. age and functional MRI vs. structural MRI (&amp; rs-fMRI)</vt:lpstr>
      <vt:lpstr>Summary</vt:lpstr>
      <vt:lpstr>PowerPoint Presentation</vt:lpstr>
      <vt:lpstr>PowerPoint Presentation</vt:lpstr>
      <vt:lpstr>More Posters</vt:lpstr>
      <vt:lpstr>PowerPoint Presentation</vt:lpstr>
      <vt:lpstr>Appendix</vt:lpstr>
      <vt:lpstr>Single-value fMRI scores outperform whole-brain fMRI contrasts in predicting independent memory performance.</vt:lpstr>
      <vt:lpstr>The predictive utility of fMRI scores for memory performance is still moderate.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Joram Soch</dc:creator>
  <cp:lastModifiedBy>Joram Soch</cp:lastModifiedBy>
  <cp:revision>454</cp:revision>
  <dcterms:created xsi:type="dcterms:W3CDTF">2021-04-20T21:01:19Z</dcterms:created>
  <dcterms:modified xsi:type="dcterms:W3CDTF">2022-05-20T04:26:50Z</dcterms:modified>
</cp:coreProperties>
</file>