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3" r:id="rId6"/>
    <p:sldId id="264" r:id="rId7"/>
    <p:sldId id="267" r:id="rId8"/>
    <p:sldId id="294" r:id="rId9"/>
    <p:sldId id="282" r:id="rId10"/>
    <p:sldId id="295" r:id="rId11"/>
    <p:sldId id="268" r:id="rId12"/>
    <p:sldId id="270" r:id="rId13"/>
    <p:sldId id="280" r:id="rId14"/>
    <p:sldId id="273" r:id="rId15"/>
    <p:sldId id="279" r:id="rId16"/>
    <p:sldId id="284" r:id="rId17"/>
    <p:sldId id="288" r:id="rId18"/>
    <p:sldId id="289" r:id="rId19"/>
    <p:sldId id="290" r:id="rId20"/>
    <p:sldId id="291" r:id="rId21"/>
    <p:sldId id="293" r:id="rId22"/>
    <p:sldId id="300" r:id="rId23"/>
    <p:sldId id="276" r:id="rId24"/>
    <p:sldId id="296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211" autoAdjust="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image" Target="../media/image2.png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7EE65-422D-43B8-B486-185AB480BC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FF375C-65BD-4D2D-82E3-CE2E9DB2132F}">
      <dgm:prSet/>
      <dgm:spPr/>
      <dgm:t>
        <a:bodyPr/>
        <a:lstStyle/>
        <a:p>
          <a:r>
            <a:rPr lang="en-US"/>
            <a:t>C</a:t>
          </a:r>
          <a:r>
            <a:rPr lang="en-BE"/>
            <a:t>u</a:t>
          </a:r>
          <a:r>
            <a:rPr lang="en-US"/>
            <a:t>r</a:t>
          </a:r>
          <a:r>
            <a:rPr lang="en-BE"/>
            <a:t>r</a:t>
          </a:r>
          <a:r>
            <a:rPr lang="en-US"/>
            <a:t>e</a:t>
          </a:r>
          <a:r>
            <a:rPr lang="en-BE"/>
            <a:t>n</a:t>
          </a:r>
          <a:r>
            <a:rPr lang="en-US"/>
            <a:t>t</a:t>
          </a:r>
          <a:r>
            <a:rPr lang="en-BE"/>
            <a:t> </a:t>
          </a:r>
          <a:r>
            <a:rPr lang="en-US"/>
            <a:t>S</a:t>
          </a:r>
          <a:r>
            <a:rPr lang="en-BE"/>
            <a:t>ales </a:t>
          </a:r>
        </a:p>
      </dgm:t>
    </dgm:pt>
    <dgm:pt modelId="{1D11C364-59C7-46CD-A170-4B07639E2DA9}" type="parTrans" cxnId="{582EAC5F-C4C9-41C7-9DE8-E3EEE460C6E7}">
      <dgm:prSet/>
      <dgm:spPr/>
      <dgm:t>
        <a:bodyPr/>
        <a:lstStyle/>
        <a:p>
          <a:endParaRPr lang="en-US"/>
        </a:p>
      </dgm:t>
    </dgm:pt>
    <dgm:pt modelId="{2B34C1C9-FF5A-43A8-925F-AE1C973B6DDB}" type="sibTrans" cxnId="{582EAC5F-C4C9-41C7-9DE8-E3EEE460C6E7}">
      <dgm:prSet/>
      <dgm:spPr/>
      <dgm:t>
        <a:bodyPr/>
        <a:lstStyle/>
        <a:p>
          <a:endParaRPr lang="en-US"/>
        </a:p>
      </dgm:t>
    </dgm:pt>
    <dgm:pt modelId="{95A8D19A-F200-4FA3-A6A8-DC2621129883}">
      <dgm:prSet/>
      <dgm:spPr/>
      <dgm:t>
        <a:bodyPr/>
        <a:lstStyle/>
        <a:p>
          <a:r>
            <a:rPr lang="en-BE"/>
            <a:t>Customers </a:t>
          </a:r>
          <a:endParaRPr lang="en-US"/>
        </a:p>
      </dgm:t>
    </dgm:pt>
    <dgm:pt modelId="{E765D7C8-5088-430F-8EBF-9F95468BE3DB}" type="parTrans" cxnId="{BBEDEA0F-068F-4152-8335-03113884C272}">
      <dgm:prSet/>
      <dgm:spPr/>
      <dgm:t>
        <a:bodyPr/>
        <a:lstStyle/>
        <a:p>
          <a:endParaRPr lang="en-US"/>
        </a:p>
      </dgm:t>
    </dgm:pt>
    <dgm:pt modelId="{4226E191-A106-46EA-9BFC-C50F022064CB}" type="sibTrans" cxnId="{BBEDEA0F-068F-4152-8335-03113884C272}">
      <dgm:prSet/>
      <dgm:spPr/>
      <dgm:t>
        <a:bodyPr/>
        <a:lstStyle/>
        <a:p>
          <a:endParaRPr lang="en-US"/>
        </a:p>
      </dgm:t>
    </dgm:pt>
    <dgm:pt modelId="{94977C35-0A31-4B73-93A6-745E604C2689}">
      <dgm:prSet/>
      <dgm:spPr/>
      <dgm:t>
        <a:bodyPr/>
        <a:lstStyle/>
        <a:p>
          <a:r>
            <a:rPr lang="en-BE"/>
            <a:t>Sales People</a:t>
          </a:r>
          <a:endParaRPr lang="en-US"/>
        </a:p>
      </dgm:t>
    </dgm:pt>
    <dgm:pt modelId="{2D2AAB69-4E89-494F-BFEC-391939B0FF90}" type="parTrans" cxnId="{A45D7F39-932E-4F20-A329-E0208C0AB40D}">
      <dgm:prSet/>
      <dgm:spPr/>
      <dgm:t>
        <a:bodyPr/>
        <a:lstStyle/>
        <a:p>
          <a:endParaRPr lang="en-US"/>
        </a:p>
      </dgm:t>
    </dgm:pt>
    <dgm:pt modelId="{D05064F7-CCD1-44D4-9038-B8FF5B074C63}" type="sibTrans" cxnId="{A45D7F39-932E-4F20-A329-E0208C0AB40D}">
      <dgm:prSet/>
      <dgm:spPr/>
      <dgm:t>
        <a:bodyPr/>
        <a:lstStyle/>
        <a:p>
          <a:endParaRPr lang="en-US"/>
        </a:p>
      </dgm:t>
    </dgm:pt>
    <dgm:pt modelId="{CC90A87A-47FF-400E-9EBA-4772D458F8C5}">
      <dgm:prSet/>
      <dgm:spPr/>
      <dgm:t>
        <a:bodyPr/>
        <a:lstStyle/>
        <a:p>
          <a:r>
            <a:rPr lang="en-BE"/>
            <a:t>Tackling Churn</a:t>
          </a:r>
          <a:endParaRPr lang="en-US"/>
        </a:p>
      </dgm:t>
    </dgm:pt>
    <dgm:pt modelId="{9CA33C2C-33C8-48A7-967A-591FB0057443}" type="parTrans" cxnId="{668072CD-BE42-41C4-A260-FAC6886319AE}">
      <dgm:prSet/>
      <dgm:spPr/>
      <dgm:t>
        <a:bodyPr/>
        <a:lstStyle/>
        <a:p>
          <a:endParaRPr lang="en-US"/>
        </a:p>
      </dgm:t>
    </dgm:pt>
    <dgm:pt modelId="{72AA5145-EB55-4C6C-BBD7-49998DEB249C}" type="sibTrans" cxnId="{668072CD-BE42-41C4-A260-FAC6886319AE}">
      <dgm:prSet/>
      <dgm:spPr/>
      <dgm:t>
        <a:bodyPr/>
        <a:lstStyle/>
        <a:p>
          <a:endParaRPr lang="en-US"/>
        </a:p>
      </dgm:t>
    </dgm:pt>
    <dgm:pt modelId="{0E2CEA41-9F02-49A1-9487-6B4BAF6A6952}" type="pres">
      <dgm:prSet presAssocID="{66F7EE65-422D-43B8-B486-185AB480BC39}" presName="root" presStyleCnt="0">
        <dgm:presLayoutVars>
          <dgm:dir/>
          <dgm:resizeHandles val="exact"/>
        </dgm:presLayoutVars>
      </dgm:prSet>
      <dgm:spPr/>
    </dgm:pt>
    <dgm:pt modelId="{37EFB9A6-D528-4875-A0A0-B8C5BF5A9FA3}" type="pres">
      <dgm:prSet presAssocID="{73FF375C-65BD-4D2D-82E3-CE2E9DB2132F}" presName="compNode" presStyleCnt="0"/>
      <dgm:spPr/>
    </dgm:pt>
    <dgm:pt modelId="{88196BF0-D5D6-4CF4-BCFA-026D68F53A35}" type="pres">
      <dgm:prSet presAssocID="{73FF375C-65BD-4D2D-82E3-CE2E9DB2132F}" presName="bgRect" presStyleLbl="bgShp" presStyleIdx="0" presStyleCnt="4"/>
      <dgm:spPr/>
    </dgm:pt>
    <dgm:pt modelId="{4118D4DA-3F74-464F-8E6B-A6226906EAFC}" type="pres">
      <dgm:prSet presAssocID="{73FF375C-65BD-4D2D-82E3-CE2E9DB213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5702CFE-E507-402D-B653-400B7487C65B}" type="pres">
      <dgm:prSet presAssocID="{73FF375C-65BD-4D2D-82E3-CE2E9DB2132F}" presName="spaceRect" presStyleCnt="0"/>
      <dgm:spPr/>
    </dgm:pt>
    <dgm:pt modelId="{DAADABE9-5DFD-4137-AAFF-FB689FB2946D}" type="pres">
      <dgm:prSet presAssocID="{73FF375C-65BD-4D2D-82E3-CE2E9DB2132F}" presName="parTx" presStyleLbl="revTx" presStyleIdx="0" presStyleCnt="4">
        <dgm:presLayoutVars>
          <dgm:chMax val="0"/>
          <dgm:chPref val="0"/>
        </dgm:presLayoutVars>
      </dgm:prSet>
      <dgm:spPr/>
    </dgm:pt>
    <dgm:pt modelId="{20D99932-7539-40FE-A916-B8E55826D156}" type="pres">
      <dgm:prSet presAssocID="{2B34C1C9-FF5A-43A8-925F-AE1C973B6DDB}" presName="sibTrans" presStyleCnt="0"/>
      <dgm:spPr/>
    </dgm:pt>
    <dgm:pt modelId="{8BBC3C80-33AC-4EE7-B2EA-5F4F0B517191}" type="pres">
      <dgm:prSet presAssocID="{95A8D19A-F200-4FA3-A6A8-DC2621129883}" presName="compNode" presStyleCnt="0"/>
      <dgm:spPr/>
    </dgm:pt>
    <dgm:pt modelId="{890BE599-3688-40A9-99F6-9297F02F18EA}" type="pres">
      <dgm:prSet presAssocID="{95A8D19A-F200-4FA3-A6A8-DC2621129883}" presName="bgRect" presStyleLbl="bgShp" presStyleIdx="1" presStyleCnt="4"/>
      <dgm:spPr/>
    </dgm:pt>
    <dgm:pt modelId="{06370AB5-9B0D-47E3-8EC1-7A2697AE8D15}" type="pres">
      <dgm:prSet presAssocID="{95A8D19A-F200-4FA3-A6A8-DC2621129883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56B98FC-57BE-481F-B4DE-91F590E119F4}" type="pres">
      <dgm:prSet presAssocID="{95A8D19A-F200-4FA3-A6A8-DC2621129883}" presName="spaceRect" presStyleCnt="0"/>
      <dgm:spPr/>
    </dgm:pt>
    <dgm:pt modelId="{62B76AA3-7CB1-41CC-B6BB-72C2A35CB7BF}" type="pres">
      <dgm:prSet presAssocID="{95A8D19A-F200-4FA3-A6A8-DC2621129883}" presName="parTx" presStyleLbl="revTx" presStyleIdx="1" presStyleCnt="4">
        <dgm:presLayoutVars>
          <dgm:chMax val="0"/>
          <dgm:chPref val="0"/>
        </dgm:presLayoutVars>
      </dgm:prSet>
      <dgm:spPr/>
    </dgm:pt>
    <dgm:pt modelId="{60B3FC05-19EF-4297-9118-BE56366B1DD0}" type="pres">
      <dgm:prSet presAssocID="{4226E191-A106-46EA-9BFC-C50F022064CB}" presName="sibTrans" presStyleCnt="0"/>
      <dgm:spPr/>
    </dgm:pt>
    <dgm:pt modelId="{EF666DF1-1A1E-4EE7-8F38-2EED3673B982}" type="pres">
      <dgm:prSet presAssocID="{94977C35-0A31-4B73-93A6-745E604C2689}" presName="compNode" presStyleCnt="0"/>
      <dgm:spPr/>
    </dgm:pt>
    <dgm:pt modelId="{0FEB9487-A279-4F75-A3F5-46CA32ACA239}" type="pres">
      <dgm:prSet presAssocID="{94977C35-0A31-4B73-93A6-745E604C2689}" presName="bgRect" presStyleLbl="bgShp" presStyleIdx="2" presStyleCnt="4"/>
      <dgm:spPr/>
    </dgm:pt>
    <dgm:pt modelId="{ACA6326D-9F9A-4867-BF72-0EA1EEA242EE}" type="pres">
      <dgm:prSet presAssocID="{94977C35-0A31-4B73-93A6-745E604C2689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F8EF704-7B78-4709-A7A2-0646E92B6124}" type="pres">
      <dgm:prSet presAssocID="{94977C35-0A31-4B73-93A6-745E604C2689}" presName="spaceRect" presStyleCnt="0"/>
      <dgm:spPr/>
    </dgm:pt>
    <dgm:pt modelId="{82A113AA-EC72-4ED7-82F7-68790F3E6DE4}" type="pres">
      <dgm:prSet presAssocID="{94977C35-0A31-4B73-93A6-745E604C2689}" presName="parTx" presStyleLbl="revTx" presStyleIdx="2" presStyleCnt="4">
        <dgm:presLayoutVars>
          <dgm:chMax val="0"/>
          <dgm:chPref val="0"/>
        </dgm:presLayoutVars>
      </dgm:prSet>
      <dgm:spPr/>
    </dgm:pt>
    <dgm:pt modelId="{5118F1D3-3EA4-4CFD-8006-452403CF026F}" type="pres">
      <dgm:prSet presAssocID="{D05064F7-CCD1-44D4-9038-B8FF5B074C63}" presName="sibTrans" presStyleCnt="0"/>
      <dgm:spPr/>
    </dgm:pt>
    <dgm:pt modelId="{7E8BCC62-E49A-46E7-86DF-B6E7403EE714}" type="pres">
      <dgm:prSet presAssocID="{CC90A87A-47FF-400E-9EBA-4772D458F8C5}" presName="compNode" presStyleCnt="0"/>
      <dgm:spPr/>
    </dgm:pt>
    <dgm:pt modelId="{41F47190-F46D-4DD5-9421-40932154746E}" type="pres">
      <dgm:prSet presAssocID="{CC90A87A-47FF-400E-9EBA-4772D458F8C5}" presName="bgRect" presStyleLbl="bgShp" presStyleIdx="3" presStyleCnt="4"/>
      <dgm:spPr/>
    </dgm:pt>
    <dgm:pt modelId="{854BDC9E-7723-4110-949D-CE53D954E369}" type="pres">
      <dgm:prSet presAssocID="{CC90A87A-47FF-400E-9EBA-4772D458F8C5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2ECC362-57DD-45B5-BD09-97AE084A47A5}" type="pres">
      <dgm:prSet presAssocID="{CC90A87A-47FF-400E-9EBA-4772D458F8C5}" presName="spaceRect" presStyleCnt="0"/>
      <dgm:spPr/>
    </dgm:pt>
    <dgm:pt modelId="{E699941F-C823-4E7B-9B11-274937224CBD}" type="pres">
      <dgm:prSet presAssocID="{CC90A87A-47FF-400E-9EBA-4772D458F8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EDEA0F-068F-4152-8335-03113884C272}" srcId="{66F7EE65-422D-43B8-B486-185AB480BC39}" destId="{95A8D19A-F200-4FA3-A6A8-DC2621129883}" srcOrd="1" destOrd="0" parTransId="{E765D7C8-5088-430F-8EBF-9F95468BE3DB}" sibTransId="{4226E191-A106-46EA-9BFC-C50F022064CB}"/>
    <dgm:cxn modelId="{A45D7F39-932E-4F20-A329-E0208C0AB40D}" srcId="{66F7EE65-422D-43B8-B486-185AB480BC39}" destId="{94977C35-0A31-4B73-93A6-745E604C2689}" srcOrd="2" destOrd="0" parTransId="{2D2AAB69-4E89-494F-BFEC-391939B0FF90}" sibTransId="{D05064F7-CCD1-44D4-9038-B8FF5B074C63}"/>
    <dgm:cxn modelId="{582EAC5F-C4C9-41C7-9DE8-E3EEE460C6E7}" srcId="{66F7EE65-422D-43B8-B486-185AB480BC39}" destId="{73FF375C-65BD-4D2D-82E3-CE2E9DB2132F}" srcOrd="0" destOrd="0" parTransId="{1D11C364-59C7-46CD-A170-4B07639E2DA9}" sibTransId="{2B34C1C9-FF5A-43A8-925F-AE1C973B6DDB}"/>
    <dgm:cxn modelId="{FB6CCA44-79E7-46E1-9384-6307F105B604}" type="presOf" srcId="{73FF375C-65BD-4D2D-82E3-CE2E9DB2132F}" destId="{DAADABE9-5DFD-4137-AAFF-FB689FB2946D}" srcOrd="0" destOrd="0" presId="urn:microsoft.com/office/officeart/2018/2/layout/IconVerticalSolidList"/>
    <dgm:cxn modelId="{30911587-3653-4C0F-B3A5-174D95A5A8E7}" type="presOf" srcId="{66F7EE65-422D-43B8-B486-185AB480BC39}" destId="{0E2CEA41-9F02-49A1-9487-6B4BAF6A6952}" srcOrd="0" destOrd="0" presId="urn:microsoft.com/office/officeart/2018/2/layout/IconVerticalSolidList"/>
    <dgm:cxn modelId="{09B129AB-4C87-4B52-AEF6-61DA643523E2}" type="presOf" srcId="{95A8D19A-F200-4FA3-A6A8-DC2621129883}" destId="{62B76AA3-7CB1-41CC-B6BB-72C2A35CB7BF}" srcOrd="0" destOrd="0" presId="urn:microsoft.com/office/officeart/2018/2/layout/IconVerticalSolidList"/>
    <dgm:cxn modelId="{037017B0-0EB9-45C3-A762-4414B4051B70}" type="presOf" srcId="{CC90A87A-47FF-400E-9EBA-4772D458F8C5}" destId="{E699941F-C823-4E7B-9B11-274937224CBD}" srcOrd="0" destOrd="0" presId="urn:microsoft.com/office/officeart/2018/2/layout/IconVerticalSolidList"/>
    <dgm:cxn modelId="{27267EBF-08C9-449A-8915-4369A9D3EC2B}" type="presOf" srcId="{94977C35-0A31-4B73-93A6-745E604C2689}" destId="{82A113AA-EC72-4ED7-82F7-68790F3E6DE4}" srcOrd="0" destOrd="0" presId="urn:microsoft.com/office/officeart/2018/2/layout/IconVerticalSolidList"/>
    <dgm:cxn modelId="{668072CD-BE42-41C4-A260-FAC6886319AE}" srcId="{66F7EE65-422D-43B8-B486-185AB480BC39}" destId="{CC90A87A-47FF-400E-9EBA-4772D458F8C5}" srcOrd="3" destOrd="0" parTransId="{9CA33C2C-33C8-48A7-967A-591FB0057443}" sibTransId="{72AA5145-EB55-4C6C-BBD7-49998DEB249C}"/>
    <dgm:cxn modelId="{84574A90-8F12-47A8-ACED-DF8DC75BF82F}" type="presParOf" srcId="{0E2CEA41-9F02-49A1-9487-6B4BAF6A6952}" destId="{37EFB9A6-D528-4875-A0A0-B8C5BF5A9FA3}" srcOrd="0" destOrd="0" presId="urn:microsoft.com/office/officeart/2018/2/layout/IconVerticalSolidList"/>
    <dgm:cxn modelId="{7EC7F7DC-07FA-4DA3-955E-1D566391C054}" type="presParOf" srcId="{37EFB9A6-D528-4875-A0A0-B8C5BF5A9FA3}" destId="{88196BF0-D5D6-4CF4-BCFA-026D68F53A35}" srcOrd="0" destOrd="0" presId="urn:microsoft.com/office/officeart/2018/2/layout/IconVerticalSolidList"/>
    <dgm:cxn modelId="{2331B6B4-802F-4B29-A6F4-894CAC433606}" type="presParOf" srcId="{37EFB9A6-D528-4875-A0A0-B8C5BF5A9FA3}" destId="{4118D4DA-3F74-464F-8E6B-A6226906EAFC}" srcOrd="1" destOrd="0" presId="urn:microsoft.com/office/officeart/2018/2/layout/IconVerticalSolidList"/>
    <dgm:cxn modelId="{972C0E2C-6AEF-482C-A78C-0C2F3B8B2583}" type="presParOf" srcId="{37EFB9A6-D528-4875-A0A0-B8C5BF5A9FA3}" destId="{95702CFE-E507-402D-B653-400B7487C65B}" srcOrd="2" destOrd="0" presId="urn:microsoft.com/office/officeart/2018/2/layout/IconVerticalSolidList"/>
    <dgm:cxn modelId="{54C31E93-57B7-487B-958E-F6D0AEC25095}" type="presParOf" srcId="{37EFB9A6-D528-4875-A0A0-B8C5BF5A9FA3}" destId="{DAADABE9-5DFD-4137-AAFF-FB689FB2946D}" srcOrd="3" destOrd="0" presId="urn:microsoft.com/office/officeart/2018/2/layout/IconVerticalSolidList"/>
    <dgm:cxn modelId="{4B5EA306-E282-4767-8185-B860E7FFA9CF}" type="presParOf" srcId="{0E2CEA41-9F02-49A1-9487-6B4BAF6A6952}" destId="{20D99932-7539-40FE-A916-B8E55826D156}" srcOrd="1" destOrd="0" presId="urn:microsoft.com/office/officeart/2018/2/layout/IconVerticalSolidList"/>
    <dgm:cxn modelId="{7C5E6DFD-3772-47C4-9501-3FE509FB8AFC}" type="presParOf" srcId="{0E2CEA41-9F02-49A1-9487-6B4BAF6A6952}" destId="{8BBC3C80-33AC-4EE7-B2EA-5F4F0B517191}" srcOrd="2" destOrd="0" presId="urn:microsoft.com/office/officeart/2018/2/layout/IconVerticalSolidList"/>
    <dgm:cxn modelId="{F7BFC253-95AE-432A-951A-33BEE18FCDA6}" type="presParOf" srcId="{8BBC3C80-33AC-4EE7-B2EA-5F4F0B517191}" destId="{890BE599-3688-40A9-99F6-9297F02F18EA}" srcOrd="0" destOrd="0" presId="urn:microsoft.com/office/officeart/2018/2/layout/IconVerticalSolidList"/>
    <dgm:cxn modelId="{C2121487-C372-4FD3-80F3-4E7000D8F94B}" type="presParOf" srcId="{8BBC3C80-33AC-4EE7-B2EA-5F4F0B517191}" destId="{06370AB5-9B0D-47E3-8EC1-7A2697AE8D15}" srcOrd="1" destOrd="0" presId="urn:microsoft.com/office/officeart/2018/2/layout/IconVerticalSolidList"/>
    <dgm:cxn modelId="{618AD38F-694B-47FE-B01F-73E90926EDBF}" type="presParOf" srcId="{8BBC3C80-33AC-4EE7-B2EA-5F4F0B517191}" destId="{B56B98FC-57BE-481F-B4DE-91F590E119F4}" srcOrd="2" destOrd="0" presId="urn:microsoft.com/office/officeart/2018/2/layout/IconVerticalSolidList"/>
    <dgm:cxn modelId="{4DFADDF6-6A5D-4534-86A3-A71A14158593}" type="presParOf" srcId="{8BBC3C80-33AC-4EE7-B2EA-5F4F0B517191}" destId="{62B76AA3-7CB1-41CC-B6BB-72C2A35CB7BF}" srcOrd="3" destOrd="0" presId="urn:microsoft.com/office/officeart/2018/2/layout/IconVerticalSolidList"/>
    <dgm:cxn modelId="{0EA2F4B5-5CEA-4C33-88AA-C1D00B6D95AA}" type="presParOf" srcId="{0E2CEA41-9F02-49A1-9487-6B4BAF6A6952}" destId="{60B3FC05-19EF-4297-9118-BE56366B1DD0}" srcOrd="3" destOrd="0" presId="urn:microsoft.com/office/officeart/2018/2/layout/IconVerticalSolidList"/>
    <dgm:cxn modelId="{482D03E8-2951-436B-B8B7-D88AF2A846FB}" type="presParOf" srcId="{0E2CEA41-9F02-49A1-9487-6B4BAF6A6952}" destId="{EF666DF1-1A1E-4EE7-8F38-2EED3673B982}" srcOrd="4" destOrd="0" presId="urn:microsoft.com/office/officeart/2018/2/layout/IconVerticalSolidList"/>
    <dgm:cxn modelId="{5EC27D35-5C72-4ADC-922D-2666FE4E8841}" type="presParOf" srcId="{EF666DF1-1A1E-4EE7-8F38-2EED3673B982}" destId="{0FEB9487-A279-4F75-A3F5-46CA32ACA239}" srcOrd="0" destOrd="0" presId="urn:microsoft.com/office/officeart/2018/2/layout/IconVerticalSolidList"/>
    <dgm:cxn modelId="{2A64A547-C609-437B-A0BD-20D31E189AF9}" type="presParOf" srcId="{EF666DF1-1A1E-4EE7-8F38-2EED3673B982}" destId="{ACA6326D-9F9A-4867-BF72-0EA1EEA242EE}" srcOrd="1" destOrd="0" presId="urn:microsoft.com/office/officeart/2018/2/layout/IconVerticalSolidList"/>
    <dgm:cxn modelId="{0D703C9B-C0D0-4D04-A72E-A437D7D7AB0F}" type="presParOf" srcId="{EF666DF1-1A1E-4EE7-8F38-2EED3673B982}" destId="{BF8EF704-7B78-4709-A7A2-0646E92B6124}" srcOrd="2" destOrd="0" presId="urn:microsoft.com/office/officeart/2018/2/layout/IconVerticalSolidList"/>
    <dgm:cxn modelId="{B1EFC0F4-2CAB-472F-80C9-900BA6DA2569}" type="presParOf" srcId="{EF666DF1-1A1E-4EE7-8F38-2EED3673B982}" destId="{82A113AA-EC72-4ED7-82F7-68790F3E6DE4}" srcOrd="3" destOrd="0" presId="urn:microsoft.com/office/officeart/2018/2/layout/IconVerticalSolidList"/>
    <dgm:cxn modelId="{D0614E9A-9AD5-4AB9-9C39-4DF42C48E38E}" type="presParOf" srcId="{0E2CEA41-9F02-49A1-9487-6B4BAF6A6952}" destId="{5118F1D3-3EA4-4CFD-8006-452403CF026F}" srcOrd="5" destOrd="0" presId="urn:microsoft.com/office/officeart/2018/2/layout/IconVerticalSolidList"/>
    <dgm:cxn modelId="{86996A36-858D-4CF0-ACB1-50BE79AFEE3F}" type="presParOf" srcId="{0E2CEA41-9F02-49A1-9487-6B4BAF6A6952}" destId="{7E8BCC62-E49A-46E7-86DF-B6E7403EE714}" srcOrd="6" destOrd="0" presId="urn:microsoft.com/office/officeart/2018/2/layout/IconVerticalSolidList"/>
    <dgm:cxn modelId="{04E93C0B-EFE9-47C6-9A32-97DB110DA09A}" type="presParOf" srcId="{7E8BCC62-E49A-46E7-86DF-B6E7403EE714}" destId="{41F47190-F46D-4DD5-9421-40932154746E}" srcOrd="0" destOrd="0" presId="urn:microsoft.com/office/officeart/2018/2/layout/IconVerticalSolidList"/>
    <dgm:cxn modelId="{F41403E2-CDFF-4591-BB36-7A1A335D87CC}" type="presParOf" srcId="{7E8BCC62-E49A-46E7-86DF-B6E7403EE714}" destId="{854BDC9E-7723-4110-949D-CE53D954E369}" srcOrd="1" destOrd="0" presId="urn:microsoft.com/office/officeart/2018/2/layout/IconVerticalSolidList"/>
    <dgm:cxn modelId="{9AB6E423-D36B-4B9B-A4AF-57C5D98B353E}" type="presParOf" srcId="{7E8BCC62-E49A-46E7-86DF-B6E7403EE714}" destId="{52ECC362-57DD-45B5-BD09-97AE084A47A5}" srcOrd="2" destOrd="0" presId="urn:microsoft.com/office/officeart/2018/2/layout/IconVerticalSolidList"/>
    <dgm:cxn modelId="{17B00881-D3CA-4CE0-81EB-AFD26C66981B}" type="presParOf" srcId="{7E8BCC62-E49A-46E7-86DF-B6E7403EE714}" destId="{E699941F-C823-4E7B-9B11-274937224C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96BF0-D5D6-4CF4-BCFA-026D68F53A3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8D4DA-3F74-464F-8E6B-A6226906EAF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DABE9-5DFD-4137-AAFF-FB689FB2946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</a:t>
          </a:r>
          <a:r>
            <a:rPr lang="en-BE" sz="2200" kern="1200"/>
            <a:t>u</a:t>
          </a:r>
          <a:r>
            <a:rPr lang="en-US" sz="2200" kern="1200"/>
            <a:t>r</a:t>
          </a:r>
          <a:r>
            <a:rPr lang="en-BE" sz="2200" kern="1200"/>
            <a:t>r</a:t>
          </a:r>
          <a:r>
            <a:rPr lang="en-US" sz="2200" kern="1200"/>
            <a:t>e</a:t>
          </a:r>
          <a:r>
            <a:rPr lang="en-BE" sz="2200" kern="1200"/>
            <a:t>n</a:t>
          </a:r>
          <a:r>
            <a:rPr lang="en-US" sz="2200" kern="1200"/>
            <a:t>t</a:t>
          </a:r>
          <a:r>
            <a:rPr lang="en-BE" sz="2200" kern="1200"/>
            <a:t> </a:t>
          </a:r>
          <a:r>
            <a:rPr lang="en-US" sz="2200" kern="1200"/>
            <a:t>S</a:t>
          </a:r>
          <a:r>
            <a:rPr lang="en-BE" sz="2200" kern="1200"/>
            <a:t>ales </a:t>
          </a:r>
        </a:p>
      </dsp:txBody>
      <dsp:txXfrm>
        <a:off x="1429899" y="2442"/>
        <a:ext cx="5083704" cy="1238008"/>
      </dsp:txXfrm>
    </dsp:sp>
    <dsp:sp modelId="{890BE599-3688-40A9-99F6-9297F02F18EA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70AB5-9B0D-47E3-8EC1-7A2697AE8D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76AA3-7CB1-41CC-B6BB-72C2A35CB7B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2200" kern="1200"/>
            <a:t>Customers 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FEB9487-A279-4F75-A3F5-46CA32ACA23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6326D-9F9A-4867-BF72-0EA1EEA242E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113AA-EC72-4ED7-82F7-68790F3E6DE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2200" kern="1200"/>
            <a:t>Sales People</a:t>
          </a:r>
          <a:endParaRPr lang="en-US" sz="2200" kern="1200"/>
        </a:p>
      </dsp:txBody>
      <dsp:txXfrm>
        <a:off x="1429899" y="3097464"/>
        <a:ext cx="5083704" cy="1238008"/>
      </dsp:txXfrm>
    </dsp:sp>
    <dsp:sp modelId="{41F47190-F46D-4DD5-9421-40932154746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BDC9E-7723-4110-949D-CE53D954E36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9941F-C823-4E7B-9B11-274937224CB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2200" kern="1200"/>
            <a:t>Tackling Churn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2EAF-89B7-4373-A2DD-130D217FD5E7}" type="datetimeFigureOut">
              <a:rPr lang="en-BE" smtClean="0"/>
              <a:t>13/03/2020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67EAA-F3B1-4001-B436-A3B7A739754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645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378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502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384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23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23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2407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775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040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07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7979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31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7EAA-F3B1-4001-B436-A3B7A739754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653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44E4-0F19-44CC-80C0-5F97DF0FD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95EB-9034-4A1F-8729-831CAB91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5A77-8C66-4DF5-92ED-6DB65B79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3219-41FE-4D56-944A-B0B9A63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DBB4-8E6F-41B7-8B8B-EF7C398B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2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D6E9-22A3-4930-9D2D-CE64F47D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8A637-2594-4945-85D9-FE762AFFC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7001-1322-45F9-B43E-12818CBA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513F-6C48-4AA7-A4DD-96639D9A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1E8A-C84C-41DB-9127-0DC0AD38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5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3708C-9961-417C-8801-A42A642DC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DD29-5AA3-4C11-A8A5-45233F98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0043-29E6-4E57-8FE2-E7941D5B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8BD3-FB6A-498F-BCC9-1C8740AB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C2DB-AA3F-48E5-BCDA-9AE1F019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26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9658-7C05-474E-9EC1-04D05BCC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C115-801F-4FAD-B7E7-C61B6BA2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539C-8075-4A9E-AFC2-1547AE01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AD84-5FE2-4DA3-9489-0C382A22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C9EC-84C5-4D9C-A09E-2D7B057D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85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4454-475E-4229-9F25-48D3A885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AB14-CB04-45FB-9B38-9F7DE703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C6D0D-08ED-4754-82BA-258A6F51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D7F2-CD53-4BB3-9418-77E49BDD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A5D1-B449-43FF-AA3F-7064E6F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613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D64-104C-4499-8768-BA48478F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1FA1-4337-4C3A-B58E-F3FEDC4BD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2EF5B-A1ED-4E6B-8C28-5688A25A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8614-9995-4CCE-A6CD-5ED27467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F7AF-2340-41B7-A8BA-1D6F48E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FFB9E-789D-4BEC-AAAE-DAD19796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076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B6D1-F2FF-4288-A0C9-7ACF892E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096D0-7F71-423D-8CF6-F57B28E50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0CBA-43EC-47E9-919C-6BBA1A41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4855-9D02-43C3-85E3-AF55AD54E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91FA4-65C2-4323-A830-1CC8F500E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03B28-7517-4058-9E6D-4D103540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BABF-93C4-4C9B-A046-81BBA9DA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90A10-F42F-4B7A-A394-135B23E5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188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399C-50B5-44CD-8830-3FC88A86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D0BE5-E06F-4BBB-B73F-2E72E429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CB94A-ECFC-4A65-919D-AADCDE8F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0239D-2E39-4C0A-894B-36E99D7E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676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12F72-5C9E-4260-92C1-A018A085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EA4E4-D22B-463F-BC26-9E59107F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C7ED8-CDDA-4383-91C0-B42B4EB7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148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10FC-BE4E-4495-9B3F-53AA9EA2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34E9-52CA-48B7-87BA-4DAE5583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C5D3A-EAAF-4630-8AAA-22414782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98B3-E20C-42C6-89E2-A3F6E7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6A0E-FFF2-446A-94F6-9A0DC7F8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A9AA3-CDBA-49C9-8A03-10897531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26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DF63-80BA-4EA0-AF8D-BDD0DFE2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830D4-4BCD-4DD2-9BDF-E1D1C8835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29D9-2FBF-4B8D-B7E2-FCDCC22F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D723B-8BF1-4DF9-8782-E9F67CEE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6AB42-EB4E-4231-A90E-3574B94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EA0A6-CAE4-47AD-B3FA-C5EB88F9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842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F4C84-CE7C-4AC5-B4BB-8DD12912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875-0F91-4C0A-BEAE-AD1BEA808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ED41-BC6F-4760-AFE1-E779DECDA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D29C9-A1F3-496E-B270-894419EC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56F8-010A-407E-A365-483C8336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9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fbeeldingsresultaat voor adventure picture bike hd">
            <a:extLst>
              <a:ext uri="{FF2B5EF4-FFF2-40B4-BE49-F238E27FC236}">
                <a16:creationId xmlns:a16="http://schemas.microsoft.com/office/drawing/2014/main" id="{88A6827B-BBA7-45A8-B2AF-AB1AABA19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91598-1872-41CC-BDD5-A3A1E5E6F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3591034"/>
            <a:ext cx="10225530" cy="1475013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en-BE" sz="4000" dirty="0">
                <a:solidFill>
                  <a:schemeClr val="bg1"/>
                </a:solidFill>
              </a:rPr>
              <a:t>d</a:t>
            </a:r>
            <a:r>
              <a:rPr lang="en-US" sz="4000" dirty="0">
                <a:solidFill>
                  <a:schemeClr val="bg1"/>
                </a:solidFill>
              </a:rPr>
              <a:t>v</a:t>
            </a:r>
            <a:r>
              <a:rPr lang="en-BE" sz="4000" dirty="0">
                <a:solidFill>
                  <a:schemeClr val="bg1"/>
                </a:solidFill>
              </a:rPr>
              <a:t>e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BE" sz="4000" dirty="0">
                <a:solidFill>
                  <a:schemeClr val="bg1"/>
                </a:solidFill>
              </a:rPr>
              <a:t>t</a:t>
            </a:r>
            <a:r>
              <a:rPr lang="en-US" sz="4000" dirty="0">
                <a:solidFill>
                  <a:schemeClr val="bg1"/>
                </a:solidFill>
              </a:rPr>
              <a:t>u</a:t>
            </a:r>
            <a:r>
              <a:rPr lang="en-BE" sz="4000" dirty="0">
                <a:solidFill>
                  <a:schemeClr val="bg1"/>
                </a:solidFill>
              </a:rPr>
              <a:t>r</a:t>
            </a:r>
            <a:r>
              <a:rPr lang="en-US" sz="4000" dirty="0">
                <a:solidFill>
                  <a:schemeClr val="bg1"/>
                </a:solidFill>
              </a:rPr>
              <a:t>e</a:t>
            </a:r>
            <a:r>
              <a:rPr lang="en-BE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W</a:t>
            </a:r>
            <a:r>
              <a:rPr lang="en-BE" sz="4000" dirty="0">
                <a:solidFill>
                  <a:schemeClr val="bg1"/>
                </a:solidFill>
              </a:rPr>
              <a:t>o</a:t>
            </a:r>
            <a:r>
              <a:rPr lang="en-US" sz="4000" dirty="0">
                <a:solidFill>
                  <a:schemeClr val="bg1"/>
                </a:solidFill>
              </a:rPr>
              <a:t>r</a:t>
            </a:r>
            <a:r>
              <a:rPr lang="en-BE" sz="4000" dirty="0">
                <a:solidFill>
                  <a:schemeClr val="bg1"/>
                </a:solidFill>
              </a:rPr>
              <a:t>k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endParaRPr lang="en-BE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0F0D0-A48C-4210-BF20-64219DC93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066048"/>
            <a:ext cx="10225530" cy="5903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BE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BE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BE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BE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BE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BE" dirty="0">
                <a:solidFill>
                  <a:schemeClr val="bg1"/>
                </a:solidFill>
              </a:rPr>
              <a:t>u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BE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r</a:t>
            </a:r>
            <a:r>
              <a:rPr lang="en-US" dirty="0" err="1"/>
              <a:t>i</a:t>
            </a:r>
            <a:r>
              <a:rPr lang="en-BE" dirty="0"/>
              <a:t>t</a:t>
            </a:r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 err="1"/>
              <a:t>i</a:t>
            </a:r>
            <a:r>
              <a:rPr lang="en-BE" dirty="0"/>
              <a:t>e</a:t>
            </a:r>
            <a:r>
              <a:rPr lang="en-US" dirty="0"/>
              <a:t>s</a:t>
            </a:r>
            <a:r>
              <a:rPr lang="en-BE" dirty="0"/>
              <a:t> </a:t>
            </a:r>
            <a:r>
              <a:rPr lang="en-US" dirty="0"/>
              <a:t>w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/>
              <a:t>h </a:t>
            </a:r>
            <a:r>
              <a:rPr lang="en-US" dirty="0"/>
              <a:t>h</a:t>
            </a:r>
            <a:r>
              <a:rPr lang="en-BE" dirty="0" err="1"/>
              <a:t>i</a:t>
            </a:r>
            <a:r>
              <a:rPr lang="en-US" dirty="0"/>
              <a:t>g</a:t>
            </a:r>
            <a:r>
              <a:rPr lang="en-BE" dirty="0"/>
              <a:t>h</a:t>
            </a:r>
            <a:r>
              <a:rPr lang="en-US" dirty="0"/>
              <a:t>e</a:t>
            </a:r>
            <a:r>
              <a:rPr lang="en-BE" dirty="0"/>
              <a:t>s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f</a:t>
            </a:r>
            <a:r>
              <a:rPr lang="en-BE" dirty="0"/>
              <a:t>l</a:t>
            </a:r>
            <a:r>
              <a:rPr lang="en-US" dirty="0"/>
              <a:t>u</a:t>
            </a:r>
            <a:r>
              <a:rPr lang="en-BE" dirty="0"/>
              <a:t>c</a:t>
            </a:r>
            <a:r>
              <a:rPr lang="en-US" dirty="0"/>
              <a:t>t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o</a:t>
            </a:r>
            <a:r>
              <a:rPr lang="en-US" dirty="0"/>
              <a:t>n</a:t>
            </a:r>
            <a:r>
              <a:rPr lang="en-BE" dirty="0"/>
              <a:t>s </a:t>
            </a:r>
            <a:r>
              <a:rPr lang="en-US" dirty="0" err="1"/>
              <a:t>i</a:t>
            </a:r>
            <a:r>
              <a:rPr lang="en-BE" dirty="0"/>
              <a:t>n </a:t>
            </a:r>
            <a:r>
              <a:rPr lang="en-US" dirty="0"/>
              <a:t>s</a:t>
            </a:r>
            <a:r>
              <a:rPr lang="en-BE" dirty="0"/>
              <a:t>a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s</a:t>
            </a:r>
            <a:endParaRPr lang="en-B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063568"/>
            <a:ext cx="179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BE" dirty="0"/>
              <a:t>l</a:t>
            </a:r>
            <a:r>
              <a:rPr lang="en-US" dirty="0"/>
              <a:t>u</a:t>
            </a:r>
            <a:r>
              <a:rPr lang="en-BE" dirty="0"/>
              <a:t>c</a:t>
            </a:r>
            <a:r>
              <a:rPr lang="en-US" dirty="0"/>
              <a:t>t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o</a:t>
            </a:r>
            <a:r>
              <a:rPr lang="en-US" dirty="0"/>
              <a:t>n</a:t>
            </a:r>
            <a:br>
              <a:rPr lang="en-BE" dirty="0"/>
            </a:br>
            <a:r>
              <a:rPr lang="en-BE" dirty="0"/>
              <a:t>in Sales</a:t>
            </a:r>
          </a:p>
          <a:p>
            <a:pPr algn="ctr"/>
            <a:r>
              <a:rPr lang="en-BE" dirty="0"/>
              <a:t>per</a:t>
            </a:r>
          </a:p>
          <a:p>
            <a:pPr algn="ctr"/>
            <a:r>
              <a:rPr lang="en-BE" dirty="0"/>
              <a:t>Terri</a:t>
            </a:r>
            <a:r>
              <a:rPr lang="en-US" dirty="0"/>
              <a:t>t</a:t>
            </a:r>
            <a:r>
              <a:rPr lang="en-BE" dirty="0"/>
              <a:t>o</a:t>
            </a:r>
            <a:r>
              <a:rPr lang="en-US" dirty="0"/>
              <a:t>r</a:t>
            </a:r>
            <a:r>
              <a:rPr lang="en-BE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5072364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BE" dirty="0"/>
              <a:t>v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a</a:t>
            </a:r>
            <a:r>
              <a:rPr lang="en-BE" dirty="0"/>
              <a:t>g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F</a:t>
            </a:r>
            <a:r>
              <a:rPr lang="en-BE" dirty="0"/>
              <a:t>r</a:t>
            </a:r>
            <a:r>
              <a:rPr lang="en-US" dirty="0"/>
              <a:t>e</a:t>
            </a:r>
            <a:r>
              <a:rPr lang="en-BE" dirty="0" err="1"/>
              <a:t>i</a:t>
            </a:r>
            <a:r>
              <a:rPr lang="en-US" dirty="0"/>
              <a:t>g</a:t>
            </a:r>
            <a:r>
              <a:rPr lang="en-BE" dirty="0"/>
              <a:t>h</a:t>
            </a:r>
            <a:r>
              <a:rPr lang="en-US" dirty="0"/>
              <a:t>t</a:t>
            </a:r>
            <a:endParaRPr lang="en-BE" dirty="0"/>
          </a:p>
          <a:p>
            <a:pPr algn="ctr"/>
            <a:r>
              <a:rPr lang="en-BE" dirty="0"/>
              <a:t>Costs per</a:t>
            </a:r>
            <a:br>
              <a:rPr lang="en-BE" dirty="0"/>
            </a:br>
            <a:r>
              <a:rPr lang="en-BE" dirty="0"/>
              <a:t>Territory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BFB8FB7-DB8F-46A7-BE52-67539F1A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86" y="1330231"/>
            <a:ext cx="103536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BCCD14-F667-4D49-9F6E-53DA8FD4D7EA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F6FCC10-F6BB-4EE2-9CD9-61B8B708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06" y="4366409"/>
            <a:ext cx="10138855" cy="24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2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F6FD-A156-4B0D-95A9-31971A4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There is a </a:t>
            </a:r>
            <a:r>
              <a:rPr lang="en-BE" sz="3600" dirty="0">
                <a:solidFill>
                  <a:srgbClr val="FFFFFF"/>
                </a:solidFill>
              </a:rPr>
              <a:t>“Long Tail”</a:t>
            </a:r>
            <a:br>
              <a:rPr lang="en-BE" sz="3600" dirty="0">
                <a:solidFill>
                  <a:srgbClr val="FFFFFF"/>
                </a:solidFill>
              </a:rPr>
            </a:br>
            <a:r>
              <a:rPr lang="en-BE" sz="3600" dirty="0">
                <a:solidFill>
                  <a:srgbClr val="FFFFFF"/>
                </a:solidFill>
              </a:rPr>
              <a:t>for the product sales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31C1464-B84E-4D2F-8C8E-B49FBEA3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04516"/>
            <a:ext cx="6780700" cy="44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8FE584-78CB-4B82-A6C8-6661C5E77804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62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2EB27-5689-4AAC-8D95-803C0FD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How important are our top customers?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>
            <a:extLst>
              <a:ext uri="{FF2B5EF4-FFF2-40B4-BE49-F238E27FC236}">
                <a16:creationId xmlns:a16="http://schemas.microsoft.com/office/drawing/2014/main" id="{62BCE716-CDD0-437D-8CB9-5D9750A12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6896" y="2634556"/>
            <a:ext cx="5455917" cy="35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7DE71F8-5127-4E4F-BA09-AAA7880E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187" y="2691140"/>
            <a:ext cx="5455917" cy="34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 descr="Target Audience">
            <a:extLst>
              <a:ext uri="{FF2B5EF4-FFF2-40B4-BE49-F238E27FC236}">
                <a16:creationId xmlns:a16="http://schemas.microsoft.com/office/drawing/2014/main" id="{52DC8914-881B-4420-B849-E06D3A94EAEA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26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F6FD-A156-4B0D-95A9-31971A4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BE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63A7A2-3EFA-46CE-9C47-F1D07335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81" y="2195088"/>
            <a:ext cx="8006956" cy="20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 descr="Target Audience">
            <a:extLst>
              <a:ext uri="{FF2B5EF4-FFF2-40B4-BE49-F238E27FC236}">
                <a16:creationId xmlns:a16="http://schemas.microsoft.com/office/drawing/2014/main" id="{BD207325-9234-4754-A4FC-50E2227E65DB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93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BE" dirty="0"/>
              <a:t> </a:t>
            </a:r>
            <a:r>
              <a:rPr lang="en-US" dirty="0"/>
              <a:t>l</a:t>
            </a:r>
            <a:r>
              <a:rPr lang="en-BE" dirty="0"/>
              <a:t>o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o</a:t>
            </a:r>
            <a:r>
              <a:rPr lang="en-BE" dirty="0"/>
              <a:t>f </a:t>
            </a:r>
            <a:r>
              <a:rPr lang="en-US" dirty="0"/>
              <a:t>p</a:t>
            </a:r>
            <a:r>
              <a:rPr lang="en-BE" dirty="0"/>
              <a:t>e</a:t>
            </a:r>
            <a:r>
              <a:rPr lang="en-US" dirty="0"/>
              <a:t>o</a:t>
            </a:r>
            <a:r>
              <a:rPr lang="en-BE" dirty="0"/>
              <a:t>p</a:t>
            </a:r>
            <a:r>
              <a:rPr lang="en-US" dirty="0"/>
              <a:t>l</a:t>
            </a:r>
            <a:r>
              <a:rPr lang="en-BE" dirty="0"/>
              <a:t>e only have a few orders!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340564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BE" dirty="0"/>
              <a:t>n</a:t>
            </a:r>
            <a:r>
              <a:rPr lang="en-US" dirty="0"/>
              <a:t>l</a:t>
            </a:r>
            <a:r>
              <a:rPr lang="en-BE" dirty="0" err="1"/>
              <a:t>i</a:t>
            </a:r>
            <a:r>
              <a:rPr lang="en-US" dirty="0"/>
              <a:t>n</a:t>
            </a:r>
            <a:r>
              <a:rPr lang="en-BE" dirty="0"/>
              <a:t>e </a:t>
            </a:r>
            <a:br>
              <a:rPr lang="en-BE" dirty="0"/>
            </a:br>
            <a:r>
              <a:rPr lang="en-BE" dirty="0"/>
              <a:t>Sal</a:t>
            </a:r>
            <a:r>
              <a:rPr lang="en-US" dirty="0"/>
              <a:t>e</a:t>
            </a:r>
            <a:r>
              <a:rPr lang="en-BE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5210860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Offline</a:t>
            </a:r>
            <a:br>
              <a:rPr lang="en-BE" dirty="0"/>
            </a:br>
            <a:r>
              <a:rPr lang="en-BE" dirty="0"/>
              <a:t>Sales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1F1E4BD-265C-4A1C-B75A-4A54E8F1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334466"/>
            <a:ext cx="8267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67E6F0F1-FB74-4307-9CEA-41A59D57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4210050"/>
            <a:ext cx="8267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 descr="Target Audience">
            <a:extLst>
              <a:ext uri="{FF2B5EF4-FFF2-40B4-BE49-F238E27FC236}">
                <a16:creationId xmlns:a16="http://schemas.microsoft.com/office/drawing/2014/main" id="{58741143-C130-41FC-9138-C1CDEF6F3CBE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7F3289-1553-42A7-91DD-725FB2558F7B}"/>
              </a:ext>
            </a:extLst>
          </p:cNvPr>
          <p:cNvCxnSpPr>
            <a:cxnSpLocks/>
          </p:cNvCxnSpPr>
          <p:nvPr/>
        </p:nvCxnSpPr>
        <p:spPr>
          <a:xfrm>
            <a:off x="4168877" y="1680415"/>
            <a:ext cx="3175820" cy="12299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BE" dirty="0"/>
              <a:t>u</a:t>
            </a:r>
            <a:r>
              <a:rPr lang="en-US" dirty="0"/>
              <a:t>s</a:t>
            </a:r>
            <a:r>
              <a:rPr lang="en-BE" dirty="0"/>
              <a:t>t</a:t>
            </a:r>
            <a:r>
              <a:rPr lang="en-US" dirty="0"/>
              <a:t>o</a:t>
            </a:r>
            <a:r>
              <a:rPr lang="en-BE" dirty="0"/>
              <a:t>m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s</a:t>
            </a:r>
            <a:r>
              <a:rPr lang="en-BE" dirty="0"/>
              <a:t> </a:t>
            </a:r>
            <a:r>
              <a:rPr lang="en-US" dirty="0"/>
              <a:t>a</a:t>
            </a:r>
            <a:r>
              <a:rPr lang="en-BE" dirty="0"/>
              <a:t>c</a:t>
            </a:r>
            <a:r>
              <a:rPr lang="en-US" dirty="0"/>
              <a:t>r</a:t>
            </a:r>
            <a:r>
              <a:rPr lang="en-BE" dirty="0"/>
              <a:t>o</a:t>
            </a:r>
            <a:r>
              <a:rPr lang="en-US" dirty="0"/>
              <a:t>s</a:t>
            </a:r>
            <a:r>
              <a:rPr lang="en-BE" dirty="0"/>
              <a:t>s </a:t>
            </a:r>
            <a:r>
              <a:rPr lang="en-US" dirty="0"/>
              <a:t>t</a:t>
            </a:r>
            <a:r>
              <a:rPr lang="en-BE" dirty="0" err="1"/>
              <a:t>erritor</a:t>
            </a:r>
            <a:r>
              <a:rPr lang="en-US" dirty="0" err="1"/>
              <a:t>i</a:t>
            </a:r>
            <a:r>
              <a:rPr lang="en-BE" dirty="0"/>
              <a:t>e</a:t>
            </a:r>
            <a:r>
              <a:rPr lang="en-US" dirty="0"/>
              <a:t>s</a:t>
            </a:r>
            <a:endParaRPr lang="en-B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202066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Average</a:t>
            </a:r>
            <a:br>
              <a:rPr lang="en-BE" dirty="0"/>
            </a:br>
            <a:r>
              <a:rPr lang="en-BE" dirty="0"/>
              <a:t>Sales</a:t>
            </a:r>
            <a:br>
              <a:rPr lang="en-BE" dirty="0"/>
            </a:br>
            <a:r>
              <a:rPr lang="en-US" dirty="0"/>
              <a:t>T</a:t>
            </a:r>
            <a:r>
              <a:rPr lang="en-BE" dirty="0"/>
              <a:t>o</a:t>
            </a:r>
            <a:r>
              <a:rPr lang="en-US" dirty="0"/>
              <a:t>t</a:t>
            </a:r>
            <a:r>
              <a:rPr lang="en-BE" dirty="0"/>
              <a:t>a</a:t>
            </a:r>
            <a:r>
              <a:rPr lang="en-US" dirty="0"/>
              <a:t>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5072362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c</a:t>
            </a:r>
            <a:r>
              <a:rPr lang="en-US" dirty="0"/>
              <a:t>e</a:t>
            </a:r>
            <a:r>
              <a:rPr lang="en-BE" dirty="0"/>
              <a:t>n</a:t>
            </a:r>
            <a:r>
              <a:rPr lang="en-US" dirty="0"/>
              <a:t>t</a:t>
            </a:r>
            <a:r>
              <a:rPr lang="en-BE" dirty="0"/>
              <a:t>a</a:t>
            </a:r>
            <a:r>
              <a:rPr lang="en-US" dirty="0"/>
              <a:t>g</a:t>
            </a:r>
            <a:r>
              <a:rPr lang="en-BE" dirty="0"/>
              <a:t>e </a:t>
            </a:r>
            <a:br>
              <a:rPr lang="en-BE" dirty="0"/>
            </a:br>
            <a:r>
              <a:rPr lang="en-US" dirty="0"/>
              <a:t>O</a:t>
            </a:r>
            <a:r>
              <a:rPr lang="en-BE" dirty="0"/>
              <a:t>n</a:t>
            </a:r>
            <a:r>
              <a:rPr lang="en-US" dirty="0"/>
              <a:t>l</a:t>
            </a:r>
            <a:r>
              <a:rPr lang="en-BE" dirty="0" err="1"/>
              <a:t>i</a:t>
            </a:r>
            <a:r>
              <a:rPr lang="en-US" dirty="0"/>
              <a:t>n</a:t>
            </a:r>
            <a:r>
              <a:rPr lang="en-BE" dirty="0"/>
              <a:t>e </a:t>
            </a:r>
            <a:br>
              <a:rPr lang="en-BE" dirty="0"/>
            </a:br>
            <a:r>
              <a:rPr lang="en-US" dirty="0"/>
              <a:t>S</a:t>
            </a:r>
            <a:r>
              <a:rPr lang="en-BE" dirty="0"/>
              <a:t>a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s</a:t>
            </a:r>
            <a:endParaRPr lang="en-BE" dirty="0"/>
          </a:p>
        </p:txBody>
      </p:sp>
      <p:sp>
        <p:nvSpPr>
          <p:cNvPr id="14" name="Rectangle 13" descr="Target Audience">
            <a:extLst>
              <a:ext uri="{FF2B5EF4-FFF2-40B4-BE49-F238E27FC236}">
                <a16:creationId xmlns:a16="http://schemas.microsoft.com/office/drawing/2014/main" id="{58741143-C130-41FC-9138-C1CDEF6F3CBE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F5C0CEA-79E3-45E9-9C76-559B0BF08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61" y="1225373"/>
            <a:ext cx="10172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7AD61129-1DCB-4AE5-A54C-518C76940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61" y="4131365"/>
            <a:ext cx="98679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6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F6FD-A156-4B0D-95A9-31971A4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BE" sz="3600" dirty="0">
                <a:solidFill>
                  <a:srgbClr val="FFFFFF"/>
                </a:solidFill>
              </a:rPr>
              <a:t>Price is the most important sales reason!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1F6BB8E0-8ACD-45B0-8F41-B227AC31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26" y="2288623"/>
            <a:ext cx="8117935" cy="210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292F49F-00D0-490F-B8F9-5E5368992F1E}"/>
              </a:ext>
            </a:extLst>
          </p:cNvPr>
          <p:cNvSpPr/>
          <p:nvPr/>
        </p:nvSpPr>
        <p:spPr>
          <a:xfrm>
            <a:off x="7490507" y="2675002"/>
            <a:ext cx="1040859" cy="18296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 descr="Target Audience">
            <a:extLst>
              <a:ext uri="{FF2B5EF4-FFF2-40B4-BE49-F238E27FC236}">
                <a16:creationId xmlns:a16="http://schemas.microsoft.com/office/drawing/2014/main" id="{7E50C7DB-D0BC-4FBF-A08E-4ABB5FB8E447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61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</a:t>
            </a:r>
            <a:r>
              <a:rPr lang="en-BE" sz="4000" dirty="0"/>
              <a:t>h</a:t>
            </a:r>
            <a:r>
              <a:rPr lang="en-US" sz="4000" dirty="0"/>
              <a:t>o</a:t>
            </a:r>
            <a:r>
              <a:rPr lang="en-BE" sz="4000" dirty="0"/>
              <a:t> </a:t>
            </a:r>
            <a:r>
              <a:rPr lang="en-US" sz="4000" dirty="0"/>
              <a:t>a</a:t>
            </a:r>
            <a:r>
              <a:rPr lang="en-BE" sz="4000" dirty="0"/>
              <a:t>r</a:t>
            </a:r>
            <a:r>
              <a:rPr lang="en-US" sz="4000" dirty="0"/>
              <a:t>e</a:t>
            </a:r>
            <a:r>
              <a:rPr lang="en-BE" sz="4000" dirty="0"/>
              <a:t> </a:t>
            </a:r>
            <a:r>
              <a:rPr lang="en-US" sz="4000" dirty="0"/>
              <a:t>o</a:t>
            </a:r>
            <a:r>
              <a:rPr lang="en-BE" sz="4000" dirty="0"/>
              <a:t>u</a:t>
            </a:r>
            <a:r>
              <a:rPr lang="en-US" sz="4000" dirty="0"/>
              <a:t>r</a:t>
            </a:r>
            <a:r>
              <a:rPr lang="en-BE" sz="4000" dirty="0"/>
              <a:t> </a:t>
            </a:r>
            <a:r>
              <a:rPr lang="en-US" sz="4000" dirty="0"/>
              <a:t>b</a:t>
            </a:r>
            <a:r>
              <a:rPr lang="en-BE" sz="4000" dirty="0"/>
              <a:t>e</a:t>
            </a:r>
            <a:r>
              <a:rPr lang="en-US" sz="4000" dirty="0"/>
              <a:t>s</a:t>
            </a:r>
            <a:r>
              <a:rPr lang="en-BE" sz="4000" dirty="0"/>
              <a:t>t </a:t>
            </a:r>
            <a:r>
              <a:rPr lang="en-US" sz="4000" dirty="0"/>
              <a:t>s</a:t>
            </a:r>
            <a:r>
              <a:rPr lang="en-BE" sz="4000" dirty="0"/>
              <a:t>ales people?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204486" y="2335275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In Total</a:t>
            </a:r>
            <a:br>
              <a:rPr lang="en-BE" dirty="0"/>
            </a:br>
            <a:r>
              <a:rPr lang="en-BE" dirty="0"/>
              <a:t>Sales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132893" y="5140725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m</a:t>
            </a:r>
            <a:r>
              <a:rPr lang="en-BE" dirty="0"/>
              <a:t>e </a:t>
            </a:r>
            <a:r>
              <a:rPr lang="en-US" dirty="0"/>
              <a:t>b</a:t>
            </a:r>
            <a:r>
              <a:rPr lang="en-BE" dirty="0"/>
              <a:t>e</a:t>
            </a:r>
            <a:r>
              <a:rPr lang="en-US" dirty="0"/>
              <a:t>t</a:t>
            </a:r>
            <a:r>
              <a:rPr lang="en-BE" dirty="0"/>
              <a:t>w</a:t>
            </a:r>
            <a:r>
              <a:rPr lang="en-US" dirty="0"/>
              <a:t>e</a:t>
            </a:r>
            <a:r>
              <a:rPr lang="en-BE" dirty="0"/>
              <a:t>e</a:t>
            </a:r>
            <a:r>
              <a:rPr lang="en-US" dirty="0"/>
              <a:t>n</a:t>
            </a:r>
            <a:endParaRPr lang="en-BE" dirty="0"/>
          </a:p>
          <a:p>
            <a:pPr algn="ctr"/>
            <a:r>
              <a:rPr lang="en-BE" dirty="0"/>
              <a:t>Sales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3C57EF78-8AC0-44AA-A9B4-E8CA30D7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3" y="1283080"/>
            <a:ext cx="84867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0" name="Picture 2">
            <a:extLst>
              <a:ext uri="{FF2B5EF4-FFF2-40B4-BE49-F238E27FC236}">
                <a16:creationId xmlns:a16="http://schemas.microsoft.com/office/drawing/2014/main" id="{9B9BDDF2-5351-4990-A9B7-F850568DA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50" y="4222318"/>
            <a:ext cx="8496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A63E7DB-9089-443E-88AD-B5EAFC979F2C}"/>
              </a:ext>
            </a:extLst>
          </p:cNvPr>
          <p:cNvSpPr/>
          <p:nvPr/>
        </p:nvSpPr>
        <p:spPr>
          <a:xfrm>
            <a:off x="2472728" y="3496058"/>
            <a:ext cx="2245187" cy="39631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ED2364-5726-4E14-86BB-0AD46A8525CF}"/>
              </a:ext>
            </a:extLst>
          </p:cNvPr>
          <p:cNvSpPr/>
          <p:nvPr/>
        </p:nvSpPr>
        <p:spPr>
          <a:xfrm>
            <a:off x="2472728" y="6435518"/>
            <a:ext cx="2635985" cy="39631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A75749-12B1-46DB-849F-FF39A8734E9B}"/>
              </a:ext>
            </a:extLst>
          </p:cNvPr>
          <p:cNvSpPr/>
          <p:nvPr/>
        </p:nvSpPr>
        <p:spPr>
          <a:xfrm>
            <a:off x="7712764" y="3545300"/>
            <a:ext cx="437323" cy="2588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C7E26-DCA0-437B-B188-71B21EED76AE}"/>
              </a:ext>
            </a:extLst>
          </p:cNvPr>
          <p:cNvSpPr/>
          <p:nvPr/>
        </p:nvSpPr>
        <p:spPr>
          <a:xfrm>
            <a:off x="4280592" y="6501148"/>
            <a:ext cx="437323" cy="2588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Rectangle 21" descr="Users">
            <a:extLst>
              <a:ext uri="{FF2B5EF4-FFF2-40B4-BE49-F238E27FC236}">
                <a16:creationId xmlns:a16="http://schemas.microsoft.com/office/drawing/2014/main" id="{F0C283C7-160D-42F3-869B-1E434C0B112B}"/>
              </a:ext>
            </a:extLst>
          </p:cNvPr>
          <p:cNvSpPr/>
          <p:nvPr/>
        </p:nvSpPr>
        <p:spPr>
          <a:xfrm>
            <a:off x="11153171" y="370402"/>
            <a:ext cx="680904" cy="68090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029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7A68-0396-4DF0-AE15-9C2DD265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en-BE" dirty="0"/>
              <a:t>e</a:t>
            </a:r>
            <a:r>
              <a:rPr lang="en-US" dirty="0"/>
              <a:t>d</a:t>
            </a:r>
            <a:r>
              <a:rPr lang="en-BE" dirty="0" err="1"/>
              <a:t>i</a:t>
            </a:r>
            <a:r>
              <a:rPr lang="en-US" dirty="0"/>
              <a:t>c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n</a:t>
            </a:r>
            <a:r>
              <a:rPr lang="en-US" dirty="0"/>
              <a:t>g</a:t>
            </a:r>
            <a:r>
              <a:rPr lang="en-BE" dirty="0"/>
              <a:t> chu</a:t>
            </a:r>
            <a:r>
              <a:rPr lang="en-US" dirty="0"/>
              <a:t>r</a:t>
            </a:r>
            <a:r>
              <a:rPr lang="en-BE" dirty="0"/>
              <a:t>n: </a:t>
            </a:r>
            <a:r>
              <a:rPr lang="en-US" dirty="0"/>
              <a:t>t</a:t>
            </a:r>
            <a:r>
              <a:rPr lang="en-BE" dirty="0"/>
              <a:t>h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p</a:t>
            </a:r>
            <a:r>
              <a:rPr lang="en-BE" dirty="0"/>
              <a:t>r</a:t>
            </a:r>
            <a:r>
              <a:rPr lang="en-US" dirty="0"/>
              <a:t>e</a:t>
            </a:r>
            <a:r>
              <a:rPr lang="en-BE" dirty="0"/>
              <a:t>d</a:t>
            </a:r>
            <a:r>
              <a:rPr lang="en-US" dirty="0" err="1"/>
              <a:t>i</a:t>
            </a:r>
            <a:r>
              <a:rPr lang="en-BE" dirty="0"/>
              <a:t>c</a:t>
            </a:r>
            <a:r>
              <a:rPr lang="en-US" dirty="0"/>
              <a:t>t</a:t>
            </a:r>
            <a:r>
              <a:rPr lang="en-BE" dirty="0"/>
              <a:t>o</a:t>
            </a:r>
            <a:r>
              <a:rPr lang="en-US" dirty="0"/>
              <a:t>r</a:t>
            </a:r>
            <a:r>
              <a:rPr lang="en-BE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23D0-A223-453D-BF8E-B7A18EF4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Recency</a:t>
            </a:r>
          </a:p>
          <a:p>
            <a:r>
              <a:rPr lang="en-BE" dirty="0"/>
              <a:t>Frequency</a:t>
            </a:r>
          </a:p>
          <a:p>
            <a:r>
              <a:rPr lang="en-BE" dirty="0"/>
              <a:t>Monetary value: </a:t>
            </a:r>
            <a:r>
              <a:rPr lang="en-US" dirty="0"/>
              <a:t>t</a:t>
            </a:r>
            <a:r>
              <a:rPr lang="en-BE" dirty="0"/>
              <a:t>o</a:t>
            </a:r>
            <a:r>
              <a:rPr lang="en-US" dirty="0"/>
              <a:t>t</a:t>
            </a:r>
            <a:r>
              <a:rPr lang="en-BE" dirty="0"/>
              <a:t>a</a:t>
            </a:r>
            <a:r>
              <a:rPr lang="en-US" dirty="0"/>
              <a:t>l</a:t>
            </a:r>
            <a:endParaRPr lang="en-BE" dirty="0"/>
          </a:p>
          <a:p>
            <a:r>
              <a:rPr lang="en-BE" dirty="0"/>
              <a:t>Monetary value: average</a:t>
            </a:r>
          </a:p>
          <a:p>
            <a:r>
              <a:rPr lang="en-BE" dirty="0"/>
              <a:t>Tenure</a:t>
            </a:r>
          </a:p>
          <a:p>
            <a:r>
              <a:rPr lang="en-BE" dirty="0" err="1"/>
              <a:t>TerritoryID</a:t>
            </a:r>
            <a:r>
              <a:rPr lang="en-BE" dirty="0"/>
              <a:t> (multiple values allowed) </a:t>
            </a:r>
          </a:p>
          <a:p>
            <a:r>
              <a:rPr lang="en-BE" dirty="0"/>
              <a:t>Online/ Offline order</a:t>
            </a:r>
          </a:p>
          <a:p>
            <a:r>
              <a:rPr lang="en-BE" dirty="0"/>
              <a:t>C</a:t>
            </a:r>
            <a:r>
              <a:rPr lang="en-US" dirty="0"/>
              <a:t>r</a:t>
            </a:r>
            <a:r>
              <a:rPr lang="en-BE" dirty="0"/>
              <a:t>e</a:t>
            </a:r>
            <a:r>
              <a:rPr lang="en-US" dirty="0"/>
              <a:t>d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C</a:t>
            </a:r>
            <a:r>
              <a:rPr lang="en-BE" dirty="0"/>
              <a:t>a</a:t>
            </a:r>
            <a:r>
              <a:rPr lang="en-US" dirty="0"/>
              <a:t>r</a:t>
            </a:r>
            <a:r>
              <a:rPr lang="en-BE" dirty="0"/>
              <a:t>d </a:t>
            </a:r>
            <a:r>
              <a:rPr lang="en-US" dirty="0"/>
              <a:t>P</a:t>
            </a:r>
            <a:r>
              <a:rPr lang="en-BE" dirty="0"/>
              <a:t>a</a:t>
            </a:r>
            <a:r>
              <a:rPr lang="en-US" dirty="0"/>
              <a:t>y</a:t>
            </a:r>
            <a:r>
              <a:rPr lang="en-BE" dirty="0"/>
              <a:t>e</a:t>
            </a:r>
            <a:r>
              <a:rPr lang="en-US" dirty="0"/>
              <a:t>r</a:t>
            </a:r>
            <a:endParaRPr lang="en-BE" dirty="0"/>
          </a:p>
          <a:p>
            <a:r>
              <a:rPr lang="en-BE" dirty="0"/>
              <a:t>D</a:t>
            </a:r>
            <a:r>
              <a:rPr lang="en-US" dirty="0" err="1"/>
              <a:t>i</a:t>
            </a:r>
            <a:r>
              <a:rPr lang="en-BE" dirty="0"/>
              <a:t>s</a:t>
            </a:r>
            <a:r>
              <a:rPr lang="en-US" dirty="0"/>
              <a:t>c</a:t>
            </a:r>
            <a:r>
              <a:rPr lang="en-BE" dirty="0"/>
              <a:t>o</a:t>
            </a:r>
            <a:r>
              <a:rPr lang="en-US" dirty="0"/>
              <a:t>u</a:t>
            </a:r>
            <a:r>
              <a:rPr lang="en-BE" dirty="0"/>
              <a:t>n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b</a:t>
            </a:r>
            <a:r>
              <a:rPr lang="en-BE" dirty="0"/>
              <a:t>u</a:t>
            </a:r>
            <a:r>
              <a:rPr lang="en-US" dirty="0"/>
              <a:t>y</a:t>
            </a:r>
            <a:r>
              <a:rPr lang="en-BE" dirty="0"/>
              <a:t>e</a:t>
            </a:r>
            <a:r>
              <a:rPr lang="en-US" dirty="0"/>
              <a:t>r</a:t>
            </a:r>
            <a:endParaRPr lang="en-BE" dirty="0"/>
          </a:p>
          <a:p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/>
              <a:t>d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 </a:t>
            </a:r>
            <a:r>
              <a:rPr lang="en-US" dirty="0"/>
              <a:t>q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n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/>
              <a:t>y: </a:t>
            </a:r>
            <a:r>
              <a:rPr lang="en-US" dirty="0"/>
              <a:t>a</a:t>
            </a:r>
            <a:r>
              <a:rPr lang="en-BE" dirty="0"/>
              <a:t>v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a</a:t>
            </a:r>
            <a:r>
              <a:rPr lang="en-BE" dirty="0"/>
              <a:t>g</a:t>
            </a:r>
            <a:r>
              <a:rPr lang="en-US" dirty="0"/>
              <a:t>e</a:t>
            </a:r>
            <a:endParaRPr lang="en-BE" dirty="0"/>
          </a:p>
          <a:p>
            <a:r>
              <a:rPr lang="en-BE" dirty="0"/>
              <a:t>O</a:t>
            </a:r>
            <a:r>
              <a:rPr lang="en-US" dirty="0"/>
              <a:t>r</a:t>
            </a:r>
            <a:r>
              <a:rPr lang="en-BE" dirty="0"/>
              <a:t>d</a:t>
            </a:r>
            <a:r>
              <a:rPr lang="en-US" dirty="0"/>
              <a:t>e</a:t>
            </a:r>
            <a:r>
              <a:rPr lang="en-BE" dirty="0"/>
              <a:t>r </a:t>
            </a:r>
            <a:r>
              <a:rPr lang="en-US" dirty="0"/>
              <a:t>q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n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/>
              <a:t>y: </a:t>
            </a:r>
            <a:r>
              <a:rPr lang="en-US" dirty="0"/>
              <a:t>m</a:t>
            </a:r>
            <a:r>
              <a:rPr lang="en-BE" dirty="0"/>
              <a:t>a</a:t>
            </a:r>
            <a:r>
              <a:rPr lang="en-US" dirty="0"/>
              <a:t>x</a:t>
            </a:r>
            <a:endParaRPr lang="en-BE" dirty="0"/>
          </a:p>
        </p:txBody>
      </p:sp>
      <p:sp>
        <p:nvSpPr>
          <p:cNvPr id="4" name="Rectangle 3" descr="Bullseye">
            <a:extLst>
              <a:ext uri="{FF2B5EF4-FFF2-40B4-BE49-F238E27FC236}">
                <a16:creationId xmlns:a16="http://schemas.microsoft.com/office/drawing/2014/main" id="{76B90343-A1C7-4D87-A7CD-E770C50D0C90}"/>
              </a:ext>
            </a:extLst>
          </p:cNvPr>
          <p:cNvSpPr/>
          <p:nvPr/>
        </p:nvSpPr>
        <p:spPr>
          <a:xfrm>
            <a:off x="11153171" y="34565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07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E98F-B0F1-4EF2-80ED-E23B5B42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BE" dirty="0"/>
              <a:t>o</a:t>
            </a:r>
            <a:r>
              <a:rPr lang="en-US" dirty="0"/>
              <a:t>d</a:t>
            </a:r>
            <a:r>
              <a:rPr lang="en-BE" dirty="0"/>
              <a:t>e</a:t>
            </a:r>
            <a:r>
              <a:rPr lang="en-US" dirty="0"/>
              <a:t>l</a:t>
            </a:r>
            <a:r>
              <a:rPr lang="en-BE" dirty="0"/>
              <a:t>: </a:t>
            </a:r>
            <a:r>
              <a:rPr lang="en-US" dirty="0"/>
              <a:t>s</a:t>
            </a:r>
            <a:r>
              <a:rPr lang="en-BE" dirty="0"/>
              <a:t>o</a:t>
            </a:r>
            <a:r>
              <a:rPr lang="en-US" dirty="0"/>
              <a:t>m</a:t>
            </a:r>
            <a:r>
              <a:rPr lang="en-BE" dirty="0"/>
              <a:t>e </a:t>
            </a:r>
            <a:r>
              <a:rPr lang="en-US" dirty="0" err="1"/>
              <a:t>i</a:t>
            </a:r>
            <a:r>
              <a:rPr lang="en-BE" dirty="0"/>
              <a:t>n</a:t>
            </a:r>
            <a:r>
              <a:rPr lang="en-US" dirty="0"/>
              <a:t>s</a:t>
            </a:r>
            <a:r>
              <a:rPr lang="en-BE" dirty="0" err="1"/>
              <a:t>i</a:t>
            </a:r>
            <a:r>
              <a:rPr lang="en-US" dirty="0"/>
              <a:t>g</a:t>
            </a:r>
            <a:r>
              <a:rPr lang="en-BE" dirty="0"/>
              <a:t>h</a:t>
            </a:r>
            <a:r>
              <a:rPr lang="en-US" dirty="0"/>
              <a:t>t</a:t>
            </a:r>
            <a:r>
              <a:rPr lang="en-BE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E9C2-8359-491D-A80B-57B4467B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BE" dirty="0"/>
              <a:t>U</a:t>
            </a:r>
            <a:r>
              <a:rPr lang="en-US" dirty="0"/>
              <a:t>C</a:t>
            </a:r>
            <a:r>
              <a:rPr lang="en-BE" dirty="0"/>
              <a:t>: 0,77</a:t>
            </a:r>
          </a:p>
          <a:p>
            <a:r>
              <a:rPr lang="en-US" dirty="0"/>
              <a:t>W</a:t>
            </a:r>
            <a:r>
              <a:rPr lang="en-BE" dirty="0"/>
              <a:t>h</a:t>
            </a:r>
            <a:r>
              <a:rPr lang="en-US" dirty="0"/>
              <a:t>e</a:t>
            </a:r>
            <a:r>
              <a:rPr lang="en-BE" dirty="0"/>
              <a:t>n </a:t>
            </a:r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/>
              <a:t>d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 err="1"/>
              <a:t>i</a:t>
            </a:r>
            <a:r>
              <a:rPr lang="en-US" dirty="0"/>
              <a:t>n</a:t>
            </a:r>
            <a:r>
              <a:rPr lang="en-BE" dirty="0"/>
              <a:t>g </a:t>
            </a:r>
            <a:r>
              <a:rPr lang="en-US" dirty="0"/>
              <a:t>t</a:t>
            </a:r>
            <a:r>
              <a:rPr lang="en-BE" dirty="0"/>
              <a:t>h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c</a:t>
            </a:r>
            <a:r>
              <a:rPr lang="en-BE" dirty="0"/>
              <a:t>u</a:t>
            </a:r>
            <a:r>
              <a:rPr lang="en-US" dirty="0"/>
              <a:t>s</a:t>
            </a:r>
            <a:r>
              <a:rPr lang="en-BE" dirty="0"/>
              <a:t>t</a:t>
            </a:r>
            <a:r>
              <a:rPr lang="en-US" dirty="0"/>
              <a:t>o</a:t>
            </a:r>
            <a:r>
              <a:rPr lang="en-BE" dirty="0"/>
              <a:t>m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s</a:t>
            </a:r>
            <a:r>
              <a:rPr lang="en-BE" dirty="0"/>
              <a:t>:</a:t>
            </a:r>
            <a:br>
              <a:rPr lang="en-BE" dirty="0"/>
            </a:br>
            <a:r>
              <a:rPr lang="en-BE" dirty="0"/>
              <a:t>A churner has 77% more chance to </a:t>
            </a:r>
            <a:r>
              <a:rPr lang="en-US" dirty="0"/>
              <a:t>b</a:t>
            </a:r>
            <a:r>
              <a:rPr lang="en-BE" dirty="0"/>
              <a:t>e </a:t>
            </a:r>
            <a:br>
              <a:rPr lang="en-BE" dirty="0"/>
            </a:br>
            <a:r>
              <a:rPr lang="en-US" dirty="0"/>
              <a:t>r</a:t>
            </a:r>
            <a:r>
              <a:rPr lang="en-BE" dirty="0"/>
              <a:t>e</a:t>
            </a:r>
            <a:r>
              <a:rPr lang="en-US" dirty="0"/>
              <a:t>p</a:t>
            </a:r>
            <a:r>
              <a:rPr lang="en-BE" dirty="0"/>
              <a:t>o</a:t>
            </a:r>
            <a:r>
              <a:rPr lang="en-US" dirty="0"/>
              <a:t>r</a:t>
            </a:r>
            <a:r>
              <a:rPr lang="en-BE" dirty="0"/>
              <a:t>t</a:t>
            </a:r>
            <a:r>
              <a:rPr lang="en-US" dirty="0"/>
              <a:t>e</a:t>
            </a:r>
            <a:r>
              <a:rPr lang="en-BE" dirty="0"/>
              <a:t>d </a:t>
            </a:r>
            <a:r>
              <a:rPr lang="en-US" dirty="0"/>
              <a:t>b</a:t>
            </a:r>
            <a:r>
              <a:rPr lang="en-BE" dirty="0"/>
              <a:t>e</a:t>
            </a:r>
            <a:r>
              <a:rPr lang="en-US" dirty="0"/>
              <a:t>f</a:t>
            </a:r>
            <a:r>
              <a:rPr lang="en-BE" dirty="0"/>
              <a:t>o</a:t>
            </a:r>
            <a:r>
              <a:rPr lang="en-US" dirty="0"/>
              <a:t>r</a:t>
            </a:r>
            <a:r>
              <a:rPr lang="en-BE" dirty="0"/>
              <a:t>e </a:t>
            </a:r>
            <a:r>
              <a:rPr lang="en-US" dirty="0"/>
              <a:t>a</a:t>
            </a:r>
            <a:r>
              <a:rPr lang="en-BE" dirty="0"/>
              <a:t> </a:t>
            </a:r>
            <a:r>
              <a:rPr lang="en-US" dirty="0"/>
              <a:t>n</a:t>
            </a:r>
            <a:r>
              <a:rPr lang="en-BE" dirty="0"/>
              <a:t>o</a:t>
            </a:r>
            <a:r>
              <a:rPr lang="en-US" dirty="0"/>
              <a:t>n</a:t>
            </a:r>
            <a:r>
              <a:rPr lang="en-BE" dirty="0"/>
              <a:t>-</a:t>
            </a:r>
            <a:r>
              <a:rPr lang="en-US" dirty="0"/>
              <a:t>c</a:t>
            </a:r>
            <a:r>
              <a:rPr lang="en-BE" dirty="0"/>
              <a:t>h</a:t>
            </a:r>
            <a:r>
              <a:rPr lang="en-US" dirty="0"/>
              <a:t>u</a:t>
            </a:r>
            <a:r>
              <a:rPr lang="en-BE" dirty="0"/>
              <a:t>r</a:t>
            </a:r>
            <a:r>
              <a:rPr lang="en-US" dirty="0"/>
              <a:t>n</a:t>
            </a:r>
            <a:r>
              <a:rPr lang="en-BE" dirty="0"/>
              <a:t>e</a:t>
            </a:r>
            <a:r>
              <a:rPr lang="en-US" dirty="0"/>
              <a:t>r</a:t>
            </a:r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05A89516-CBDA-47F5-BB70-8F07A8C5D457}"/>
              </a:ext>
            </a:extLst>
          </p:cNvPr>
          <p:cNvSpPr/>
          <p:nvPr/>
        </p:nvSpPr>
        <p:spPr>
          <a:xfrm>
            <a:off x="11153171" y="34565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5A384B-C73F-41CE-8C00-75151D0C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57" y="1690688"/>
            <a:ext cx="4473292" cy="439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2C570-516A-4F83-A8DB-600262C7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</a:t>
            </a:r>
            <a:r>
              <a:rPr lang="en-BE">
                <a:solidFill>
                  <a:srgbClr val="FFFFFF"/>
                </a:solidFill>
              </a:rPr>
              <a:t>v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BE">
                <a:solidFill>
                  <a:srgbClr val="FFFFFF"/>
                </a:solidFill>
              </a:rPr>
              <a:t>r</a:t>
            </a:r>
            <a:r>
              <a:rPr lang="en-US">
                <a:solidFill>
                  <a:srgbClr val="FFFFFF"/>
                </a:solidFill>
              </a:rPr>
              <a:t>v</a:t>
            </a:r>
            <a:r>
              <a:rPr lang="en-BE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BE">
                <a:solidFill>
                  <a:srgbClr val="FFFFFF"/>
                </a:solidFill>
              </a:rPr>
              <a:t>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7FAAF5-09EC-4B72-AEAE-2332A2449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126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7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07CD-444D-45E4-BD0E-70A8FC05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model: some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A544-AA65-4E7A-BD8F-B93D2C9C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BE" dirty="0"/>
              <a:t>n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l</a:t>
            </a:r>
            <a:r>
              <a:rPr lang="en-BE" dirty="0"/>
              <a:t> </a:t>
            </a:r>
            <a:r>
              <a:rPr lang="en-US" dirty="0"/>
              <a:t>a</a:t>
            </a:r>
            <a:r>
              <a:rPr lang="en-BE" dirty="0"/>
              <a:t>b</a:t>
            </a:r>
            <a:r>
              <a:rPr lang="en-US" dirty="0"/>
              <a:t>o</a:t>
            </a:r>
            <a:r>
              <a:rPr lang="en-BE" dirty="0"/>
              <a:t>u</a:t>
            </a:r>
            <a:r>
              <a:rPr lang="en-US" dirty="0"/>
              <a:t>t</a:t>
            </a:r>
            <a:r>
              <a:rPr lang="en-BE" dirty="0"/>
              <a:t> 20% of the customer</a:t>
            </a:r>
            <a:r>
              <a:rPr lang="en-US" dirty="0"/>
              <a:t>s</a:t>
            </a:r>
            <a:r>
              <a:rPr lang="en-BE" dirty="0"/>
              <a:t> </a:t>
            </a:r>
            <a:r>
              <a:rPr lang="en-US" dirty="0"/>
              <a:t>w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/>
              <a:t>h </a:t>
            </a:r>
            <a:r>
              <a:rPr lang="en-US" dirty="0"/>
              <a:t>t</a:t>
            </a:r>
            <a:r>
              <a:rPr lang="en-BE" dirty="0"/>
              <a:t>h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h</a:t>
            </a:r>
            <a:r>
              <a:rPr lang="en-BE" dirty="0" err="1"/>
              <a:t>i</a:t>
            </a:r>
            <a:r>
              <a:rPr lang="en-US" dirty="0"/>
              <a:t>g</a:t>
            </a:r>
            <a:r>
              <a:rPr lang="en-BE" dirty="0"/>
              <a:t>h</a:t>
            </a:r>
            <a:r>
              <a:rPr lang="en-US" dirty="0"/>
              <a:t>e</a:t>
            </a:r>
            <a:r>
              <a:rPr lang="en-BE" dirty="0" err="1"/>
              <a:t>st</a:t>
            </a:r>
            <a:r>
              <a:rPr lang="en-BE" dirty="0"/>
              <a:t> churn </a:t>
            </a:r>
            <a:r>
              <a:rPr lang="en-BE" dirty="0" err="1"/>
              <a:t>probab</a:t>
            </a:r>
            <a:r>
              <a:rPr lang="en-US" dirty="0" err="1"/>
              <a:t>i</a:t>
            </a:r>
            <a:r>
              <a:rPr lang="en-BE" dirty="0"/>
              <a:t>l</a:t>
            </a:r>
            <a:r>
              <a:rPr lang="en-US" dirty="0" err="1"/>
              <a:t>i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e</a:t>
            </a:r>
            <a:r>
              <a:rPr lang="en-US" dirty="0"/>
              <a:t>s</a:t>
            </a:r>
            <a:r>
              <a:rPr lang="en-BE" dirty="0"/>
              <a:t>, the model clearly performs better than randomly selecting customers</a:t>
            </a:r>
          </a:p>
        </p:txBody>
      </p:sp>
      <p:sp>
        <p:nvSpPr>
          <p:cNvPr id="5" name="Rectangle 4" descr="Bullseye">
            <a:extLst>
              <a:ext uri="{FF2B5EF4-FFF2-40B4-BE49-F238E27FC236}">
                <a16:creationId xmlns:a16="http://schemas.microsoft.com/office/drawing/2014/main" id="{A353478F-C224-482E-B56E-E4305DF3FA8E}"/>
              </a:ext>
            </a:extLst>
          </p:cNvPr>
          <p:cNvSpPr/>
          <p:nvPr/>
        </p:nvSpPr>
        <p:spPr>
          <a:xfrm>
            <a:off x="11153171" y="34565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209EAF-3245-4B99-B493-441FC642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837" y="3140075"/>
            <a:ext cx="46767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21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fbeeldingsresultaat voor adventure picture bike hd">
            <a:extLst>
              <a:ext uri="{FF2B5EF4-FFF2-40B4-BE49-F238E27FC236}">
                <a16:creationId xmlns:a16="http://schemas.microsoft.com/office/drawing/2014/main" id="{88A6827B-BBA7-45A8-B2AF-AB1AABA19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91598-1872-41CC-BDD5-A3A1E5E6F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4456796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en-BE" sz="4000" dirty="0">
                <a:solidFill>
                  <a:schemeClr val="bg1"/>
                </a:solidFill>
              </a:rPr>
              <a:t>h</a:t>
            </a:r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en-BE" sz="4000" dirty="0">
                <a:solidFill>
                  <a:schemeClr val="bg1"/>
                </a:solidFill>
              </a:rPr>
              <a:t>n</a:t>
            </a:r>
            <a:r>
              <a:rPr lang="en-US" sz="4000" dirty="0">
                <a:solidFill>
                  <a:schemeClr val="bg1"/>
                </a:solidFill>
              </a:rPr>
              <a:t>k</a:t>
            </a:r>
            <a:r>
              <a:rPr lang="en-BE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y</a:t>
            </a:r>
            <a:r>
              <a:rPr lang="en-BE" sz="4000" dirty="0">
                <a:solidFill>
                  <a:schemeClr val="bg1"/>
                </a:solidFill>
              </a:rPr>
              <a:t>o</a:t>
            </a:r>
            <a:r>
              <a:rPr lang="en-US" sz="4000" dirty="0">
                <a:solidFill>
                  <a:schemeClr val="bg1"/>
                </a:solidFill>
              </a:rPr>
              <a:t>u</a:t>
            </a:r>
            <a:r>
              <a:rPr lang="en-BE" sz="40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58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0170-B90D-4753-BA65-1ABD4C8C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</a:t>
            </a:r>
            <a:r>
              <a:rPr lang="en-BE" dirty="0"/>
              <a:t>x</a:t>
            </a:r>
            <a:r>
              <a:rPr lang="en-US" dirty="0"/>
              <a:t>t</a:t>
            </a:r>
            <a:r>
              <a:rPr lang="en-BE" dirty="0"/>
              <a:t>r</a:t>
            </a:r>
            <a:r>
              <a:rPr lang="en-US" dirty="0"/>
              <a:t>a</a:t>
            </a:r>
            <a:r>
              <a:rPr lang="en-BE" dirty="0"/>
              <a:t> </a:t>
            </a:r>
            <a:r>
              <a:rPr lang="en-US" dirty="0"/>
              <a:t>s</a:t>
            </a:r>
            <a:r>
              <a:rPr lang="en-BE" dirty="0"/>
              <a:t>l</a:t>
            </a:r>
            <a:r>
              <a:rPr lang="en-US" dirty="0" err="1"/>
              <a:t>i</a:t>
            </a:r>
            <a:r>
              <a:rPr lang="en-BE" dirty="0"/>
              <a:t>d</a:t>
            </a:r>
            <a:r>
              <a:rPr lang="en-US" dirty="0"/>
              <a:t>e</a:t>
            </a:r>
            <a:r>
              <a:rPr lang="en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084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BE" dirty="0"/>
              <a:t>n</a:t>
            </a:r>
            <a:r>
              <a:rPr lang="en-US" dirty="0"/>
              <a:t>l</a:t>
            </a:r>
            <a:r>
              <a:rPr lang="en-BE" dirty="0" err="1"/>
              <a:t>i</a:t>
            </a:r>
            <a:r>
              <a:rPr lang="en-US" dirty="0"/>
              <a:t>n</a:t>
            </a:r>
            <a:r>
              <a:rPr lang="en-BE" dirty="0"/>
              <a:t>e </a:t>
            </a:r>
            <a:r>
              <a:rPr lang="en-US" dirty="0"/>
              <a:t>s</a:t>
            </a:r>
            <a:r>
              <a:rPr lang="en-BE" dirty="0"/>
              <a:t>a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s</a:t>
            </a:r>
            <a:r>
              <a:rPr lang="en-BE" dirty="0"/>
              <a:t> </a:t>
            </a:r>
            <a:r>
              <a:rPr lang="en-US" dirty="0"/>
              <a:t>t</a:t>
            </a:r>
            <a:r>
              <a:rPr lang="en-BE" dirty="0"/>
              <a:t>e</a:t>
            </a:r>
            <a:r>
              <a:rPr lang="en-US" dirty="0"/>
              <a:t>n</a:t>
            </a:r>
            <a:r>
              <a:rPr lang="en-BE" dirty="0"/>
              <a:t>d </a:t>
            </a:r>
            <a:r>
              <a:rPr lang="en-US" dirty="0"/>
              <a:t>t</a:t>
            </a:r>
            <a:r>
              <a:rPr lang="en-BE" dirty="0"/>
              <a:t>o “</a:t>
            </a:r>
            <a:r>
              <a:rPr lang="en-US" dirty="0"/>
              <a:t>d</a:t>
            </a:r>
            <a:r>
              <a:rPr lang="en-BE" dirty="0" err="1"/>
              <a:t>i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o</a:t>
            </a:r>
            <a:r>
              <a:rPr lang="en-BE" dirty="0"/>
              <a:t>u</a:t>
            </a:r>
            <a:r>
              <a:rPr lang="en-US" dirty="0"/>
              <a:t>t</a:t>
            </a:r>
            <a:r>
              <a:rPr lang="en-BE" dirty="0"/>
              <a:t>” </a:t>
            </a:r>
            <a:r>
              <a:rPr lang="en-US" dirty="0"/>
              <a:t>f</a:t>
            </a:r>
            <a:r>
              <a:rPr lang="en-BE" dirty="0"/>
              <a:t>a</a:t>
            </a:r>
            <a:r>
              <a:rPr lang="en-US" dirty="0"/>
              <a:t>s</a:t>
            </a:r>
            <a:r>
              <a:rPr lang="en-BE" dirty="0"/>
              <a:t>t</a:t>
            </a:r>
            <a:r>
              <a:rPr lang="en-US" dirty="0"/>
              <a:t>e</a:t>
            </a:r>
            <a:r>
              <a:rPr lang="en-BE" dirty="0"/>
              <a:t>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340564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BE" dirty="0"/>
              <a:t>n</a:t>
            </a:r>
            <a:r>
              <a:rPr lang="en-US" dirty="0"/>
              <a:t>l</a:t>
            </a:r>
            <a:r>
              <a:rPr lang="en-BE" dirty="0" err="1"/>
              <a:t>i</a:t>
            </a:r>
            <a:r>
              <a:rPr lang="en-US" dirty="0"/>
              <a:t>n</a:t>
            </a:r>
            <a:r>
              <a:rPr lang="en-BE" dirty="0"/>
              <a:t>e </a:t>
            </a:r>
            <a:br>
              <a:rPr lang="en-BE" dirty="0"/>
            </a:br>
            <a:r>
              <a:rPr lang="en-BE" dirty="0"/>
              <a:t>Sal</a:t>
            </a:r>
            <a:r>
              <a:rPr lang="en-US" dirty="0"/>
              <a:t>e</a:t>
            </a:r>
            <a:r>
              <a:rPr lang="en-BE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5210860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Offline</a:t>
            </a:r>
            <a:br>
              <a:rPr lang="en-BE" dirty="0"/>
            </a:br>
            <a:r>
              <a:rPr lang="en-BE" dirty="0"/>
              <a:t>Sales</a:t>
            </a:r>
          </a:p>
        </p:txBody>
      </p:sp>
      <p:sp>
        <p:nvSpPr>
          <p:cNvPr id="14" name="Rectangle 13" descr="Target Audience">
            <a:extLst>
              <a:ext uri="{FF2B5EF4-FFF2-40B4-BE49-F238E27FC236}">
                <a16:creationId xmlns:a16="http://schemas.microsoft.com/office/drawing/2014/main" id="{58741143-C130-41FC-9138-C1CDEF6F3CBE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E07BD53-407B-4314-8EE3-23D7A17C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56" y="1330427"/>
            <a:ext cx="8582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D9A46A2B-109E-42C7-BA74-87CFEC70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3" y="4140890"/>
            <a:ext cx="8458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7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F6FD-A156-4B0D-95A9-31971A4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</a:t>
            </a:r>
            <a:r>
              <a:rPr lang="en-BE" sz="3600" dirty="0">
                <a:solidFill>
                  <a:srgbClr val="FFFFFF"/>
                </a:solidFill>
              </a:rPr>
              <a:t>o</a:t>
            </a:r>
            <a:r>
              <a:rPr lang="en-US" sz="3600" dirty="0">
                <a:solidFill>
                  <a:srgbClr val="FFFFFF"/>
                </a:solidFill>
              </a:rPr>
              <a:t>s</a:t>
            </a:r>
            <a:r>
              <a:rPr lang="en-BE" sz="3600" dirty="0">
                <a:solidFill>
                  <a:srgbClr val="FFFFFF"/>
                </a:solidFill>
              </a:rPr>
              <a:t>t </a:t>
            </a:r>
            <a:r>
              <a:rPr lang="en-US" sz="3600" dirty="0">
                <a:solidFill>
                  <a:srgbClr val="FFFFFF"/>
                </a:solidFill>
              </a:rPr>
              <a:t>u</a:t>
            </a:r>
            <a:r>
              <a:rPr lang="en-BE" sz="3600" dirty="0">
                <a:solidFill>
                  <a:srgbClr val="FFFFFF"/>
                </a:solidFill>
              </a:rPr>
              <a:t>s</a:t>
            </a:r>
            <a:r>
              <a:rPr lang="en-US" sz="3600" dirty="0">
                <a:solidFill>
                  <a:srgbClr val="FFFFFF"/>
                </a:solidFill>
              </a:rPr>
              <a:t>e</a:t>
            </a:r>
            <a:r>
              <a:rPr lang="en-BE" sz="3600" dirty="0">
                <a:solidFill>
                  <a:srgbClr val="FFFFFF"/>
                </a:solidFill>
              </a:rPr>
              <a:t>d </a:t>
            </a:r>
            <a:r>
              <a:rPr lang="en-US" sz="3600" dirty="0">
                <a:solidFill>
                  <a:srgbClr val="FFFFFF"/>
                </a:solidFill>
              </a:rPr>
              <a:t>d</a:t>
            </a:r>
            <a:r>
              <a:rPr lang="en-BE" sz="3600" dirty="0" err="1">
                <a:solidFill>
                  <a:srgbClr val="FFFFFF"/>
                </a:solidFill>
              </a:rPr>
              <a:t>i</a:t>
            </a:r>
            <a:r>
              <a:rPr lang="en-US" sz="3600" dirty="0">
                <a:solidFill>
                  <a:srgbClr val="FFFFFF"/>
                </a:solidFill>
              </a:rPr>
              <a:t>s</a:t>
            </a:r>
            <a:r>
              <a:rPr lang="en-BE" sz="3600" dirty="0">
                <a:solidFill>
                  <a:srgbClr val="FFFFFF"/>
                </a:solidFill>
              </a:rPr>
              <a:t>c</a:t>
            </a:r>
            <a:r>
              <a:rPr lang="en-US" sz="3600" dirty="0">
                <a:solidFill>
                  <a:srgbClr val="FFFFFF"/>
                </a:solidFill>
              </a:rPr>
              <a:t>o</a:t>
            </a:r>
            <a:r>
              <a:rPr lang="en-BE" sz="3600" dirty="0">
                <a:solidFill>
                  <a:srgbClr val="FFFFFF"/>
                </a:solidFill>
              </a:rPr>
              <a:t>u</a:t>
            </a:r>
            <a:r>
              <a:rPr lang="en-US" sz="3600" dirty="0">
                <a:solidFill>
                  <a:srgbClr val="FFFFFF"/>
                </a:solidFill>
              </a:rPr>
              <a:t>n</a:t>
            </a:r>
            <a:r>
              <a:rPr lang="en-BE" sz="3600" dirty="0">
                <a:solidFill>
                  <a:srgbClr val="FFFFFF"/>
                </a:solidFill>
              </a:rPr>
              <a:t>t</a:t>
            </a:r>
            <a:r>
              <a:rPr lang="en-US" sz="3600" dirty="0">
                <a:solidFill>
                  <a:srgbClr val="FFFFFF"/>
                </a:solidFill>
              </a:rPr>
              <a:t>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 descr="Target Audience">
            <a:extLst>
              <a:ext uri="{FF2B5EF4-FFF2-40B4-BE49-F238E27FC236}">
                <a16:creationId xmlns:a16="http://schemas.microsoft.com/office/drawing/2014/main" id="{7E50C7DB-D0BC-4FBF-A08E-4ABB5FB8E447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16B3A3-37F5-43EB-BE44-A18733F5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804" y="1165729"/>
            <a:ext cx="6480445" cy="452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27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073C75A-0A28-42D0-9EB4-2DDEF2FF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98" y="1378225"/>
            <a:ext cx="5686239" cy="410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F6FD-A156-4B0D-95A9-31971A4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</a:t>
            </a:r>
            <a:r>
              <a:rPr lang="en-BE" sz="3600" dirty="0">
                <a:solidFill>
                  <a:srgbClr val="FFFFFF"/>
                </a:solidFill>
              </a:rPr>
              <a:t>o</a:t>
            </a:r>
            <a:r>
              <a:rPr lang="en-US" sz="3600" dirty="0">
                <a:solidFill>
                  <a:srgbClr val="FFFFFF"/>
                </a:solidFill>
              </a:rPr>
              <a:t>s</a:t>
            </a:r>
            <a:r>
              <a:rPr lang="en-BE" sz="3600" dirty="0">
                <a:solidFill>
                  <a:srgbClr val="FFFFFF"/>
                </a:solidFill>
              </a:rPr>
              <a:t>t </a:t>
            </a:r>
            <a:r>
              <a:rPr lang="en-US" sz="3600" dirty="0">
                <a:solidFill>
                  <a:srgbClr val="FFFFFF"/>
                </a:solidFill>
              </a:rPr>
              <a:t>u</a:t>
            </a:r>
            <a:r>
              <a:rPr lang="en-BE" sz="3600" dirty="0">
                <a:solidFill>
                  <a:srgbClr val="FFFFFF"/>
                </a:solidFill>
              </a:rPr>
              <a:t>s</a:t>
            </a:r>
            <a:r>
              <a:rPr lang="en-US" sz="3600" dirty="0">
                <a:solidFill>
                  <a:srgbClr val="FFFFFF"/>
                </a:solidFill>
              </a:rPr>
              <a:t>e</a:t>
            </a:r>
            <a:r>
              <a:rPr lang="en-BE" sz="3600" dirty="0">
                <a:solidFill>
                  <a:srgbClr val="FFFFFF"/>
                </a:solidFill>
              </a:rPr>
              <a:t>d </a:t>
            </a:r>
            <a:r>
              <a:rPr lang="en-US" sz="3600" dirty="0">
                <a:solidFill>
                  <a:srgbClr val="FFFFFF"/>
                </a:solidFill>
              </a:rPr>
              <a:t>d</a:t>
            </a:r>
            <a:r>
              <a:rPr lang="en-BE" sz="3600" dirty="0" err="1">
                <a:solidFill>
                  <a:srgbClr val="FFFFFF"/>
                </a:solidFill>
              </a:rPr>
              <a:t>i</a:t>
            </a:r>
            <a:r>
              <a:rPr lang="en-US" sz="3600" dirty="0">
                <a:solidFill>
                  <a:srgbClr val="FFFFFF"/>
                </a:solidFill>
              </a:rPr>
              <a:t>s</a:t>
            </a:r>
            <a:r>
              <a:rPr lang="en-BE" sz="3600" dirty="0">
                <a:solidFill>
                  <a:srgbClr val="FFFFFF"/>
                </a:solidFill>
              </a:rPr>
              <a:t>c</a:t>
            </a:r>
            <a:r>
              <a:rPr lang="en-US" sz="3600" dirty="0">
                <a:solidFill>
                  <a:srgbClr val="FFFFFF"/>
                </a:solidFill>
              </a:rPr>
              <a:t>o</a:t>
            </a:r>
            <a:r>
              <a:rPr lang="en-BE" sz="3600" dirty="0">
                <a:solidFill>
                  <a:srgbClr val="FFFFFF"/>
                </a:solidFill>
              </a:rPr>
              <a:t>u</a:t>
            </a:r>
            <a:r>
              <a:rPr lang="en-US" sz="3600" dirty="0">
                <a:solidFill>
                  <a:srgbClr val="FFFFFF"/>
                </a:solidFill>
              </a:rPr>
              <a:t>n</a:t>
            </a:r>
            <a:r>
              <a:rPr lang="en-BE" sz="3600" dirty="0">
                <a:solidFill>
                  <a:srgbClr val="FFFFFF"/>
                </a:solidFill>
              </a:rPr>
              <a:t>t</a:t>
            </a:r>
            <a:r>
              <a:rPr lang="en-US" sz="3600" dirty="0">
                <a:solidFill>
                  <a:srgbClr val="FFFFFF"/>
                </a:solidFill>
              </a:rPr>
              <a:t>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 descr="Target Audience">
            <a:extLst>
              <a:ext uri="{FF2B5EF4-FFF2-40B4-BE49-F238E27FC236}">
                <a16:creationId xmlns:a16="http://schemas.microsoft.com/office/drawing/2014/main" id="{7E50C7DB-D0BC-4FBF-A08E-4ABB5FB8E447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20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F6FD-A156-4B0D-95A9-31971A4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</a:t>
            </a:r>
            <a:r>
              <a:rPr lang="en-BE" sz="3600" dirty="0">
                <a:solidFill>
                  <a:srgbClr val="FFFFFF"/>
                </a:solidFill>
              </a:rPr>
              <a:t>e</a:t>
            </a:r>
            <a:r>
              <a:rPr lang="en-US" sz="3600" dirty="0">
                <a:solidFill>
                  <a:srgbClr val="FFFFFF"/>
                </a:solidFill>
              </a:rPr>
              <a:t>n</a:t>
            </a:r>
            <a:r>
              <a:rPr lang="en-BE" sz="3600" dirty="0">
                <a:solidFill>
                  <a:srgbClr val="FFFFFF"/>
                </a:solidFill>
              </a:rPr>
              <a:t>u</a:t>
            </a:r>
            <a:r>
              <a:rPr lang="en-US" sz="3600" dirty="0">
                <a:solidFill>
                  <a:srgbClr val="FFFFFF"/>
                </a:solidFill>
              </a:rPr>
              <a:t>r</a:t>
            </a:r>
            <a:r>
              <a:rPr lang="en-BE" sz="3600" dirty="0">
                <a:solidFill>
                  <a:srgbClr val="FFFFFF"/>
                </a:solidFill>
              </a:rPr>
              <a:t>e </a:t>
            </a:r>
            <a:r>
              <a:rPr lang="en-US" sz="3600" dirty="0">
                <a:solidFill>
                  <a:srgbClr val="FFFFFF"/>
                </a:solidFill>
              </a:rPr>
              <a:t>o</a:t>
            </a:r>
            <a:r>
              <a:rPr lang="en-BE" sz="3600" dirty="0">
                <a:solidFill>
                  <a:srgbClr val="FFFFFF"/>
                </a:solidFill>
              </a:rPr>
              <a:t>f sales people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 descr="Target Audience">
            <a:extLst>
              <a:ext uri="{FF2B5EF4-FFF2-40B4-BE49-F238E27FC236}">
                <a16:creationId xmlns:a16="http://schemas.microsoft.com/office/drawing/2014/main" id="{7E50C7DB-D0BC-4FBF-A08E-4ABB5FB8E447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1F0F90-D1D1-4527-B0B6-CB9A3E25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27" y="2104639"/>
            <a:ext cx="8247144" cy="254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9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F6FD-A156-4B0D-95A9-31971A4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</a:t>
            </a:r>
            <a:r>
              <a:rPr lang="en-BE" sz="3600" dirty="0">
                <a:solidFill>
                  <a:srgbClr val="FFFFFF"/>
                </a:solidFill>
              </a:rPr>
              <a:t>h</a:t>
            </a:r>
            <a:r>
              <a:rPr lang="en-US" sz="3600" dirty="0" err="1">
                <a:solidFill>
                  <a:srgbClr val="FFFFFF"/>
                </a:solidFill>
              </a:rPr>
              <a:t>i</a:t>
            </a:r>
            <a:r>
              <a:rPr lang="en-BE" sz="3600" dirty="0">
                <a:solidFill>
                  <a:srgbClr val="FFFFFF"/>
                </a:solidFill>
              </a:rPr>
              <a:t>p</a:t>
            </a:r>
            <a:r>
              <a:rPr lang="en-US" sz="3600" dirty="0">
                <a:solidFill>
                  <a:srgbClr val="FFFFFF"/>
                </a:solidFill>
              </a:rPr>
              <a:t>p</a:t>
            </a:r>
            <a:r>
              <a:rPr lang="en-BE" sz="3600" dirty="0" err="1">
                <a:solidFill>
                  <a:srgbClr val="FFFFFF"/>
                </a:solidFill>
              </a:rPr>
              <a:t>i</a:t>
            </a:r>
            <a:r>
              <a:rPr lang="en-US" sz="3600" dirty="0">
                <a:solidFill>
                  <a:srgbClr val="FFFFFF"/>
                </a:solidFill>
              </a:rPr>
              <a:t>n</a:t>
            </a:r>
            <a:r>
              <a:rPr lang="en-BE" sz="3600" dirty="0">
                <a:solidFill>
                  <a:srgbClr val="FFFFFF"/>
                </a:solidFill>
              </a:rPr>
              <a:t>g </a:t>
            </a:r>
            <a:r>
              <a:rPr lang="en-US" sz="3600" dirty="0">
                <a:solidFill>
                  <a:srgbClr val="FFFFFF"/>
                </a:solidFill>
              </a:rPr>
              <a:t>o</a:t>
            </a:r>
            <a:r>
              <a:rPr lang="en-BE" sz="3600" dirty="0">
                <a:solidFill>
                  <a:srgbClr val="FFFFFF"/>
                </a:solidFill>
              </a:rPr>
              <a:t>v</a:t>
            </a:r>
            <a:r>
              <a:rPr lang="en-US" sz="3600" dirty="0">
                <a:solidFill>
                  <a:srgbClr val="FFFFFF"/>
                </a:solidFill>
              </a:rPr>
              <a:t>e</a:t>
            </a:r>
            <a:r>
              <a:rPr lang="en-BE" sz="3600" dirty="0">
                <a:solidFill>
                  <a:srgbClr val="FFFFFF"/>
                </a:solidFill>
              </a:rPr>
              <a:t>r </a:t>
            </a:r>
            <a:r>
              <a:rPr lang="en-US" sz="3600" dirty="0">
                <a:solidFill>
                  <a:srgbClr val="FFFFFF"/>
                </a:solidFill>
              </a:rPr>
              <a:t>t</a:t>
            </a:r>
            <a:r>
              <a:rPr lang="en-BE" sz="3600" dirty="0" err="1">
                <a:solidFill>
                  <a:srgbClr val="FFFFFF"/>
                </a:solidFill>
              </a:rPr>
              <a:t>i</a:t>
            </a:r>
            <a:r>
              <a:rPr lang="en-US" sz="3600" dirty="0">
                <a:solidFill>
                  <a:srgbClr val="FFFFFF"/>
                </a:solidFill>
              </a:rPr>
              <a:t>m</a:t>
            </a:r>
            <a:r>
              <a:rPr lang="en-BE" sz="3600" dirty="0">
                <a:solidFill>
                  <a:srgbClr val="FFFFFF"/>
                </a:solidFill>
              </a:rPr>
              <a:t>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 descr="Target Audience">
            <a:extLst>
              <a:ext uri="{FF2B5EF4-FFF2-40B4-BE49-F238E27FC236}">
                <a16:creationId xmlns:a16="http://schemas.microsoft.com/office/drawing/2014/main" id="{7E50C7DB-D0BC-4FBF-A08E-4ABB5FB8E447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40A33E68-0F4E-4F8C-BBD5-F1C6717F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26" y="1967266"/>
            <a:ext cx="8137397" cy="242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2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8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BE" dirty="0"/>
              <a:t>Monetary </a:t>
            </a:r>
            <a:r>
              <a:rPr lang="en-US" dirty="0"/>
              <a:t>s</a:t>
            </a:r>
            <a:r>
              <a:rPr lang="en-BE" dirty="0"/>
              <a:t>a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s</a:t>
            </a:r>
            <a:r>
              <a:rPr lang="en-BE" dirty="0"/>
              <a:t> </a:t>
            </a:r>
            <a:r>
              <a:rPr lang="en-US" dirty="0"/>
              <a:t>c</a:t>
            </a:r>
            <a:r>
              <a:rPr lang="en-BE" dirty="0"/>
              <a:t>o</a:t>
            </a:r>
            <a:r>
              <a:rPr lang="en-US" dirty="0"/>
              <a:t>n</a:t>
            </a:r>
            <a:r>
              <a:rPr lang="en-BE" dirty="0"/>
              <a:t>s</a:t>
            </a:r>
            <a:r>
              <a:rPr lang="en-US" dirty="0" err="1"/>
              <a:t>i</a:t>
            </a:r>
            <a:r>
              <a:rPr lang="en-BE" dirty="0"/>
              <a:t>s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o</a:t>
            </a:r>
            <a:r>
              <a:rPr lang="en-BE" dirty="0"/>
              <a:t>f 2 </a:t>
            </a:r>
            <a:r>
              <a:rPr lang="en-US" dirty="0"/>
              <a:t>p</a:t>
            </a:r>
            <a:r>
              <a:rPr lang="en-BE" dirty="0"/>
              <a:t>a</a:t>
            </a:r>
            <a:r>
              <a:rPr lang="en-US" dirty="0"/>
              <a:t>r</a:t>
            </a:r>
            <a:r>
              <a:rPr lang="en-BE" dirty="0"/>
              <a:t>t</a:t>
            </a:r>
            <a:r>
              <a:rPr lang="en-US" dirty="0"/>
              <a:t>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B10AA-99D4-440C-9E93-DF3333F0F982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9EF12DAB-2530-484A-9587-3E98F4E4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4210050"/>
            <a:ext cx="8639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50E84A-B774-4963-BA57-3637E177BF4A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fbeeldingsresultaat voor accolade">
            <a:extLst>
              <a:ext uri="{FF2B5EF4-FFF2-40B4-BE49-F238E27FC236}">
                <a16:creationId xmlns:a16="http://schemas.microsoft.com/office/drawing/2014/main" id="{C0AE8F8E-AD0A-4C9F-94CD-BC3E69CE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fbeeldingsresultaat voor accolade">
            <a:extLst>
              <a:ext uri="{FF2B5EF4-FFF2-40B4-BE49-F238E27FC236}">
                <a16:creationId xmlns:a16="http://schemas.microsoft.com/office/drawing/2014/main" id="{F0FBE039-CB0A-4A99-9608-C86587CB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0BBE07-506D-4944-AA24-AD77C9DE9974}"/>
              </a:ext>
            </a:extLst>
          </p:cNvPr>
          <p:cNvSpPr txBox="1"/>
          <p:nvPr/>
        </p:nvSpPr>
        <p:spPr>
          <a:xfrm rot="20268280">
            <a:off x="-61610" y="2340563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Spiky</a:t>
            </a:r>
          </a:p>
          <a:p>
            <a:pPr algn="ctr"/>
            <a:r>
              <a:rPr lang="en-BE" dirty="0"/>
              <a:t>Sales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FEAD65-60BD-4099-A06F-A806164AE320}"/>
              </a:ext>
            </a:extLst>
          </p:cNvPr>
          <p:cNvSpPr txBox="1"/>
          <p:nvPr/>
        </p:nvSpPr>
        <p:spPr>
          <a:xfrm rot="20268280">
            <a:off x="-61611" y="5210859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BE" dirty="0"/>
              <a:t>o</a:t>
            </a:r>
            <a:r>
              <a:rPr lang="en-US" dirty="0"/>
              <a:t>n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n</a:t>
            </a:r>
            <a:r>
              <a:rPr lang="en-US" dirty="0"/>
              <a:t>u</a:t>
            </a:r>
            <a:r>
              <a:rPr lang="en-BE" dirty="0"/>
              <a:t>o</a:t>
            </a:r>
            <a:r>
              <a:rPr lang="en-US" dirty="0"/>
              <a:t>u</a:t>
            </a:r>
            <a:r>
              <a:rPr lang="en-BE" dirty="0"/>
              <a:t>s</a:t>
            </a:r>
            <a:br>
              <a:rPr lang="en-BE" dirty="0"/>
            </a:br>
            <a:r>
              <a:rPr lang="en-US" dirty="0"/>
              <a:t>S</a:t>
            </a:r>
            <a:r>
              <a:rPr lang="en-BE" dirty="0"/>
              <a:t>a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s</a:t>
            </a:r>
            <a:endParaRPr lang="en-BE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BCABE3E-902D-42DF-9660-3EB173B6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1388345"/>
            <a:ext cx="8753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89AAEA-CBEF-4B2B-B266-014B0419E705}"/>
              </a:ext>
            </a:extLst>
          </p:cNvPr>
          <p:cNvCxnSpPr/>
          <p:nvPr/>
        </p:nvCxnSpPr>
        <p:spPr>
          <a:xfrm flipV="1">
            <a:off x="7836310" y="5789283"/>
            <a:ext cx="1710813" cy="5899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CD9C3FE-082C-4CEA-8907-C78955245A26}"/>
              </a:ext>
            </a:extLst>
          </p:cNvPr>
          <p:cNvSpPr/>
          <p:nvPr/>
        </p:nvSpPr>
        <p:spPr>
          <a:xfrm>
            <a:off x="9677783" y="6173161"/>
            <a:ext cx="535021" cy="4605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C2513-A12F-4EF4-AE95-59A48CE8A569}"/>
              </a:ext>
            </a:extLst>
          </p:cNvPr>
          <p:cNvCxnSpPr>
            <a:cxnSpLocks/>
          </p:cNvCxnSpPr>
          <p:nvPr/>
        </p:nvCxnSpPr>
        <p:spPr>
          <a:xfrm>
            <a:off x="5187144" y="5387745"/>
            <a:ext cx="805095" cy="2925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BE" dirty="0"/>
              <a:t>a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s</a:t>
            </a:r>
            <a:r>
              <a:rPr lang="en-BE" dirty="0"/>
              <a:t> </a:t>
            </a:r>
            <a:r>
              <a:rPr lang="en-US" dirty="0"/>
              <a:t>p</a:t>
            </a:r>
            <a:r>
              <a:rPr lang="en-BE" dirty="0"/>
              <a:t>e</a:t>
            </a:r>
            <a:r>
              <a:rPr lang="en-US" dirty="0"/>
              <a:t>a</a:t>
            </a:r>
            <a:r>
              <a:rPr lang="en-BE" dirty="0"/>
              <a:t>k</a:t>
            </a:r>
            <a:r>
              <a:rPr lang="en-US" dirty="0"/>
              <a:t>s</a:t>
            </a:r>
            <a:r>
              <a:rPr lang="en-BE" dirty="0"/>
              <a:t> occur with discount peaks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B10AA-99D4-440C-9E93-DF3333F0F982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340563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BE" dirty="0" err="1"/>
              <a:t>piky</a:t>
            </a:r>
            <a:br>
              <a:rPr lang="en-BE" dirty="0"/>
            </a:br>
            <a:r>
              <a:rPr lang="en-BE" dirty="0"/>
              <a:t>Sales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5210859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Average </a:t>
            </a:r>
            <a:br>
              <a:rPr lang="en-BE" dirty="0"/>
            </a:br>
            <a:r>
              <a:rPr lang="en-BE" dirty="0"/>
              <a:t>Discounts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4FE3CC7B-289A-47CE-B637-B01C0B8E5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1388345"/>
            <a:ext cx="8753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333556E-82D2-4F40-99FC-A6178549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4243173"/>
            <a:ext cx="86677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C21ED64-5DB6-4816-8ADC-8A194B92EDDE}"/>
              </a:ext>
            </a:extLst>
          </p:cNvPr>
          <p:cNvSpPr/>
          <p:nvPr/>
        </p:nvSpPr>
        <p:spPr>
          <a:xfrm>
            <a:off x="9580475" y="3373646"/>
            <a:ext cx="584929" cy="363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EFF313-2359-4021-AD03-7FE405F106C4}"/>
              </a:ext>
            </a:extLst>
          </p:cNvPr>
          <p:cNvSpPr/>
          <p:nvPr/>
        </p:nvSpPr>
        <p:spPr>
          <a:xfrm>
            <a:off x="9580475" y="6212073"/>
            <a:ext cx="584929" cy="363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202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>
            <a:extLst>
              <a:ext uri="{FF2B5EF4-FFF2-40B4-BE49-F238E27FC236}">
                <a16:creationId xmlns:a16="http://schemas.microsoft.com/office/drawing/2014/main" id="{C510101C-B1FE-40B6-A853-15F26CA5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4229173"/>
            <a:ext cx="8515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/>
              <a:t>d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 </a:t>
            </a:r>
            <a:r>
              <a:rPr lang="en-US" dirty="0"/>
              <a:t>Q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n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e</a:t>
            </a:r>
            <a:r>
              <a:rPr lang="en-BE" dirty="0"/>
              <a:t>s </a:t>
            </a:r>
            <a:r>
              <a:rPr lang="en-US" dirty="0"/>
              <a:t>c</a:t>
            </a:r>
            <a:r>
              <a:rPr lang="en-BE" dirty="0"/>
              <a:t>o</a:t>
            </a:r>
            <a:r>
              <a:rPr lang="en-US" dirty="0"/>
              <a:t>n</a:t>
            </a:r>
            <a:r>
              <a:rPr lang="en-BE" dirty="0"/>
              <a:t>s</a:t>
            </a:r>
            <a:r>
              <a:rPr lang="en-US" dirty="0" err="1"/>
              <a:t>i</a:t>
            </a:r>
            <a:r>
              <a:rPr lang="en-BE" dirty="0"/>
              <a:t>s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o</a:t>
            </a:r>
            <a:r>
              <a:rPr lang="en-BE" dirty="0"/>
              <a:t>f 2 </a:t>
            </a:r>
            <a:r>
              <a:rPr lang="en-US" dirty="0"/>
              <a:t>p</a:t>
            </a:r>
            <a:r>
              <a:rPr lang="en-BE" dirty="0"/>
              <a:t>a</a:t>
            </a:r>
            <a:r>
              <a:rPr lang="en-US" dirty="0"/>
              <a:t>r</a:t>
            </a:r>
            <a:r>
              <a:rPr lang="en-BE" dirty="0"/>
              <a:t>t</a:t>
            </a:r>
            <a:r>
              <a:rPr lang="en-US" dirty="0"/>
              <a:t>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B10AA-99D4-440C-9E93-DF3333F0F982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202064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BE" dirty="0" err="1"/>
              <a:t>piky</a:t>
            </a:r>
            <a:br>
              <a:rPr lang="en-BE" dirty="0"/>
            </a:br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/>
              <a:t>d</a:t>
            </a:r>
            <a:r>
              <a:rPr lang="en-BE" dirty="0"/>
              <a:t>e</a:t>
            </a:r>
            <a:r>
              <a:rPr lang="en-US" dirty="0"/>
              <a:t>r</a:t>
            </a:r>
            <a:br>
              <a:rPr lang="en-BE" dirty="0"/>
            </a:br>
            <a:r>
              <a:rPr lang="en-BE" dirty="0"/>
              <a:t>Quantities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5072360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Continuous </a:t>
            </a:r>
            <a:br>
              <a:rPr lang="en-BE" dirty="0"/>
            </a:br>
            <a:r>
              <a:rPr lang="en-BE" dirty="0"/>
              <a:t>Order </a:t>
            </a:r>
          </a:p>
          <a:p>
            <a:pPr algn="ctr"/>
            <a:r>
              <a:rPr lang="en-BE" dirty="0"/>
              <a:t>Quantities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275ACFE-0247-43D4-89B8-C44FE487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388511"/>
            <a:ext cx="8639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3B7CBD-DA41-4DDE-AA90-5DA403A52F47}"/>
              </a:ext>
            </a:extLst>
          </p:cNvPr>
          <p:cNvCxnSpPr/>
          <p:nvPr/>
        </p:nvCxnSpPr>
        <p:spPr>
          <a:xfrm flipV="1">
            <a:off x="7836310" y="5711462"/>
            <a:ext cx="1710813" cy="5899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40154015-FC43-4ED5-A044-925CE8F4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4229173"/>
            <a:ext cx="8515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BE" dirty="0"/>
              <a:t>n</a:t>
            </a:r>
            <a:r>
              <a:rPr lang="en-US" dirty="0"/>
              <a:t>c</a:t>
            </a:r>
            <a:r>
              <a:rPr lang="en-BE" dirty="0"/>
              <a:t>r</a:t>
            </a:r>
            <a:r>
              <a:rPr lang="en-US" dirty="0"/>
              <a:t>e</a:t>
            </a:r>
            <a:r>
              <a:rPr lang="en-BE" dirty="0"/>
              <a:t>a</a:t>
            </a:r>
            <a:r>
              <a:rPr lang="en-US" dirty="0"/>
              <a:t>s</a:t>
            </a:r>
            <a:r>
              <a:rPr lang="en-BE" dirty="0"/>
              <a:t>e is mainly due to online sales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B10AA-99D4-440C-9E93-DF3333F0F982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3A7FB86C-9808-48B3-95A7-605050FD2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1388428"/>
            <a:ext cx="8515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8863D-D533-4B6C-98D8-E6503FB97926}"/>
              </a:ext>
            </a:extLst>
          </p:cNvPr>
          <p:cNvCxnSpPr/>
          <p:nvPr/>
        </p:nvCxnSpPr>
        <p:spPr>
          <a:xfrm flipV="1">
            <a:off x="7836310" y="5711462"/>
            <a:ext cx="1710813" cy="5899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CC231-F954-4B9F-A5F1-C9DA618DECD2}"/>
              </a:ext>
            </a:extLst>
          </p:cNvPr>
          <p:cNvCxnSpPr/>
          <p:nvPr/>
        </p:nvCxnSpPr>
        <p:spPr>
          <a:xfrm flipV="1">
            <a:off x="7836309" y="2939008"/>
            <a:ext cx="1710813" cy="5899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1AD2EB-7683-409C-84E3-267B1A436815}"/>
              </a:ext>
            </a:extLst>
          </p:cNvPr>
          <p:cNvSpPr txBox="1"/>
          <p:nvPr/>
        </p:nvSpPr>
        <p:spPr>
          <a:xfrm rot="20268280">
            <a:off x="-61611" y="5072360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Continuous </a:t>
            </a:r>
            <a:br>
              <a:rPr lang="en-BE" dirty="0"/>
            </a:br>
            <a:r>
              <a:rPr lang="en-BE" dirty="0"/>
              <a:t>Order </a:t>
            </a:r>
          </a:p>
          <a:p>
            <a:pPr algn="ctr"/>
            <a:r>
              <a:rPr lang="en-BE" dirty="0"/>
              <a:t>Quantities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51E1E-1094-4D02-9716-1FD61F1A9CB9}"/>
              </a:ext>
            </a:extLst>
          </p:cNvPr>
          <p:cNvSpPr txBox="1"/>
          <p:nvPr/>
        </p:nvSpPr>
        <p:spPr>
          <a:xfrm rot="20268280">
            <a:off x="-61610" y="2202065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BE" dirty="0"/>
              <a:t>u</a:t>
            </a:r>
            <a:r>
              <a:rPr lang="en-US" dirty="0"/>
              <a:t>m</a:t>
            </a:r>
            <a:r>
              <a:rPr lang="en-BE" dirty="0"/>
              <a:t>b</a:t>
            </a:r>
            <a:r>
              <a:rPr lang="en-US" dirty="0"/>
              <a:t>e</a:t>
            </a:r>
            <a:r>
              <a:rPr lang="en-BE" dirty="0"/>
              <a:t>r </a:t>
            </a:r>
            <a:r>
              <a:rPr lang="en-US" dirty="0"/>
              <a:t>o</a:t>
            </a:r>
            <a:r>
              <a:rPr lang="en-BE" dirty="0"/>
              <a:t>f</a:t>
            </a:r>
          </a:p>
          <a:p>
            <a:pPr algn="ctr"/>
            <a:r>
              <a:rPr lang="en-BE" dirty="0"/>
              <a:t>Online </a:t>
            </a:r>
            <a:br>
              <a:rPr lang="en-BE" dirty="0"/>
            </a:br>
            <a:r>
              <a:rPr lang="en-BE" dirty="0"/>
              <a:t>Sales </a:t>
            </a:r>
          </a:p>
        </p:txBody>
      </p:sp>
    </p:spTree>
    <p:extLst>
      <p:ext uri="{BB962C8B-B14F-4D97-AF65-F5344CB8AC3E}">
        <p14:creationId xmlns:p14="http://schemas.microsoft.com/office/powerpoint/2010/main" val="211938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/>
              <a:t>d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 </a:t>
            </a:r>
            <a:r>
              <a:rPr lang="en-US" dirty="0"/>
              <a:t>Q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n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e</a:t>
            </a:r>
            <a:r>
              <a:rPr lang="en-BE" dirty="0"/>
              <a:t>s </a:t>
            </a:r>
            <a:r>
              <a:rPr lang="en-US" dirty="0"/>
              <a:t>c</a:t>
            </a:r>
            <a:r>
              <a:rPr lang="en-BE" dirty="0"/>
              <a:t>o</a:t>
            </a:r>
            <a:r>
              <a:rPr lang="en-US" dirty="0"/>
              <a:t>n</a:t>
            </a:r>
            <a:r>
              <a:rPr lang="en-BE" dirty="0"/>
              <a:t>s</a:t>
            </a:r>
            <a:r>
              <a:rPr lang="en-US" dirty="0" err="1"/>
              <a:t>i</a:t>
            </a:r>
            <a:r>
              <a:rPr lang="en-BE" dirty="0"/>
              <a:t>s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o</a:t>
            </a:r>
            <a:r>
              <a:rPr lang="en-BE" dirty="0"/>
              <a:t>f 2 </a:t>
            </a:r>
            <a:r>
              <a:rPr lang="en-US" dirty="0"/>
              <a:t>p</a:t>
            </a:r>
            <a:r>
              <a:rPr lang="en-BE" dirty="0"/>
              <a:t>a</a:t>
            </a:r>
            <a:r>
              <a:rPr lang="en-US" dirty="0"/>
              <a:t>r</a:t>
            </a:r>
            <a:r>
              <a:rPr lang="en-BE" dirty="0"/>
              <a:t>t</a:t>
            </a:r>
            <a:r>
              <a:rPr lang="en-US" dirty="0"/>
              <a:t>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B10AA-99D4-440C-9E93-DF3333F0F982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202064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BE" dirty="0" err="1"/>
              <a:t>piky</a:t>
            </a:r>
            <a:br>
              <a:rPr lang="en-BE" dirty="0"/>
            </a:br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/>
              <a:t>d</a:t>
            </a:r>
            <a:r>
              <a:rPr lang="en-BE" dirty="0"/>
              <a:t>e</a:t>
            </a:r>
            <a:r>
              <a:rPr lang="en-US" dirty="0"/>
              <a:t>r</a:t>
            </a:r>
            <a:br>
              <a:rPr lang="en-BE" dirty="0"/>
            </a:br>
            <a:r>
              <a:rPr lang="en-BE" dirty="0"/>
              <a:t>Quantities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5072360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Continuous </a:t>
            </a:r>
            <a:br>
              <a:rPr lang="en-BE" dirty="0"/>
            </a:br>
            <a:r>
              <a:rPr lang="en-BE" dirty="0"/>
              <a:t>Order </a:t>
            </a:r>
          </a:p>
          <a:p>
            <a:pPr algn="ctr"/>
            <a:r>
              <a:rPr lang="en-BE" dirty="0"/>
              <a:t>Quantities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275ACFE-0247-43D4-89B8-C44FE487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388511"/>
            <a:ext cx="8639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0E6E119-1E50-44E5-960F-05540AEE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4234602"/>
            <a:ext cx="8582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/>
              <a:t>d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 </a:t>
            </a:r>
            <a:r>
              <a:rPr lang="en-US" dirty="0"/>
              <a:t>Q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n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 err="1"/>
              <a:t>i</a:t>
            </a:r>
            <a:r>
              <a:rPr lang="en-US" dirty="0"/>
              <a:t>e</a:t>
            </a:r>
            <a:r>
              <a:rPr lang="en-BE" dirty="0"/>
              <a:t>s </a:t>
            </a:r>
            <a:r>
              <a:rPr lang="en-US" dirty="0"/>
              <a:t>c</a:t>
            </a:r>
            <a:r>
              <a:rPr lang="en-BE" dirty="0"/>
              <a:t>o</a:t>
            </a:r>
            <a:r>
              <a:rPr lang="en-US" dirty="0"/>
              <a:t>n</a:t>
            </a:r>
            <a:r>
              <a:rPr lang="en-BE" dirty="0"/>
              <a:t>s</a:t>
            </a:r>
            <a:r>
              <a:rPr lang="en-US" dirty="0" err="1"/>
              <a:t>i</a:t>
            </a:r>
            <a:r>
              <a:rPr lang="en-BE" dirty="0"/>
              <a:t>s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o</a:t>
            </a:r>
            <a:r>
              <a:rPr lang="en-BE" dirty="0"/>
              <a:t>f 2 </a:t>
            </a:r>
            <a:r>
              <a:rPr lang="en-US" dirty="0"/>
              <a:t>p</a:t>
            </a:r>
            <a:r>
              <a:rPr lang="en-BE" dirty="0"/>
              <a:t>a</a:t>
            </a:r>
            <a:r>
              <a:rPr lang="en-US" dirty="0"/>
              <a:t>r</a:t>
            </a:r>
            <a:r>
              <a:rPr lang="en-BE" dirty="0"/>
              <a:t>t</a:t>
            </a:r>
            <a:r>
              <a:rPr lang="en-US" dirty="0"/>
              <a:t>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B10AA-99D4-440C-9E93-DF3333F0F982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202065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BE" dirty="0"/>
              <a:t>v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a</a:t>
            </a:r>
            <a:r>
              <a:rPr lang="en-BE" dirty="0"/>
              <a:t>g</a:t>
            </a:r>
            <a:r>
              <a:rPr lang="en-US" dirty="0"/>
              <a:t>e</a:t>
            </a:r>
            <a:r>
              <a:rPr lang="en-BE" dirty="0"/>
              <a:t> </a:t>
            </a:r>
            <a:br>
              <a:rPr lang="en-BE" dirty="0"/>
            </a:br>
            <a:r>
              <a:rPr lang="en-US" dirty="0"/>
              <a:t>L</a:t>
            </a:r>
            <a:r>
              <a:rPr lang="en-BE" dirty="0" err="1"/>
              <a:t>i</a:t>
            </a:r>
            <a:r>
              <a:rPr lang="en-US" dirty="0"/>
              <a:t>n</a:t>
            </a:r>
            <a:r>
              <a:rPr lang="en-BE" dirty="0"/>
              <a:t>e </a:t>
            </a:r>
          </a:p>
          <a:p>
            <a:pPr algn="ctr"/>
            <a:r>
              <a:rPr lang="en-BE" dirty="0"/>
              <a:t>Totals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5072361"/>
            <a:ext cx="179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BE" dirty="0"/>
              <a:t>v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a</a:t>
            </a:r>
            <a:r>
              <a:rPr lang="en-BE" dirty="0"/>
              <a:t>g</a:t>
            </a:r>
            <a:r>
              <a:rPr lang="en-US" dirty="0"/>
              <a:t>e</a:t>
            </a:r>
            <a:r>
              <a:rPr lang="en-BE" dirty="0"/>
              <a:t> </a:t>
            </a:r>
            <a:r>
              <a:rPr lang="en-US" dirty="0"/>
              <a:t>F</a:t>
            </a:r>
            <a:r>
              <a:rPr lang="en-BE" dirty="0"/>
              <a:t>r</a:t>
            </a:r>
            <a:r>
              <a:rPr lang="en-US" dirty="0"/>
              <a:t>e</a:t>
            </a:r>
            <a:r>
              <a:rPr lang="en-BE" dirty="0" err="1"/>
              <a:t>i</a:t>
            </a:r>
            <a:r>
              <a:rPr lang="en-US" dirty="0"/>
              <a:t>g</a:t>
            </a:r>
            <a:r>
              <a:rPr lang="en-BE" dirty="0"/>
              <a:t>h</a:t>
            </a:r>
            <a:r>
              <a:rPr lang="en-US" dirty="0"/>
              <a:t>t</a:t>
            </a:r>
            <a:endParaRPr lang="en-BE" dirty="0"/>
          </a:p>
          <a:p>
            <a:pPr algn="ctr"/>
            <a:r>
              <a:rPr lang="en-BE" dirty="0"/>
              <a:t>Costs </a:t>
            </a:r>
            <a:br>
              <a:rPr lang="en-BE" dirty="0"/>
            </a:br>
            <a:r>
              <a:rPr lang="en-BE" dirty="0"/>
              <a:t>over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63FFF1-4B26-46F7-8DBC-D74E65B89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376069"/>
            <a:ext cx="8582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68EC4B-514B-4282-B207-18431C55F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4210050"/>
            <a:ext cx="8458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0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4DDF-0103-43A9-96C4-84CB0609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6"/>
            <a:ext cx="10515600" cy="1325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BE" dirty="0"/>
              <a:t>e</a:t>
            </a:r>
            <a:r>
              <a:rPr lang="en-US" dirty="0"/>
              <a:t>r</a:t>
            </a:r>
            <a:r>
              <a:rPr lang="en-BE" dirty="0"/>
              <a:t>r</a:t>
            </a:r>
            <a:r>
              <a:rPr lang="en-US" dirty="0" err="1"/>
              <a:t>i</a:t>
            </a:r>
            <a:r>
              <a:rPr lang="en-BE" dirty="0"/>
              <a:t>t</a:t>
            </a:r>
            <a:r>
              <a:rPr lang="en-US" dirty="0"/>
              <a:t>o</a:t>
            </a:r>
            <a:r>
              <a:rPr lang="en-BE" dirty="0"/>
              <a:t>r</a:t>
            </a:r>
            <a:r>
              <a:rPr lang="en-US" dirty="0" err="1"/>
              <a:t>i</a:t>
            </a:r>
            <a:r>
              <a:rPr lang="en-BE" dirty="0"/>
              <a:t>e</a:t>
            </a:r>
            <a:r>
              <a:rPr lang="en-US" dirty="0"/>
              <a:t>s</a:t>
            </a:r>
            <a:r>
              <a:rPr lang="en-BE" dirty="0"/>
              <a:t> </a:t>
            </a:r>
            <a:r>
              <a:rPr lang="en-US" dirty="0"/>
              <a:t>w</a:t>
            </a:r>
            <a:r>
              <a:rPr lang="en-BE" dirty="0" err="1"/>
              <a:t>i</a:t>
            </a:r>
            <a:r>
              <a:rPr lang="en-US" dirty="0"/>
              <a:t>t</a:t>
            </a:r>
            <a:r>
              <a:rPr lang="en-BE" dirty="0"/>
              <a:t>h </a:t>
            </a:r>
            <a:r>
              <a:rPr lang="en-US" dirty="0"/>
              <a:t>h</a:t>
            </a:r>
            <a:r>
              <a:rPr lang="en-BE" dirty="0" err="1"/>
              <a:t>i</a:t>
            </a:r>
            <a:r>
              <a:rPr lang="en-US" dirty="0"/>
              <a:t>g</a:t>
            </a:r>
            <a:r>
              <a:rPr lang="en-BE" dirty="0"/>
              <a:t>h</a:t>
            </a:r>
            <a:r>
              <a:rPr lang="en-US" dirty="0"/>
              <a:t>e</a:t>
            </a:r>
            <a:r>
              <a:rPr lang="en-BE" dirty="0"/>
              <a:t>s</a:t>
            </a:r>
            <a:r>
              <a:rPr lang="en-US" dirty="0"/>
              <a:t>t</a:t>
            </a:r>
            <a:r>
              <a:rPr lang="en-BE" dirty="0"/>
              <a:t> </a:t>
            </a:r>
            <a:r>
              <a:rPr lang="en-US" dirty="0"/>
              <a:t>f</a:t>
            </a:r>
            <a:r>
              <a:rPr lang="en-BE" dirty="0"/>
              <a:t>l</a:t>
            </a:r>
            <a:r>
              <a:rPr lang="en-US" dirty="0"/>
              <a:t>u</a:t>
            </a:r>
            <a:r>
              <a:rPr lang="en-BE" dirty="0"/>
              <a:t>c</a:t>
            </a:r>
            <a:r>
              <a:rPr lang="en-US" dirty="0"/>
              <a:t>t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o</a:t>
            </a:r>
            <a:r>
              <a:rPr lang="en-US" dirty="0"/>
              <a:t>n</a:t>
            </a:r>
            <a:r>
              <a:rPr lang="en-BE" dirty="0"/>
              <a:t>s </a:t>
            </a:r>
            <a:r>
              <a:rPr lang="en-US" dirty="0" err="1"/>
              <a:t>i</a:t>
            </a:r>
            <a:r>
              <a:rPr lang="en-BE" dirty="0"/>
              <a:t>n </a:t>
            </a:r>
            <a:r>
              <a:rPr lang="en-US" dirty="0"/>
              <a:t>s</a:t>
            </a:r>
            <a:r>
              <a:rPr lang="en-BE" dirty="0"/>
              <a:t>a</a:t>
            </a:r>
            <a:r>
              <a:rPr lang="en-US" dirty="0"/>
              <a:t>l</a:t>
            </a:r>
            <a:r>
              <a:rPr lang="en-BE" dirty="0"/>
              <a:t>e</a:t>
            </a:r>
            <a:r>
              <a:rPr lang="en-US" dirty="0"/>
              <a:t>s</a:t>
            </a:r>
            <a:endParaRPr lang="en-B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F72E9-A8AB-4B75-9AF0-140058D6F898}"/>
              </a:ext>
            </a:extLst>
          </p:cNvPr>
          <p:cNvCxnSpPr/>
          <p:nvPr/>
        </p:nvCxnSpPr>
        <p:spPr>
          <a:xfrm>
            <a:off x="766916" y="4094213"/>
            <a:ext cx="107267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Afbeeldingsresultaat voor accolade">
            <a:extLst>
              <a:ext uri="{FF2B5EF4-FFF2-40B4-BE49-F238E27FC236}">
                <a16:creationId xmlns:a16="http://schemas.microsoft.com/office/drawing/2014/main" id="{761AEEE2-5635-4651-A1B9-7C40AF1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4" y="1406935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beeldingsresultaat voor accolade">
            <a:extLst>
              <a:ext uri="{FF2B5EF4-FFF2-40B4-BE49-F238E27FC236}">
                <a16:creationId xmlns:a16="http://schemas.microsoft.com/office/drawing/2014/main" id="{E15C4E3A-1E9B-480F-B6EF-ADAB69F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3" y="4296054"/>
            <a:ext cx="124961" cy="23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0F270-C52D-4298-B399-679E886832B1}"/>
              </a:ext>
            </a:extLst>
          </p:cNvPr>
          <p:cNvSpPr txBox="1"/>
          <p:nvPr/>
        </p:nvSpPr>
        <p:spPr>
          <a:xfrm rot="20268280">
            <a:off x="-61610" y="2063568"/>
            <a:ext cx="179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BE" dirty="0"/>
              <a:t>l</a:t>
            </a:r>
            <a:r>
              <a:rPr lang="en-US" dirty="0"/>
              <a:t>u</a:t>
            </a:r>
            <a:r>
              <a:rPr lang="en-BE" dirty="0"/>
              <a:t>c</a:t>
            </a:r>
            <a:r>
              <a:rPr lang="en-US" dirty="0"/>
              <a:t>t</a:t>
            </a:r>
            <a:r>
              <a:rPr lang="en-BE" dirty="0"/>
              <a:t>u</a:t>
            </a:r>
            <a:r>
              <a:rPr lang="en-US" dirty="0"/>
              <a:t>a</a:t>
            </a:r>
            <a:r>
              <a:rPr lang="en-BE" dirty="0"/>
              <a:t>t</a:t>
            </a:r>
            <a:r>
              <a:rPr lang="en-US" dirty="0" err="1"/>
              <a:t>i</a:t>
            </a:r>
            <a:r>
              <a:rPr lang="en-BE" dirty="0"/>
              <a:t>o</a:t>
            </a:r>
            <a:r>
              <a:rPr lang="en-US" dirty="0"/>
              <a:t>n</a:t>
            </a:r>
            <a:br>
              <a:rPr lang="en-BE" dirty="0"/>
            </a:br>
            <a:r>
              <a:rPr lang="en-BE" dirty="0"/>
              <a:t>in Sales</a:t>
            </a:r>
          </a:p>
          <a:p>
            <a:pPr algn="ctr"/>
            <a:r>
              <a:rPr lang="en-BE" dirty="0"/>
              <a:t>per</a:t>
            </a:r>
          </a:p>
          <a:p>
            <a:pPr algn="ctr"/>
            <a:r>
              <a:rPr lang="en-BE" dirty="0"/>
              <a:t>Terri</a:t>
            </a:r>
            <a:r>
              <a:rPr lang="en-US" dirty="0"/>
              <a:t>t</a:t>
            </a:r>
            <a:r>
              <a:rPr lang="en-BE" dirty="0"/>
              <a:t>o</a:t>
            </a:r>
            <a:r>
              <a:rPr lang="en-US" dirty="0"/>
              <a:t>r</a:t>
            </a:r>
            <a:r>
              <a:rPr lang="en-BE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F0D4-DE84-4242-A609-5E995423FC87}"/>
              </a:ext>
            </a:extLst>
          </p:cNvPr>
          <p:cNvSpPr txBox="1"/>
          <p:nvPr/>
        </p:nvSpPr>
        <p:spPr>
          <a:xfrm rot="20268280">
            <a:off x="-61611" y="4933864"/>
            <a:ext cx="179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BE" dirty="0"/>
              <a:t>v</a:t>
            </a:r>
            <a:r>
              <a:rPr lang="en-US" dirty="0"/>
              <a:t>e</a:t>
            </a:r>
            <a:r>
              <a:rPr lang="en-BE" dirty="0"/>
              <a:t>r</a:t>
            </a:r>
            <a:r>
              <a:rPr lang="en-US" dirty="0"/>
              <a:t>a</a:t>
            </a:r>
            <a:r>
              <a:rPr lang="en-BE" dirty="0"/>
              <a:t>g</a:t>
            </a:r>
            <a:r>
              <a:rPr lang="en-US" dirty="0"/>
              <a:t>e</a:t>
            </a:r>
            <a:endParaRPr lang="en-BE" dirty="0"/>
          </a:p>
          <a:p>
            <a:pPr algn="ctr"/>
            <a:r>
              <a:rPr lang="en-BE" dirty="0"/>
              <a:t>Discount</a:t>
            </a:r>
            <a:br>
              <a:rPr lang="en-BE" dirty="0"/>
            </a:br>
            <a:r>
              <a:rPr lang="en-BE" dirty="0"/>
              <a:t>per</a:t>
            </a:r>
            <a:br>
              <a:rPr lang="en-BE" dirty="0"/>
            </a:br>
            <a:r>
              <a:rPr lang="en-BE" dirty="0"/>
              <a:t>Territory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BFB8FB7-DB8F-46A7-BE52-67539F1A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86" y="1330231"/>
            <a:ext cx="103536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8CC4120F-5F79-4F94-B8A5-C54D37F77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4229515"/>
            <a:ext cx="10201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BCCD14-F667-4D49-9F6E-53DA8FD4D7EA}"/>
              </a:ext>
            </a:extLst>
          </p:cNvPr>
          <p:cNvSpPr/>
          <p:nvPr/>
        </p:nvSpPr>
        <p:spPr>
          <a:xfrm>
            <a:off x="11153171" y="340585"/>
            <a:ext cx="680904" cy="68090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95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861</Words>
  <Application>Microsoft Office PowerPoint</Application>
  <PresentationFormat>Widescreen</PresentationFormat>
  <Paragraphs>97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Adventure Works</vt:lpstr>
      <vt:lpstr>Overview</vt:lpstr>
      <vt:lpstr>Monetary sales consist of 2 parts</vt:lpstr>
      <vt:lpstr>Sales peaks occur with discount peaks</vt:lpstr>
      <vt:lpstr>Order Quantities consist of 2 parts</vt:lpstr>
      <vt:lpstr>Increase is mainly due to online sales</vt:lpstr>
      <vt:lpstr>Order Quantities consist of 2 parts</vt:lpstr>
      <vt:lpstr>Order Quantities consist of 2 parts</vt:lpstr>
      <vt:lpstr>Territories with highest fluctuations in sales</vt:lpstr>
      <vt:lpstr>Territories with highest fluctuations in sales</vt:lpstr>
      <vt:lpstr>There is a “Long Tail” for the product sales</vt:lpstr>
      <vt:lpstr>How important are our top customers?</vt:lpstr>
      <vt:lpstr>Number of customers for each territory</vt:lpstr>
      <vt:lpstr>A lot of people only have a few orders!</vt:lpstr>
      <vt:lpstr>Customers across territories</vt:lpstr>
      <vt:lpstr>Price is the most important sales reason!</vt:lpstr>
      <vt:lpstr>Who are our best sales people?</vt:lpstr>
      <vt:lpstr>Predicting churn: the predictors</vt:lpstr>
      <vt:lpstr>Model: some insights</vt:lpstr>
      <vt:lpstr>The model: some insights</vt:lpstr>
      <vt:lpstr>Thank you!</vt:lpstr>
      <vt:lpstr>Extra slides</vt:lpstr>
      <vt:lpstr>Online sales tend to “die out” faster</vt:lpstr>
      <vt:lpstr>Most used discounts</vt:lpstr>
      <vt:lpstr>Most used discounts</vt:lpstr>
      <vt:lpstr>Tenure of sales people</vt:lpstr>
      <vt:lpstr>Shipping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</dc:title>
  <dc:creator>Joran Vergauwen</dc:creator>
  <cp:lastModifiedBy>Joran Vergauwen</cp:lastModifiedBy>
  <cp:revision>21</cp:revision>
  <dcterms:created xsi:type="dcterms:W3CDTF">2020-03-11T17:02:14Z</dcterms:created>
  <dcterms:modified xsi:type="dcterms:W3CDTF">2020-03-13T10:00:20Z</dcterms:modified>
</cp:coreProperties>
</file>