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321" r:id="rId5"/>
    <p:sldId id="324" r:id="rId6"/>
    <p:sldId id="323" r:id="rId7"/>
    <p:sldId id="262" r:id="rId8"/>
    <p:sldId id="326" r:id="rId9"/>
    <p:sldId id="327" r:id="rId10"/>
    <p:sldId id="328" r:id="rId11"/>
    <p:sldId id="368" r:id="rId12"/>
    <p:sldId id="369" r:id="rId13"/>
    <p:sldId id="376" r:id="rId14"/>
    <p:sldId id="377" r:id="rId15"/>
    <p:sldId id="378" r:id="rId16"/>
    <p:sldId id="370" r:id="rId17"/>
    <p:sldId id="371" r:id="rId18"/>
    <p:sldId id="372" r:id="rId19"/>
    <p:sldId id="374" r:id="rId20"/>
    <p:sldId id="373" r:id="rId21"/>
    <p:sldId id="379" r:id="rId22"/>
    <p:sldId id="375" r:id="rId23"/>
    <p:sldId id="265" r:id="rId24"/>
    <p:sldId id="308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customXml" Target="../customXml/item1.xml"/><Relationship Id="rId30" Type="http://schemas.openxmlformats.org/officeDocument/2006/relationships/customXmlProps" Target="../customXml/itemProps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10298"/>
            <a:ext cx="9144000" cy="2387600"/>
          </a:xfrm>
        </p:spPr>
        <p:txBody>
          <a:bodyPr/>
          <a:p>
            <a:r>
              <a:rPr lang="zh-CN" altLang="en-US"/>
              <a:t>Feature </a:t>
            </a:r>
            <a:r>
              <a:rPr lang="en-US" altLang="zh-CN"/>
              <a:t>S</a:t>
            </a:r>
            <a:r>
              <a:rPr lang="zh-CN" altLang="en-US"/>
              <a:t>election using Stochastic Gates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 altLang="zh-CN"/>
          </a:p>
          <a:p>
            <a:r>
              <a:rPr lang="en-US" altLang="zh-CN"/>
              <a:t>Hengjun Jiang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Probabilistic Perspective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1352550"/>
            <a:ext cx="10612755" cy="470217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 altLang="zh-CN"/>
              <a:t>            </a:t>
            </a:r>
            <a:endParaRPr lang="en-US" altLang="zh-CN"/>
          </a:p>
          <a:p>
            <a:pPr marL="0" indent="0">
              <a:buNone/>
            </a:pPr>
            <a:r>
              <a:rPr lang="en-US" altLang="zh-CN" sz="5400"/>
              <a:t>ERR(Empirical Regularized Risk):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FF0000"/>
                </a:solidFill>
              </a:rPr>
              <a:t>The first term's gradients with respect to                                       suffer from high variance if be estimated with REINFORCE(Monte Carlo).</a:t>
            </a:r>
            <a:r>
              <a:rPr lang="en-US" altLang="zh-CN" sz="3200"/>
              <a:t> 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 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The second term's gradients with respect to        is differentiable, cause: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	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           </a:t>
            </a:r>
            <a:endParaRPr lang="en-US" altLang="zh-CN" sz="3200"/>
          </a:p>
        </p:txBody>
      </p:sp>
      <p:pic>
        <p:nvPicPr>
          <p:cNvPr id="4" name="334E55B0-647D-440b-865C-3EC943EB4CBC-16" descr="/var/folders/13/4fwh8ft13tj5mx6sbvk9zj380000gn/T/com.kingsoft.wpsoffice.mac/wpsoffice.dXJ294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5675" y="2149793"/>
            <a:ext cx="7470140" cy="1234440"/>
          </a:xfrm>
          <a:prstGeom prst="rect">
            <a:avLst/>
          </a:prstGeom>
        </p:spPr>
      </p:pic>
      <p:pic>
        <p:nvPicPr>
          <p:cNvPr id="5" name="334E55B0-647D-440b-865C-3EC943EB4CBC-17" descr="/var/folders/13/4fwh8ft13tj5mx6sbvk9zj380000gn/T/com.kingsoft.wpsoffice.mac/wpsoffice.GjP294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645" y="3881755"/>
            <a:ext cx="2158365" cy="304800"/>
          </a:xfrm>
          <a:prstGeom prst="rect">
            <a:avLst/>
          </a:prstGeom>
        </p:spPr>
      </p:pic>
      <p:pic>
        <p:nvPicPr>
          <p:cNvPr id="6" name="334E55B0-647D-440b-865C-3EC943EB4CBC-18" descr="/var/folders/13/4fwh8ft13tj5mx6sbvk9zj380000gn/T/com.kingsoft.wpsoffice.mac/wpsoffice.ZlG294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75" y="4986020"/>
            <a:ext cx="445770" cy="274320"/>
          </a:xfrm>
          <a:prstGeom prst="rect">
            <a:avLst/>
          </a:prstGeom>
        </p:spPr>
      </p:pic>
      <p:pic>
        <p:nvPicPr>
          <p:cNvPr id="8" name="334E55B0-647D-440b-865C-3EC943EB4CBC-19" descr="/var/folders/13/4fwh8ft13tj5mx6sbvk9zj380000gn/T/com.kingsoft.wpsoffice.mac/wpsoffice.kBE294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265" y="5260340"/>
            <a:ext cx="3367405" cy="10039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Reparametrization Trick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1352550"/>
            <a:ext cx="11374755" cy="4739640"/>
          </a:xfrm>
        </p:spPr>
        <p:txBody>
          <a:bodyPr>
            <a:normAutofit fontScale="90000"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Objective: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Q: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    How to efficiently back propagate the gradients                              to       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A: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REINFORCE-Monte Carlo(simple but suffers from high variance)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Reparametrization Trick(simple and have low variance estimation)</a:t>
            </a:r>
            <a:endParaRPr lang="en-US" altLang="zh-CN">
              <a:solidFill>
                <a:srgbClr val="92D050"/>
              </a:solidFill>
            </a:endParaRPr>
          </a:p>
          <a:p>
            <a:pPr lvl="2"/>
            <a:r>
              <a:rPr lang="en-US" altLang="zh-CN">
                <a:solidFill>
                  <a:srgbClr val="92D050"/>
                </a:solidFill>
              </a:rPr>
              <a:t>p.s. reparametrization trick also works when x is a continuous random variable(vector), e.g. VAEs.</a:t>
            </a:r>
            <a:endParaRPr lang="en-US" altLang="zh-CN">
              <a:solidFill>
                <a:srgbClr val="92D050"/>
              </a:solidFill>
            </a:endParaRPr>
          </a:p>
        </p:txBody>
      </p:sp>
      <p:pic>
        <p:nvPicPr>
          <p:cNvPr id="5" name="334E55B0-647D-440b-865C-3EC943EB4CBC-20" descr="/var/folders/13/4fwh8ft13tj5mx6sbvk9zj380000gn/T/com.kingsoft.wpsoffice.mac/wpsoffice.Cxl294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735" y="1784350"/>
            <a:ext cx="8393430" cy="485775"/>
          </a:xfrm>
          <a:prstGeom prst="rect">
            <a:avLst/>
          </a:prstGeom>
        </p:spPr>
      </p:pic>
      <p:pic>
        <p:nvPicPr>
          <p:cNvPr id="6" name="334E55B0-647D-440b-865C-3EC943EB4CBC-21" descr="/var/folders/13/4fwh8ft13tj5mx6sbvk9zj380000gn/T/com.kingsoft.wpsoffice.mac/wpsoffice.Uch294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063" y="3445828"/>
            <a:ext cx="2534285" cy="346710"/>
          </a:xfrm>
          <a:prstGeom prst="rect">
            <a:avLst/>
          </a:prstGeom>
        </p:spPr>
      </p:pic>
      <p:pic>
        <p:nvPicPr>
          <p:cNvPr id="7" name="334E55B0-647D-440b-865C-3EC943EB4CBC-22" descr="/var/folders/13/4fwh8ft13tj5mx6sbvk9zj380000gn/T/com.kingsoft.wpsoffice.mac/wpsoffice.UGp294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865" y="3401695"/>
            <a:ext cx="581660" cy="4362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Reparametrization Trick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940" y="1428750"/>
            <a:ext cx="11374755" cy="4739640"/>
          </a:xfrm>
        </p:spPr>
        <p:txBody>
          <a:bodyPr>
            <a:normAutofit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lvl="2"/>
            <a:endParaRPr lang="en-US" altLang="zh-CN">
              <a:solidFill>
                <a:srgbClr val="92D050"/>
              </a:solidFill>
            </a:endParaRPr>
          </a:p>
          <a:p>
            <a:pPr marL="914400" lvl="2" indent="0">
              <a:buNone/>
            </a:pPr>
            <a:r>
              <a:rPr lang="en-US" altLang="zh-CN">
                <a:solidFill>
                  <a:srgbClr val="92D050"/>
                </a:solidFill>
              </a:rPr>
              <a:t>    </a:t>
            </a:r>
            <a:endParaRPr lang="en-US" altLang="zh-CN">
              <a:solidFill>
                <a:srgbClr val="92D050"/>
              </a:solidFill>
            </a:endParaRPr>
          </a:p>
          <a:p>
            <a:pPr marL="914400" lvl="2" indent="0">
              <a:buNone/>
            </a:pPr>
            <a:endParaRPr lang="en-US" altLang="zh-CN" sz="4800">
              <a:solidFill>
                <a:srgbClr val="92D050"/>
              </a:solidFill>
            </a:endParaRPr>
          </a:p>
          <a:p>
            <a:pPr marL="914400" lvl="2" indent="0">
              <a:buNone/>
            </a:pPr>
            <a:r>
              <a:rPr lang="en-US" altLang="zh-CN" sz="4800">
                <a:solidFill>
                  <a:srgbClr val="92D050"/>
                </a:solidFill>
              </a:rPr>
              <a:t>How reparametrization trick works?</a:t>
            </a:r>
            <a:endParaRPr lang="en-US" altLang="zh-CN" sz="480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334E55B0-647D-440b-865C-3EC943EB4CBC-32" descr="/var/folders/13/4fwh8ft13tj5mx6sbvk9zj380000gn/T/com.kingsoft.wpsoffice.mac/wpsoffice.TMt294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2340" y="1909445"/>
            <a:ext cx="6334125" cy="6648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Reparametrization Trick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1352550"/>
            <a:ext cx="11374755" cy="5311140"/>
          </a:xfrm>
        </p:spPr>
        <p:txBody>
          <a:bodyPr>
            <a:normAutofit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Consider a random variable(vector) :</a:t>
            </a:r>
            <a:endParaRPr lang="en-US" altLang="zh-CN" sz="1600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How to calculate the expectation of L(X):                                                 where:</a:t>
            </a:r>
            <a:endParaRPr lang="en-US" altLang="zh-CN" sz="160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160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92D050"/>
                </a:solidFill>
              </a:rPr>
              <a:t>(Only)Monte Carlo:</a:t>
            </a:r>
            <a:endParaRPr lang="en-US" altLang="zh-CN" sz="160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160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160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92D050"/>
                </a:solidFill>
              </a:rPr>
              <a:t>Chebyshev's Inequality:</a:t>
            </a:r>
            <a:endParaRPr lang="en-US" altLang="zh-CN" sz="160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160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160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We can conclude: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                  when sample size n is small and variance </a:t>
            </a:r>
            <a:r>
              <a:rPr lang="en-US" altLang="zh-CN" sz="1600">
                <a:solidFill>
                  <a:srgbClr val="FF0000"/>
                </a:solidFill>
                <a:latin typeface="Arial" panose="020B0604020202090204" pitchFamily="34" charset="0"/>
              </a:rPr>
              <a:t>σ</a:t>
            </a:r>
            <a:r>
              <a:rPr lang="en-US" altLang="zh-CN" sz="1600" baseline="30000">
                <a:solidFill>
                  <a:srgbClr val="FF0000"/>
                </a:solidFill>
                <a:latin typeface="Arial" panose="020B0604020202090204" pitchFamily="34" charset="0"/>
              </a:rPr>
              <a:t>2 </a:t>
            </a:r>
            <a:r>
              <a:rPr lang="en-US" altLang="zh-CN" sz="1600">
                <a:solidFill>
                  <a:srgbClr val="FF0000"/>
                </a:solidFill>
                <a:latin typeface="Arial" panose="020B0604020202090204" pitchFamily="34" charset="0"/>
              </a:rPr>
              <a:t>is large,  it's a high variance estimation!</a:t>
            </a:r>
            <a:endParaRPr lang="en-US" altLang="zh-CN" sz="1600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  <p:pic>
        <p:nvPicPr>
          <p:cNvPr id="4" name="334E55B0-647D-440b-865C-3EC943EB4CBC-31" descr="/var/folders/13/4fwh8ft13tj5mx6sbvk9zj380000gn/T/com.kingsoft.wpsoffice.mac/wpsoffice.ACc294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55" y="2667000"/>
            <a:ext cx="2604770" cy="387350"/>
          </a:xfrm>
          <a:prstGeom prst="rect">
            <a:avLst/>
          </a:prstGeom>
        </p:spPr>
      </p:pic>
      <p:pic>
        <p:nvPicPr>
          <p:cNvPr id="9" name="334E55B0-647D-440b-865C-3EC943EB4CBC-33" descr="/var/folders/13/4fwh8ft13tj5mx6sbvk9zj380000gn/T/com.kingsoft.wpsoffice.mac/wpsoffice.Cga294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290" y="2693035"/>
            <a:ext cx="1781810" cy="335280"/>
          </a:xfrm>
          <a:prstGeom prst="rect">
            <a:avLst/>
          </a:prstGeom>
        </p:spPr>
      </p:pic>
      <p:pic>
        <p:nvPicPr>
          <p:cNvPr id="10" name="334E55B0-647D-440b-865C-3EC943EB4CBC-34" descr="/var/folders/13/4fwh8ft13tj5mx6sbvk9zj380000gn/T/com.kingsoft.wpsoffice.mac/wpsoffice.mdj294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530" y="3754755"/>
            <a:ext cx="6433820" cy="752475"/>
          </a:xfrm>
          <a:prstGeom prst="rect">
            <a:avLst/>
          </a:prstGeom>
        </p:spPr>
      </p:pic>
      <p:pic>
        <p:nvPicPr>
          <p:cNvPr id="11" name="334E55B0-647D-440b-865C-3EC943EB4CBC-35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530" y="4767580"/>
            <a:ext cx="2978150" cy="5175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334E55B0-647D-440b-865C-3EC943EB4CBC-32" descr="/var/folders/13/4fwh8ft13tj5mx6sbvk9zj380000gn/T/com.kingsoft.wpsoffice.mac/wpsoffice.TMt294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0730" y="1780540"/>
            <a:ext cx="6334125" cy="6648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Reparametrization Trick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1352550"/>
            <a:ext cx="11374755" cy="5311140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Consider a random variable(vector) :</a:t>
            </a:r>
            <a:endParaRPr lang="en-US" altLang="zh-CN" sz="1600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How to calculate the expectation of L(X):                                                   where:</a:t>
            </a:r>
            <a:endParaRPr lang="en-US" altLang="zh-CN" sz="160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160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92D050"/>
                </a:solidFill>
              </a:rPr>
              <a:t>Reparametrization Trick:</a:t>
            </a:r>
            <a:endParaRPr lang="en-US" altLang="zh-CN" sz="160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160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160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160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92D050"/>
                </a:solidFill>
              </a:rPr>
              <a:t>Chebyshev's Inequality:</a:t>
            </a:r>
            <a:endParaRPr lang="en-US" altLang="zh-CN" sz="160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160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                                           </a:t>
            </a:r>
            <a:r>
              <a:rPr lang="en-US" altLang="zh-CN" sz="2400">
                <a:solidFill>
                  <a:srgbClr val="FF0000"/>
                </a:solidFill>
              </a:rPr>
              <a:t>Cause </a:t>
            </a: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sym typeface="+mn-ea"/>
              </a:rPr>
              <a:t>    </a:t>
            </a:r>
            <a:r>
              <a:rPr lang="en-US" altLang="zh-CN" sz="2400">
                <a:solidFill>
                  <a:srgbClr val="FF0000"/>
                </a:solidFill>
              </a:rPr>
              <a:t>          , so the estimation has lower variance,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                             and also, it's fully differentiable.</a:t>
            </a:r>
            <a:r>
              <a:rPr lang="en-US" altLang="zh-CN" sz="1600">
                <a:solidFill>
                  <a:srgbClr val="FF0000"/>
                </a:solidFill>
              </a:rPr>
              <a:t>   </a:t>
            </a:r>
            <a:endParaRPr lang="en-US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600">
              <a:solidFill>
                <a:srgbClr val="FF0000"/>
              </a:solidFill>
              <a:latin typeface="Arial" panose="020B0604020202090204" pitchFamily="34" charset="0"/>
            </a:endParaRPr>
          </a:p>
        </p:txBody>
      </p:sp>
      <p:pic>
        <p:nvPicPr>
          <p:cNvPr id="4" name="334E55B0-647D-440b-865C-3EC943EB4CBC-31" descr="/var/folders/13/4fwh8ft13tj5mx6sbvk9zj380000gn/T/com.kingsoft.wpsoffice.mac/wpsoffice.ACc294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080" y="2534920"/>
            <a:ext cx="2604770" cy="387350"/>
          </a:xfrm>
          <a:prstGeom prst="rect">
            <a:avLst/>
          </a:prstGeom>
        </p:spPr>
      </p:pic>
      <p:pic>
        <p:nvPicPr>
          <p:cNvPr id="9" name="334E55B0-647D-440b-865C-3EC943EB4CBC-33" descr="/var/folders/13/4fwh8ft13tj5mx6sbvk9zj380000gn/T/com.kingsoft.wpsoffice.mac/wpsoffice.Cga294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290" y="2560955"/>
            <a:ext cx="1781810" cy="335280"/>
          </a:xfrm>
          <a:prstGeom prst="rect">
            <a:avLst/>
          </a:prstGeom>
        </p:spPr>
      </p:pic>
      <p:pic>
        <p:nvPicPr>
          <p:cNvPr id="11" name="334E55B0-647D-440b-865C-3EC943EB4CBC-35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730" y="4818380"/>
            <a:ext cx="2978150" cy="517525"/>
          </a:xfrm>
          <a:prstGeom prst="rect">
            <a:avLst/>
          </a:prstGeom>
        </p:spPr>
      </p:pic>
      <p:pic>
        <p:nvPicPr>
          <p:cNvPr id="5" name="334E55B0-647D-440b-865C-3EC943EB4CBC-36" descr="/var/folders/13/4fwh8ft13tj5mx6sbvk9zj380000gn/T/com.kingsoft.wpsoffice.mac/wpsoffice.WNd294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560" y="3644265"/>
            <a:ext cx="4265930" cy="260350"/>
          </a:xfrm>
          <a:prstGeom prst="rect">
            <a:avLst/>
          </a:prstGeom>
        </p:spPr>
      </p:pic>
      <p:pic>
        <p:nvPicPr>
          <p:cNvPr id="6" name="334E55B0-647D-440b-865C-3EC943EB4CBC-37" descr="/var/folders/13/4fwh8ft13tj5mx6sbvk9zj380000gn/T/com.kingsoft.wpsoffice.mac/wpsoffice.dcI294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1148" y="3904933"/>
            <a:ext cx="8204200" cy="595630"/>
          </a:xfrm>
          <a:prstGeom prst="rect">
            <a:avLst/>
          </a:prstGeom>
        </p:spPr>
      </p:pic>
      <p:pic>
        <p:nvPicPr>
          <p:cNvPr id="7" name="334E55B0-647D-440b-865C-3EC943EB4CBC-38" descr="wpsoffi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5440" y="5450205"/>
            <a:ext cx="1231265" cy="4451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Reparametrization Trick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1352550"/>
            <a:ext cx="11374755" cy="473964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>
              <a:solidFill>
                <a:srgbClr val="92D050"/>
              </a:solidFill>
            </a:endParaRPr>
          </a:p>
        </p:txBody>
      </p:sp>
      <p:pic>
        <p:nvPicPr>
          <p:cNvPr id="9" name="334E55B0-647D-440b-865C-3EC943EB4CBC-24" descr="/var/folders/13/4fwh8ft13tj5mx6sbvk9zj380000gn/T/com.kingsoft.wpsoffice.mac/wpsoffice.DVB294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078" y="1571943"/>
            <a:ext cx="6921500" cy="868680"/>
          </a:xfrm>
          <a:prstGeom prst="rect">
            <a:avLst/>
          </a:prstGeom>
        </p:spPr>
      </p:pic>
      <p:pic>
        <p:nvPicPr>
          <p:cNvPr id="10" name="334E55B0-647D-440b-865C-3EC943EB4CBC-25" descr="/var/folders/13/4fwh8ft13tj5mx6sbvk9zj380000gn/T/com.kingsoft.wpsoffice.mac/wpsoffice.zpi294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3" y="4859655"/>
            <a:ext cx="8409940" cy="1107440"/>
          </a:xfrm>
          <a:prstGeom prst="rect">
            <a:avLst/>
          </a:prstGeom>
        </p:spPr>
      </p:pic>
      <p:pic>
        <p:nvPicPr>
          <p:cNvPr id="11" name="334E55B0-647D-440b-865C-3EC943EB4CBC-16" descr="/var/folders/13/4fwh8ft13tj5mx6sbvk9zj380000gn/T/com.kingsoft.wpsoffice.mac/wpsoffice.dXJ294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095" y="2584133"/>
            <a:ext cx="7470140" cy="1234440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>
          <a:xfrm>
            <a:off x="5080000" y="3818890"/>
            <a:ext cx="508000" cy="1028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Reparametrization Trick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1352550"/>
            <a:ext cx="11374755" cy="473964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>
              <a:solidFill>
                <a:srgbClr val="92D050"/>
              </a:solidFill>
            </a:endParaRPr>
          </a:p>
        </p:txBody>
      </p:sp>
      <p:pic>
        <p:nvPicPr>
          <p:cNvPr id="4" name="334E55B0-647D-440b-865C-3EC943EB4CBC-26" descr="/var/folders/13/4fwh8ft13tj5mx6sbvk9zj380000gn/T/com.kingsoft.wpsoffice.mac/wpsoffice.FVh294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3644583"/>
            <a:ext cx="10057130" cy="892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1235" y="4756150"/>
            <a:ext cx="9309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/>
              <a:t>In inference stage, if       is greater than a threshold(e.g. 0.5), then select      as a relevant feature, otherwise drop it. </a:t>
            </a:r>
            <a:endParaRPr lang="en-US" altLang="zh-CN" sz="2400"/>
          </a:p>
        </p:txBody>
      </p:sp>
      <p:pic>
        <p:nvPicPr>
          <p:cNvPr id="6" name="334E55B0-647D-440b-865C-3EC943EB4CBC-27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4972050"/>
            <a:ext cx="387350" cy="323215"/>
          </a:xfrm>
          <a:prstGeom prst="rect">
            <a:avLst/>
          </a:prstGeom>
        </p:spPr>
      </p:pic>
      <p:pic>
        <p:nvPicPr>
          <p:cNvPr id="7" name="334E55B0-647D-440b-865C-3EC943EB4CBC-28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5530850"/>
            <a:ext cx="387350" cy="323215"/>
          </a:xfrm>
          <a:prstGeom prst="rect">
            <a:avLst/>
          </a:prstGeom>
        </p:spPr>
      </p:pic>
      <p:pic>
        <p:nvPicPr>
          <p:cNvPr id="8" name="334E55B0-647D-440b-865C-3EC943EB4CBC-39" descr="/var/folders/13/4fwh8ft13tj5mx6sbvk9zj380000gn/T/com.kingsoft.wpsoffice.mac/wpsoffice.HLI294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13" y="1924051"/>
            <a:ext cx="8409940" cy="11074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Mutual Information Perspective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1352550"/>
            <a:ext cx="11374755" cy="473964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>
              <a:solidFill>
                <a:srgbClr val="92D050"/>
              </a:solidFill>
            </a:endParaRPr>
          </a:p>
        </p:txBody>
      </p:sp>
      <p:pic>
        <p:nvPicPr>
          <p:cNvPr id="6" name="334E55B0-647D-440b-865C-3EC943EB4CBC-29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0" y="4098290"/>
            <a:ext cx="7315200" cy="982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38300" y="2206625"/>
            <a:ext cx="7835900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/>
              <a:t>To select a subset of features S of size k that has the highest mutual information with the target variable Y.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Connection to Mutual Information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352550"/>
            <a:ext cx="11374755" cy="473964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>
              <a:solidFill>
                <a:srgbClr val="92D05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" y="1454150"/>
            <a:ext cx="9491980" cy="17532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308985"/>
            <a:ext cx="9678670" cy="2569845"/>
          </a:xfrm>
          <a:prstGeom prst="rect">
            <a:avLst/>
          </a:prstGeom>
        </p:spPr>
      </p:pic>
      <p:pic>
        <p:nvPicPr>
          <p:cNvPr id="9" name="334E55B0-647D-440b-865C-3EC943EB4CBC-30" descr="/var/folders/13/4fwh8ft13tj5mx6sbvk9zj380000gn/T/com.kingsoft.wpsoffice.mac/wpsoffice.Rkn294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2539365"/>
            <a:ext cx="4674235" cy="5537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Algorithm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352550"/>
            <a:ext cx="11374755" cy="473964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>
              <a:solidFill>
                <a:srgbClr val="92D05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015" y="592455"/>
            <a:ext cx="8065135" cy="6259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Feature Selection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Feature Selection Definition: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Select a </a:t>
            </a:r>
            <a:r>
              <a:rPr lang="en-US" altLang="zh-CN">
                <a:solidFill>
                  <a:srgbClr val="FF0000"/>
                </a:solidFill>
              </a:rPr>
              <a:t>subset</a:t>
            </a:r>
            <a:r>
              <a:rPr lang="en-US" altLang="zh-CN"/>
              <a:t> of </a:t>
            </a:r>
            <a:r>
              <a:rPr lang="en-US" altLang="zh-CN">
                <a:solidFill>
                  <a:srgbClr val="FF0000"/>
                </a:solidFill>
              </a:rPr>
              <a:t>meaningful(relevant)</a:t>
            </a:r>
            <a:r>
              <a:rPr lang="en-US" altLang="zh-CN"/>
              <a:t> features from original features.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352550"/>
            <a:ext cx="11374755" cy="473964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>
              <a:solidFill>
                <a:srgbClr val="92D05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1352550"/>
            <a:ext cx="9190990" cy="56400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352550"/>
            <a:ext cx="11374755" cy="473964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>
              <a:solidFill>
                <a:srgbClr val="92D05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065" y="1352550"/>
            <a:ext cx="7862570" cy="55124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1. Chen, Jianbo, et al. "Kernel feature selection via conditional covariance minimization." Advances in Neural Information Processing Systems. 2017.</a:t>
            </a:r>
            <a:endParaRPr lang="en-US" altLang="zh-CN" sz="2400"/>
          </a:p>
          <a:p>
            <a:r>
              <a:rPr lang="en-US" altLang="zh-CN" sz="2400"/>
              <a:t>2. Yutaro, Yamada, et al. "Feature selection using Stochastic Gates" arXiv preprint arXiv:1810.04247v3 (2019).</a:t>
            </a:r>
            <a:endParaRPr lang="en-US" altLang="zh-CN" sz="2400"/>
          </a:p>
          <a:p>
            <a:r>
              <a:rPr lang="en-US" altLang="zh-CN" sz="2400"/>
              <a:t>3. Wasserman, Larry. All of statistics: a concise course in statistical inference. Springer Science &amp; Business Media, 2013.</a:t>
            </a:r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3279140" y="1605915"/>
            <a:ext cx="58375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4800"/>
          </a:p>
          <a:p>
            <a:r>
              <a:rPr lang="en-US" altLang="zh-CN" sz="4800"/>
              <a:t>         </a:t>
            </a:r>
            <a:endParaRPr lang="en-US" altLang="zh-CN" sz="4800"/>
          </a:p>
          <a:p>
            <a:r>
              <a:rPr lang="en-US" altLang="zh-CN" sz="4800"/>
              <a:t>            Q&amp;A</a:t>
            </a:r>
            <a:endParaRPr lang="en-US" altLang="zh-CN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 Feature Selection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en-US" altLang="zh-CN" sz="3600"/>
              <a:t>model interpretation</a:t>
            </a:r>
            <a:endParaRPr lang="en-US" altLang="zh-CN" sz="3600"/>
          </a:p>
          <a:p>
            <a:r>
              <a:rPr lang="en-US" altLang="zh-CN" sz="3600"/>
              <a:t>memory cost</a:t>
            </a:r>
            <a:endParaRPr lang="en-US" altLang="zh-CN" sz="3600"/>
          </a:p>
          <a:p>
            <a:r>
              <a:rPr lang="en-US" altLang="zh-CN" sz="3600"/>
              <a:t>convergence rate</a:t>
            </a:r>
            <a:endParaRPr lang="en-US" altLang="zh-CN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416050" y="1441450"/>
            <a:ext cx="4559300" cy="377253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Difference with Representation Learning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3948430" y="3579495"/>
            <a:ext cx="1466850" cy="760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Feature Selection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6300470" y="3519805"/>
            <a:ext cx="2082800" cy="88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Representation Learning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901190" y="3541395"/>
            <a:ext cx="1230630" cy="836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Input Features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9155430" y="3590925"/>
            <a:ext cx="1499870" cy="73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Outputs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131820" y="3959860"/>
            <a:ext cx="8166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3"/>
            <a:endCxn id="4" idx="1"/>
          </p:cNvCxnSpPr>
          <p:nvPr/>
        </p:nvCxnSpPr>
        <p:spPr>
          <a:xfrm>
            <a:off x="5415280" y="3959860"/>
            <a:ext cx="8851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10" idx="1"/>
          </p:cNvCxnSpPr>
          <p:nvPr/>
        </p:nvCxnSpPr>
        <p:spPr>
          <a:xfrm>
            <a:off x="8383270" y="3959860"/>
            <a:ext cx="7721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247900" y="1733550"/>
            <a:ext cx="2895600" cy="123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Feature Generation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5" idx="3"/>
            <a:endCxn id="4" idx="1"/>
          </p:cNvCxnSpPr>
          <p:nvPr/>
        </p:nvCxnSpPr>
        <p:spPr>
          <a:xfrm>
            <a:off x="5143500" y="2349500"/>
            <a:ext cx="1156970" cy="1610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Feature Selection Methods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Filter Methods</a:t>
            </a:r>
            <a:endParaRPr lang="en-US" altLang="zh-CN"/>
          </a:p>
          <a:p>
            <a:pPr lvl="1"/>
            <a:r>
              <a:rPr lang="en-US" altLang="zh-CN" sz="2400"/>
              <a:t>remove irrelevant features based on some pre-defined statistical measure scores(Mutual Information, Dependence Estimation, etc)</a:t>
            </a:r>
            <a:endParaRPr lang="en-US" altLang="zh-CN"/>
          </a:p>
          <a:p>
            <a:r>
              <a:rPr lang="en-US" altLang="zh-CN"/>
              <a:t>Wrapper Methods</a:t>
            </a:r>
            <a:endParaRPr lang="en-US" altLang="zh-CN"/>
          </a:p>
          <a:p>
            <a:pPr lvl="1"/>
            <a:r>
              <a:rPr lang="en-US" altLang="zh-CN"/>
              <a:t>learn a subset of relevant features according to the output of a task-oriented model(Random Forests, Xgboost, etc)</a:t>
            </a:r>
            <a:endParaRPr lang="en-US" altLang="zh-CN"/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Methods</a:t>
            </a:r>
            <a:endParaRPr lang="en-US" altLang="zh-CN"/>
          </a:p>
          <a:p>
            <a:pPr lvl="1"/>
            <a:r>
              <a:rPr lang="en-US" altLang="zh-CN"/>
              <a:t>learn a task-oriented model while simultaneously selecting a subset of relevant features(LASSO(linear models), Neural Networks with L-p norm(nonlinear LASSO), etc)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 Formulation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745" y="1452880"/>
            <a:ext cx="11000105" cy="4304030"/>
          </a:xfrm>
        </p:spPr>
        <p:txBody>
          <a:bodyPr>
            <a:normAutofit fontScale="4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4400"/>
              <a:t>Given n i.i.d. samples {(x</a:t>
            </a:r>
            <a:r>
              <a:rPr lang="en-US" altLang="zh-CN" sz="4400" baseline="-25000"/>
              <a:t>i</a:t>
            </a:r>
            <a:r>
              <a:rPr lang="en-US" altLang="zh-CN" sz="4400"/>
              <a:t>, y</a:t>
            </a:r>
            <a:r>
              <a:rPr lang="en-US" altLang="zh-CN" sz="4400" baseline="-25000"/>
              <a:t>i</a:t>
            </a:r>
            <a:r>
              <a:rPr lang="en-US" altLang="zh-CN" sz="4400"/>
              <a:t>), i=1, 2, ..., n}(                 , with features       of size d) generated from an unknown joint distribution P</a:t>
            </a:r>
            <a:r>
              <a:rPr lang="en-US" altLang="zh-CN" sz="4400" baseline="-25000"/>
              <a:t>X,Y</a:t>
            </a:r>
            <a:r>
              <a:rPr lang="en-US" altLang="zh-CN" sz="4400"/>
              <a:t>,  to select a subset of features        of size m(m&lt;=d)</a:t>
            </a:r>
            <a:endParaRPr lang="en-US" altLang="zh-CN" sz="44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3200"/>
          </a:p>
          <a:p>
            <a:r>
              <a:rPr lang="en-US" altLang="zh-CN" sz="4800"/>
              <a:t>dependence perspective(filter method):</a:t>
            </a:r>
            <a:endParaRPr lang="en-US" altLang="zh-CN" sz="4800"/>
          </a:p>
          <a:p>
            <a:pPr lvl="1"/>
            <a:r>
              <a:rPr lang="en-US" altLang="zh-CN" sz="4800"/>
              <a:t>select a subset of features       of size m and the remaining features             conditionally independent of Y given  </a:t>
            </a:r>
            <a:endParaRPr lang="en-US" altLang="zh-CN" sz="4800"/>
          </a:p>
          <a:p>
            <a:endParaRPr lang="en-US" altLang="zh-CN" sz="4800"/>
          </a:p>
          <a:p>
            <a:r>
              <a:rPr lang="en-US" altLang="zh-CN" sz="4800"/>
              <a:t>prediction perspective(wrapper method):</a:t>
            </a:r>
            <a:endParaRPr lang="en-US" altLang="zh-CN" sz="4800"/>
          </a:p>
          <a:p>
            <a:pPr lvl="1"/>
            <a:r>
              <a:rPr lang="en-US" altLang="zh-CN" sz="4800"/>
              <a:t>select a subset of features        and       can well predict Y within a specific learning problem</a:t>
            </a:r>
            <a:endParaRPr lang="en-US" altLang="zh-CN" sz="4800"/>
          </a:p>
          <a:p>
            <a:pPr lvl="1"/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</a:t>
            </a:r>
            <a:endParaRPr lang="en-US" altLang="zh-CN"/>
          </a:p>
        </p:txBody>
      </p:sp>
      <p:pic>
        <p:nvPicPr>
          <p:cNvPr id="5" name="334E55B0-647D-440b-865C-3EC943EB4CBC-1" descr="/var/folders/13/4fwh8ft13tj5mx6sbvk9zj380000gn/T/com.kingsoft.wpsoffice.mac/wpsoffice.EZ3534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3663" y="1590675"/>
            <a:ext cx="988060" cy="311785"/>
          </a:xfrm>
          <a:prstGeom prst="rect">
            <a:avLst/>
          </a:prstGeom>
        </p:spPr>
      </p:pic>
      <p:pic>
        <p:nvPicPr>
          <p:cNvPr id="6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430" y="1911350"/>
            <a:ext cx="421640" cy="421640"/>
          </a:xfrm>
          <a:prstGeom prst="rect">
            <a:avLst/>
          </a:prstGeom>
        </p:spPr>
      </p:pic>
      <p:pic>
        <p:nvPicPr>
          <p:cNvPr id="7" name="334E55B0-647D-440b-865C-3EC943EB4CBC-3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205" y="3127375"/>
            <a:ext cx="349250" cy="349250"/>
          </a:xfrm>
          <a:prstGeom prst="rect">
            <a:avLst/>
          </a:prstGeom>
        </p:spPr>
      </p:pic>
      <p:pic>
        <p:nvPicPr>
          <p:cNvPr id="8" name="334E55B0-647D-440b-865C-3EC943EB4CBC-4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420" y="1571625"/>
            <a:ext cx="388620" cy="349885"/>
          </a:xfrm>
          <a:prstGeom prst="rect">
            <a:avLst/>
          </a:prstGeom>
        </p:spPr>
      </p:pic>
      <p:pic>
        <p:nvPicPr>
          <p:cNvPr id="9" name="334E55B0-647D-440b-865C-3EC943EB4CBC-5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230" y="3127375"/>
            <a:ext cx="744220" cy="388620"/>
          </a:xfrm>
          <a:prstGeom prst="rect">
            <a:avLst/>
          </a:prstGeom>
        </p:spPr>
      </p:pic>
      <p:pic>
        <p:nvPicPr>
          <p:cNvPr id="10" name="334E55B0-647D-440b-865C-3EC943EB4CBC-6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920" y="3435350"/>
            <a:ext cx="339090" cy="339090"/>
          </a:xfrm>
          <a:prstGeom prst="rect">
            <a:avLst/>
          </a:prstGeom>
        </p:spPr>
      </p:pic>
      <p:pic>
        <p:nvPicPr>
          <p:cNvPr id="11" name="334E55B0-647D-440b-865C-3EC943EB4CBC-7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10" y="4457065"/>
            <a:ext cx="421640" cy="421640"/>
          </a:xfrm>
          <a:prstGeom prst="rect">
            <a:avLst/>
          </a:prstGeom>
        </p:spPr>
      </p:pic>
      <p:pic>
        <p:nvPicPr>
          <p:cNvPr id="12" name="334E55B0-647D-440b-865C-3EC943EB4CBC-8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655" y="4532630"/>
            <a:ext cx="405765" cy="270510"/>
          </a:xfrm>
          <a:prstGeom prst="rect">
            <a:avLst/>
          </a:prstGeom>
        </p:spPr>
      </p:pic>
      <p:pic>
        <p:nvPicPr>
          <p:cNvPr id="13" name="334E55B0-647D-440b-865C-3EC943EB4CBC-9" descr="/var/folders/13/4fwh8ft13tj5mx6sbvk9zj380000gn/T/com.kingsoft.wpsoffice.mac/wpsoffice.Sx3534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1160" y="5125720"/>
            <a:ext cx="5894070" cy="5099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Embeded Methods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1352550"/>
            <a:ext cx="10612755" cy="47021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LASSO(for linear models):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Limitation:</a:t>
            </a:r>
            <a:r>
              <a:rPr lang="en-US" altLang="zh-CN"/>
              <a:t> original LASSO optimization problem just shrink the coefficients    to approximately select the relevant features.</a:t>
            </a:r>
            <a:endParaRPr lang="en-US" altLang="zh-CN"/>
          </a:p>
        </p:txBody>
      </p:sp>
      <p:pic>
        <p:nvPicPr>
          <p:cNvPr id="9" name="334E55B0-647D-440b-865C-3EC943EB4CBC-10" descr="/var/folders/13/4fwh8ft13tj5mx6sbvk9zj380000gn/T/com.kingsoft.wpsoffice.mac/wpsoffice.Nv3534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9833" y="2775903"/>
            <a:ext cx="6176010" cy="1106170"/>
          </a:xfrm>
          <a:prstGeom prst="rect">
            <a:avLst/>
          </a:prstGeom>
        </p:spPr>
      </p:pic>
      <p:pic>
        <p:nvPicPr>
          <p:cNvPr id="11" name="334E55B0-647D-440b-865C-3EC943EB4CBC-11" descr="/var/folders/13/4fwh8ft13tj5mx6sbvk9zj380000gn/T/com.kingsoft.wpsoffice.mac/wpsoffice.VK3534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36" y="5098415"/>
            <a:ext cx="311785" cy="3117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Embeded Methods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1352550"/>
            <a:ext cx="10612755" cy="47021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ym typeface="+mn-ea"/>
              </a:rPr>
              <a:t>Given n i.i.d. samples {(x</a:t>
            </a:r>
            <a:r>
              <a:rPr lang="en-US" altLang="zh-CN" sz="2400" baseline="-25000">
                <a:sym typeface="+mn-ea"/>
              </a:rPr>
              <a:t>i</a:t>
            </a:r>
            <a:r>
              <a:rPr lang="en-US" altLang="zh-CN" sz="2400">
                <a:sym typeface="+mn-ea"/>
              </a:rPr>
              <a:t>, y</a:t>
            </a:r>
            <a:r>
              <a:rPr lang="en-US" altLang="zh-CN" sz="2400" baseline="-25000">
                <a:sym typeface="+mn-ea"/>
              </a:rPr>
              <a:t>i</a:t>
            </a:r>
            <a:r>
              <a:rPr lang="en-US" altLang="zh-CN" sz="2400">
                <a:sym typeface="+mn-ea"/>
              </a:rPr>
              <a:t>), i=1, 2, ..., N}(             with features size D) generated from an unknown joint distribution P</a:t>
            </a:r>
            <a:r>
              <a:rPr lang="en-US" altLang="zh-CN" sz="2400" baseline="-25000">
                <a:sym typeface="+mn-ea"/>
              </a:rPr>
              <a:t>X,Y</a:t>
            </a:r>
            <a:r>
              <a:rPr lang="en-US" altLang="zh-CN" sz="2400">
                <a:sym typeface="+mn-ea"/>
              </a:rPr>
              <a:t>,  to select a subset of features      with feature indices                         , and simultaneously learn a model to predict Y based on the selected features  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LASSO(for nonlinear models):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</a:t>
            </a:r>
            <a:endParaRPr lang="en-US" altLang="zh-CN"/>
          </a:p>
        </p:txBody>
      </p:sp>
      <p:pic>
        <p:nvPicPr>
          <p:cNvPr id="5" name="334E55B0-647D-440b-865C-3EC943EB4CBC-11" descr="/var/folders/13/4fwh8ft13tj5mx6sbvk9zj380000gn/T/com.kingsoft.wpsoffice.mac/wpsoffice.Cx3534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1303" y="1933258"/>
            <a:ext cx="980440" cy="303530"/>
          </a:xfrm>
          <a:prstGeom prst="rect">
            <a:avLst/>
          </a:prstGeom>
        </p:spPr>
      </p:pic>
      <p:pic>
        <p:nvPicPr>
          <p:cNvPr id="8" name="334E55B0-647D-440b-865C-3EC943EB4CBC-13" descr="/var/folders/13/4fwh8ft13tj5mx6sbvk9zj380000gn/T/com.kingsoft.wpsoffice.mac/wpsoffice.ei3534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295" y="2854008"/>
            <a:ext cx="2055495" cy="379095"/>
          </a:xfrm>
          <a:prstGeom prst="rect">
            <a:avLst/>
          </a:prstGeom>
        </p:spPr>
      </p:pic>
      <p:pic>
        <p:nvPicPr>
          <p:cNvPr id="4" name="334E55B0-647D-440b-865C-3EC943EB4CBC-14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410" y="3338830"/>
            <a:ext cx="537845" cy="336550"/>
          </a:xfrm>
          <a:prstGeom prst="rect">
            <a:avLst/>
          </a:prstGeom>
        </p:spPr>
      </p:pic>
      <p:pic>
        <p:nvPicPr>
          <p:cNvPr id="7" name="334E55B0-647D-440b-865C-3EC943EB4CBC-15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15" y="2901950"/>
            <a:ext cx="453390" cy="283845"/>
          </a:xfrm>
          <a:prstGeom prst="rect">
            <a:avLst/>
          </a:prstGeom>
        </p:spPr>
      </p:pic>
      <p:pic>
        <p:nvPicPr>
          <p:cNvPr id="6" name="334E55B0-647D-440b-865C-3EC943EB4CBC-12" descr="/var/folders/13/4fwh8ft13tj5mx6sbvk9zj380000gn/T/com.kingsoft.wpsoffice.mac/wpsoffice.yL3534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28" y="4151630"/>
            <a:ext cx="1797050" cy="485775"/>
          </a:xfrm>
          <a:prstGeom prst="rect">
            <a:avLst/>
          </a:prstGeom>
        </p:spPr>
      </p:pic>
      <p:pic>
        <p:nvPicPr>
          <p:cNvPr id="10" name="334E55B0-647D-440b-865C-3EC943EB4CBC-13" descr="/var/folders/13/4fwh8ft13tj5mx6sbvk9zj380000gn/T/com.kingsoft.wpsoffice.mac/wpsoffice.UC3534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670" y="4649470"/>
            <a:ext cx="5934075" cy="15214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Probabilistic Perspective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1352550"/>
            <a:ext cx="10612755" cy="4702175"/>
          </a:xfrm>
        </p:spPr>
        <p:txBody>
          <a:bodyPr>
            <a:normAutofit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let            be a random vector sampled from a Multivariate Bernoulli distribution with i.i.d. entries, and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ERR(Empirical Regularized Risk):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</a:t>
            </a:r>
            <a:endParaRPr lang="en-US" altLang="zh-CN"/>
          </a:p>
        </p:txBody>
      </p:sp>
      <p:pic>
        <p:nvPicPr>
          <p:cNvPr id="9" name="334E55B0-647D-440b-865C-3EC943EB4CBC-14" descr="/var/folders/13/4fwh8ft13tj5mx6sbvk9zj380000gn/T/com.kingsoft.wpsoffice.mac/wpsoffice.AED294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2099310"/>
            <a:ext cx="973455" cy="324485"/>
          </a:xfrm>
          <a:prstGeom prst="rect">
            <a:avLst/>
          </a:prstGeom>
        </p:spPr>
      </p:pic>
      <p:pic>
        <p:nvPicPr>
          <p:cNvPr id="11" name="334E55B0-647D-440b-865C-3EC943EB4CBC-15" descr="/var/folders/13/4fwh8ft13tj5mx6sbvk9zj380000gn/T/com.kingsoft.wpsoffice.mac/wpsoffice.Tu3534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0" y="2724150"/>
            <a:ext cx="4164330" cy="419100"/>
          </a:xfrm>
          <a:prstGeom prst="rect">
            <a:avLst/>
          </a:prstGeom>
        </p:spPr>
      </p:pic>
      <p:pic>
        <p:nvPicPr>
          <p:cNvPr id="4" name="334E55B0-647D-440b-865C-3EC943EB4CBC-16" descr="/var/folders/13/4fwh8ft13tj5mx6sbvk9zj380000gn/T/com.kingsoft.wpsoffice.mac/wpsoffice.dXJ294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75" y="4537393"/>
            <a:ext cx="7470140" cy="1234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TGF0ZXgiIDogIlxcYmVnaW57ZGlzcGxheW1hdGh9XG5cXGJvbGRzeW1ib2wgeF97aX0gXFxpbiBSXntkfVxuXFxlbmR7ZGlzcGxheW1hdGh9Igp9Cg=="/>
    </extobj>
    <extobj name="334E55B0-647D-440b-865C-3EC943EB4CBC-2">
      <extobjdata type="334E55B0-647D-440b-865C-3EC943EB4CBC" data="ewogICAiTGF0ZXgiIDogIlxcYmVnaW57ZGlzcGxheW1hdGh9XG5cXHRhdVxuXFxlbmR7ZGlzcGxheW1hdGh9Igp9Cg=="/>
    </extobj>
    <extobj name="334E55B0-647D-440b-865C-3EC943EB4CBC-3">
      <extobjdata type="334E55B0-647D-440b-865C-3EC943EB4CBC" data="ewogICAiTGF0ZXgiIDogIlxcYmVnaW57ZGlzcGxheW1hdGh9XG5cXHRhdVxuXFxlbmR7ZGlzcGxheW1hdGh9Igp9Cg=="/>
    </extobj>
    <extobj name="334E55B0-647D-440b-865C-3EC943EB4CBC-4">
      <extobjdata type="334E55B0-647D-440b-865C-3EC943EB4CBC" data="ewogICAiTGF0ZXgiIDogIlxcYmVnaW57ZGlzcGxheW1hdGh9XG5TXG5cXGVuZHtkaXNwbGF5bWF0aH0iCn0K"/>
    </extobj>
    <extobj name="334E55B0-647D-440b-865C-3EC943EB4CBC-5">
      <extobjdata type="334E55B0-647D-440b-865C-3EC943EB4CBC" data="ewogICAiTGF0ZXgiIDogIlxcYmVnaW57ZGlzcGxheW1hdGh9XG5TIFxcc2V0bWludXMgXFx0YXVcblxcZW5ke2Rpc3BsYXltYXRofSIKfQo="/>
    </extobj>
    <extobj name="334E55B0-647D-440b-865C-3EC943EB4CBC-6">
      <extobjdata type="334E55B0-647D-440b-865C-3EC943EB4CBC" data="ewogICAiTGF0ZXgiIDogIlxcYmVnaW57ZGlzcGxheW1hdGh9XG5cXHRhdVxuXFxlbmR7ZGlzcGxheW1hdGh9Igp9Cg=="/>
    </extobj>
    <extobj name="334E55B0-647D-440b-865C-3EC943EB4CBC-7">
      <extobjdata type="334E55B0-647D-440b-865C-3EC943EB4CBC" data="ewogICAiTGF0ZXgiIDogIlxcYmVnaW57ZGlzcGxheW1hdGh9XG5cXHRhdVxuXFxlbmR7ZGlzcGxheW1hdGh9Igp9Cg=="/>
    </extobj>
    <extobj name="334E55B0-647D-440b-865C-3EC943EB4CBC-8">
      <extobjdata type="334E55B0-647D-440b-865C-3EC943EB4CBC" data="ewogICAiTGF0ZXgiIDogIlxcYmVnaW57ZGlzcGxheW1hdGh9XG5YX3tcXHRhdX1cblxcZW5ke2Rpc3BsYXltYXRofSIKfQo="/>
    </extobj>
    <extobj name="334E55B0-647D-440b-865C-3EC943EB4CBC-9">
      <extobjdata type="334E55B0-647D-440b-865C-3EC943EB4CBC" data="ewogICAiTGF0ZXgiIDogIlxcYmVnaW57ZGlzcGxheW1hdGh9XG5cXG1pblxcbGltaXRzX3tcXHRhdSA6IFxcbWlkIFxcdGF1IFxcbWlkIFxcbGVxIG19XFx2YXJlcHNpbG9uX3tGfShYX3tcXHRhdX0pPVxcbWluXFxsaW1pdHNfe1xcdGF1IDogXFxtaWQgXFx0YXUgXFxtaWQgXFxsZXEgbX1cXGluZlxcbGltaXRzX3tmXFxpbiBGX3ttfX1FX3tYLFl9TChZLCBmKFhfe1xcdGF1fSkpXG5cXGVuZHtkaXNwbGF5bWF0aH0iCn0K"/>
    </extobj>
    <extobj name="334E55B0-647D-440b-865C-3EC943EB4CBC-10">
      <extobjdata type="334E55B0-647D-440b-865C-3EC943EB4CBC" data="ewogICAiTGF0ZXgiIDogIlxcYmVnaW57ZGlzcGxheW1hdGh9XG5cXG1pblxcbGltaXRzX3tcXGJvbGRzeW1ib2xcXHRoZXRhfVxcZnJhY3sxfXtOfVxcc3VtX3tuPTF9XntOfUwoXFxib2xkc3ltYm9sXFx0aGV0YV5UXFxib2xkc3ltYm9sIHhfe259LCB5X3tufSkgXFw6XFw6cy50LiBcXHBhcmFsbGVsXFxib2xkc3ltYm9sXFx0aGV0YVxccGFyYWxsZWxfezF9XFxsZXEgbS5cblxcZW5ke2Rpc3BsYXltYXRofSIKfQo="/>
    </extobj>
    <extobj name="334E55B0-647D-440b-865C-3EC943EB4CBC-11">
      <extobjdata type="334E55B0-647D-440b-865C-3EC943EB4CBC" data="ewogICAiTGF0ZXgiIDogIlxcYmVnaW57ZGlzcGxheW1hdGh9XG5cXGJvbGRzeW1ib2wgXFx0aGV0YVxuXFxlbmR7ZGlzcGxheW1hdGh9Igp9Cg=="/>
    </extobj>
    <extobj name="334E55B0-647D-440b-865C-3EC943EB4CBC-12">
      <extobjdata type="334E55B0-647D-440b-865C-3EC943EB4CBC" data="ewogICAiTGF0ZXgiIDogIlxcYmVnaW57ZGlzcGxheW1hdGh9XG5sX3swfSBcXDogbm9ybVxuXFxlbmR7ZGlzcGxheW1hdGh9Igp9Cg=="/>
    </extobj>
    <extobj name="334E55B0-647D-440b-865C-3EC943EB4CBC-13">
      <extobjdata type="334E55B0-647D-440b-865C-3EC943EB4CBC" data="ewogICAiTGF0ZXgiIDogIlxcYmVnaW57ZGlzcGxheW1hdGh9XG5cXG1pblxcbGltaXRzX3tcXGJvbGRzeW1ib2xcXHRoZXRhLCBcXGJvbGRzeW1ib2wgc31cXGZyYWN7MX17Tn1cXHN1bV97bj0xfV57Tn1MKGZfe1xcYm9sZHN5bWJvbCBcXHRoZXRhfShcXGJvbGRzeW1ib2wgeF97bn1cXG9kb3QgXFxib2xkc3ltYm9sIHMpLCB5X3tufSkgXFw6XFw6cy50LiBcXHBhcmFsbGVsXFxib2xkc3ltYm9sIHNcXHBhcmFsbGVsX3swfVxcbGVxIG0uIFxuXFxlbmR7ZGlzcGxheW1hdGh9XG5cXGJlZ2lue2Rpc3BsYXltYXRofVxud2hlcmUgXFw6IFxcYm9sZHN5bWJvbCBzPVxcezAsMVxcfV57RH1cblxcZW5ke2Rpc3BsYXltYXRofSIKfQo="/>
    </extobj>
    <extobj name="334E55B0-647D-440b-865C-3EC943EB4CBC-14">
      <extobjdata type="334E55B0-647D-440b-865C-3EC943EB4CBC" data="ewogICAiTGF0ZXgiIDogIlxcYmVnaW57ZGlzcGxheW1hdGh9XG5cXHdpZGV0aWxkZXtTfSBcXGluIFJee0R9XG5cXGVuZHtkaXNwbGF5bWF0aH0iCn0K"/>
    </extobj>
    <extobj name="334E55B0-647D-440b-865C-3EC943EB4CBC-15">
      <extobjdata type="334E55B0-647D-440b-865C-3EC943EB4CBC" data="ewogICAiTGF0ZXgiIDogIlxcYmVnaW57ZGlzcGxheW1hdGh9XG5cXHBpIF97ZH09cChcXHdpZGV0aWxkZXtTfV97ZH09MSksIFxcOiBcXGZvcmFsbCBkXFxpbiBcXHsxLCAuLi4sIERcXH1cblxcZW5ke2Rpc3BsYXltYXRofSIKfQo="/>
    </extobj>
    <extobj name="334E55B0-647D-440b-865C-3EC943EB4CBC-16">
      <extobjdata type="334E55B0-647D-440b-865C-3EC943EB4CBC" data="ewogICAiTGF0ZXgiIDogIlxcYmVnaW57ZGlzcGxheW1hdGh9XG5cXG1pblxcbGltaXRzX3tcXGJvbGRzeW1ib2xcXHRoZXRhLCBcXGJvbGRzeW1ib2wgXFxwaX1cXHdpZGVoYXR7Un0oXFxib2xkc3ltYm9sXFx0aGV0YSwgXFxib2xkc3ltYm9sIFxccGkpPVxcbWluXFxsaW1pdHNfe1xcYm9sZHN5bWJvbFxcdGhldGEsIFxcYm9sZHN5bWJvbCBcXHBpfSBcXHdpZGVoYXR7RV97WCwgWX19IEVfe1xcd2lkZXRpbGRle1N9fSBbTChmX3tcXGJvbGRzeW1ib2wgXFx0aGV0YX0oXFxib2xkc3ltYm9sIFhcXG9kb3QgXFx3aWRldGlsZGV7U30pLCBZKSsgXFxsYW1iZGEgXFxwYXJhbGxlbCBcXHdpZGV0aWxkZXtTfSBcXHBhcmFsbGVsX3swfV0gXG5cXGVuZHtkaXNwbGF5bWF0aH1cblxcYmVnaW57ZGlzcGxheW1hdGh9XG53aGVyZSBcXDogXFx3aWRldGlsZGV7U30gPVxcezAsMVxcfV57RH1cblxcZW5ke2Rpc3BsYXltYXRofVxuIgp9Cg=="/>
    </extobj>
    <extobj name="334E55B0-647D-440b-865C-3EC943EB4CBC-17">
      <extobjdata type="334E55B0-647D-440b-865C-3EC943EB4CBC" data="ewogICAiTGF0ZXgiIDogIlxcYmVnaW57ZGlzcGxheW1hdGh9XG5cXHBpIF97ZH0sIFxcOiBcXGZvcmFsbCBkXFxpbiBcXHsxLCAuLi4sIERcXH1cblxcZW5ke2Rpc3BsYXltYXRofSIKfQo="/>
    </extobj>
    <extobj name="334E55B0-647D-440b-865C-3EC943EB4CBC-18">
      <extobjdata type="334E55B0-647D-440b-865C-3EC943EB4CBC" data="ewogICAiTGF0ZXgiIDogIlxcYmVnaW57ZGlzcGxheW1hdGh9XG5cXHBpIF97ZH1cblxcZW5ke2Rpc3BsYXltYXRofSIKfQo="/>
    </extobj>
    <extobj name="334E55B0-647D-440b-865C-3EC943EB4CBC-19">
      <extobjdata type="334E55B0-647D-440b-865C-3EC943EB4CBC" data="ewogICAiTGF0ZXgiIDogIlxcYmVnaW57ZGlzcGxheW1hdGh9XG5FX3tcXHdpZGV0aWxkZXtTfX0gW1xcbGFtYmRhIFxccGFyYWxsZWwgXFx3aWRldGlsZGV7U30gXFxwYXJhbGxlbF97MH1dID0gXFxsYW1iZGEgXFxzdW1fe2Q9MX1ee0R9XFxwaV97ZH1cblxcZW5ke2Rpc3BsYXltYXRofVxuIgp9Cg=="/>
    </extobj>
    <extobj name="334E55B0-647D-440b-865C-3EC943EB4CBC-20">
      <extobjdata type="334E55B0-647D-440b-865C-3EC943EB4CBC" data="ewogICAiTGF0ZXgiIDogIlxcYmVnaW57ZGlzcGxheW1hdGh9XG5cXG1pblxcbGltaXRzX3tcXGJvbGRzeW1ib2wgXFx0aGV0YSwgXFxib2xkc3ltYm9sIFxcYmV0YX1FX3t4XFxzaW0gR197XFxib2xkc3ltYm9sIFxcYmV0YX19W0woZl97XFxib2xkc3ltYm9sIFxcdGhldGF9KHgpLCB5KV0sIFxcOiB3aGVyZSBcXDogeCBcXDogaXMgXFw6IGEgXFw6IGRpc2NyZXRlIFxcOiByYW5kb20gXFw6IHZhcmlhYmxlKHZlY3RvcilcblxcZW5ke2Rpc3BsYXltYXRofSIKfQo="/>
    </extobj>
    <extobj name="334E55B0-647D-440b-865C-3EC943EB4CBC-21">
      <extobjdata type="334E55B0-647D-440b-865C-3EC943EB4CBC" data="ewogICAiTGF0ZXgiIDogIlxcYmVnaW57ZGlzcGxheW1hdGh9XG5cXGJpZ3RyaWFuZ2xlZG93biBFX3t4XFxzaW0gR197XFxib2xkc3ltYm9sIFxcYmV0YX19WyBMKGZfe1xcYm9sZHN5bWJvbCBcXHRoZXRhfSh4KSwgeSldXG5cXGVuZHtkaXNwbGF5bWF0aH0iCn0K"/>
    </extobj>
    <extobj name="334E55B0-647D-440b-865C-3EC943EB4CBC-22">
      <extobjdata type="334E55B0-647D-440b-865C-3EC943EB4CBC" data="ewogICAiTGF0ZXgiIDogIlxcYmVnaW57ZGlzcGxheW1hdGh9XG5HX3tcXGJvbGRzeW1ib2wgXFxiZXRhfVxuXFxlbmR7ZGlzcGxheW1hdGh9Igp9Cg=="/>
    </extobj>
    <extobj name="334E55B0-647D-440b-865C-3EC943EB4CBC-24">
      <extobjdata type="334E55B0-647D-440b-865C-3EC943EB4CBC" data="ewogICAiTGF0ZXgiIDogIlxcYmVnaW57ZGlzcGxheW1hdGh9XG5sZXQgXFw6IHpfe2R9PWcoXFxtdV97ZH0rXFxlcHNpbG9uX3tkfSk9bWF4KDAsXFw6IG1pbigxLCBcXDogXFxzaWdtYV97ZH1cXGVwc2lsb25fe2R9K1xcbXVfe2R9KzAuNSkpXG5cXGVuZHtkaXNwbGF5bWF0aH1cblxcYmVnaW57ZGlzcGxheW1hdGh9XG53aGVyZSBcXDogXFxlcHNpbG9uX3tkfSBcXDogc2FtcGxlZCBcXDogZnJvbSBcXDogYSBcXDogR2F1c3NpYW4gXFw6IE4oIDAsIFxcOiBcXHNpZ21hX3tkfV57Mn0pXG5cXGVuZHtkaXNwbGF5bWF0aH0iCn0K"/>
    </extobj>
    <extobj name="334E55B0-647D-440b-865C-3EC943EB4CBC-25">
      <extobjdata type="334E55B0-647D-440b-865C-3EC943EB4CBC" data="ewogICAiTGF0ZXgiIDogIlxcYmVnaW57ZGlzcGxheW1hdGh9XG5cXG1pblxcbGltaXRzX3tcXGJvbGRzeW1ib2xcXHRoZXRhLCBcXGJvbGRzeW1ib2wgXFxtdX1cXHdpZGVoYXR7Un0oXFxib2xkc3ltYm9sXFx0aGV0YSwgXFxib2xkc3ltYm9sIFxcbXUpPVxcbWluXFxsaW1pdHNfe1xcYm9sZHN5bWJvbFxcdGhldGEsIFxcYm9sZHN5bWJvbCBcXG11fSBcXHdpZGVoYXR7RV97WCwgWX19IEVfe1p9IFtMKGZfe1xcYm9sZHN5bWJvbCBcXHRoZXRhfShcXGJvbGRzeW1ib2wgWFxcb2RvdCBaKSwgWSkrIFxcbGFtYmRhIFxccGFyYWxsZWwgWiBcXHBhcmFsbGVsX3swfV0gXG5cXGVuZHtkaXNwbGF5bWF0aH1cblxcYmVnaW57ZGlzcGxheW1hdGh9XG53aGVyZSBcXDogXFxib2xkc3ltYm9sIFogXFw6IGlzIFxcOiBhIFxcOiByYW5kb20gXFw6IHZlY3RvcixcXDogel97ZH09bWF4KDAsXFw6IG1pbigxLCBcXDogXFxzaWdtYV97ZH1cXGVwc2lsb25fe2R9K1xcbXVfe2R9KzAuNSkpXG5cXGVuZHtkaXNwbGF5bWF0aH1cbiIKfQo="/>
    </extobj>
    <extobj name="334E55B0-647D-440b-865C-3EC943EB4CBC-26">
      <extobjdata type="334E55B0-647D-440b-865C-3EC943EB4CBC" data="ewogICAiTGF0ZXgiIDogIlxcYmVnaW57ZGlzcGxheW1hdGh9XG5cXGZyYWN7XFxwYXJ0aWFsfXtcXHBhcnRpYWwgXFxtdV97ZH19IEVfe1p9IFtMKGZfe1xcYm9sZHN5bWJvbCBcXHRoZXRhfShcXGJvbGRzeW1ib2wgWFxcb2RvdCBaKSwgWSkrIFxcbGFtYmRhIFxccGFyYWxsZWwgWiBcXHBhcmFsbGVsX3swfV1cXGFwcHJveFxcZnJhY3sxfXtLfVxcc3VtX3trPTF9XntLfVtMXnsnfShcXGJvbGRzeW1ib2wgel57a30pXFxmcmFje1xccGFydGlhbCB6X3tkfV57a319e1xccGFydGlhbCBcXG11X3tkfX1dK1xcbGFtYmRhIFxcZnJhY3tcXHBhcnRpYWx9e1xccGFydGlhbCBcXG11X3tkfX1cXHN1bV97ZD0xfV57RH1Qclxce3pfe2R9PjBcXH1cblxcZW5ke2Rpc3BsYXltYXRofSIKfQo="/>
    </extobj>
    <extobj name="334E55B0-647D-440b-865C-3EC943EB4CBC-27">
      <extobjdata type="334E55B0-647D-440b-865C-3EC943EB4CBC" data="ewogICAiTGF0ZXgiIDogIlxcYmVnaW57ZGlzcGxheW1hdGh9XG5cXHdpZGVoYXR7el97ZH19XG5cXGVuZHtkaXNwbGF5bWF0aH0iCn0K"/>
    </extobj>
    <extobj name="334E55B0-647D-440b-865C-3EC943EB4CBC-28">
      <extobjdata type="334E55B0-647D-440b-865C-3EC943EB4CBC" data="ewogICAiTGF0ZXgiIDogIlxcYmVnaW57ZGlzcGxheW1hdGh9XG5cXHdpZGVoYXR7el97ZH19XG5cXGVuZHtkaXNwbGF5bWF0aH0iCn0K"/>
    </extobj>
    <extobj name="334E55B0-647D-440b-865C-3EC943EB4CBC-29">
      <extobjdata type="334E55B0-647D-440b-865C-3EC943EB4CBC" data="ewogICAiTGF0ZXgiIDogIlxcYmVnaW57ZGlzcGxheW1hdGh9XG5cXG1heFxcbGltaXRzX3tTfSBJKFxcYm9sZHN5bWJvbCBYX3tTfSwgXFw6IFkpIFxcOiBcXDogcy50LiBcXDogfFN8PWtcblxcZW5ke2Rpc3BsYXltYXRofSIKfQo="/>
    </extobj>
    <extobj name="334E55B0-647D-440b-865C-3EC943EB4CBC-31">
      <extobjdata type="334E55B0-647D-440b-865C-3EC943EB4CBC" data="ewogICAiTGF0ZXgiIDogIlxcYmVnaW57ZGlzcGxheW1hdGh9XG5FW0woWCldPVxcc3VtIFAoXFxib2xkc3ltYm9sIHgpKkwoXFxib2xkc3ltYm9sIHgpXG5cXGVuZHtkaXNwbGF5bWF0aH0iCn0K"/>
    </extobj>
    <extobj name="334E55B0-647D-440b-865C-3EC943EB4CBC-32">
      <extobjdata type="334E55B0-647D-440b-865C-3EC943EB4CBC" data="ewogICAiTGF0ZXgiIDogIlxcYmVnaW57ZGlzcGxheW1hdGh9XG5cXGJvbGRzeW1ib2wgeCBcXHNpbSBQX3tcXGJvbGRzeW1ib2wgWH0sIFxcOiBcXGJvbGRzeW1ib2wgeCBcXGluIFJeZFxuXFxlbmR7ZGlzcGxheW1hdGh9XG5cXGJlZ2lue2Rpc3BsYXltYXRofVxuXFw6IHdpdGggXFw6IG1lYW4gXFw6IFxcYm9sZHN5bWJvbCBcXG11IFxcOiBhbmQgXFw6IGEgXFw6IGxhcmdlIFxcOiBkaWFnb25hbCBcXDogZW50cmllcyBcXDogb2YgXFw6IGNvdmFyaWFuY2UgXFw6IG1hdHJpeFxcOiAgXFxib2xkc3ltYm9sIFxcc2lnbWFeMlxuXFxlbmR7ZGlzcGxheW1hdGh9Igp9Cg=="/>
    </extobj>
    <extobj name="334E55B0-647D-440b-865C-3EC943EB4CBC-33">
      <extobjdata type="334E55B0-647D-440b-865C-3EC943EB4CBC" data="ewogICAiTGF0ZXgiIDogIlxcYmVnaW57ZGlzcGxheW1hdGh9XG5MKFxcYm9sZHN5bWJvbCB4KTogUl5kXFx0byBSXG5cXGVuZHtkaXNwbGF5bWF0aH0iCn0K"/>
    </extobj>
    <extobj name="334E55B0-647D-440b-865C-3EC943EB4CBC-34">
      <extobjdata type="334E55B0-647D-440b-865C-3EC943EB4CBC" data="ewogICAiTGF0ZXgiIDogIlxcYmVnaW57ZGlzcGxheW1hdGh9XG5FW0woWCldPVxcc3VtIFAoXFxib2xkc3ltYm9sIHgpKkwoXFxib2xkc3ltYm9sIHgpXFxhcHByb3ggXFxmcmFjezF9e0t9XG5cXHN1bV97az0xfV57S31MKFxcYm9sZHN5bWJvbCB4X2spLCBcXDogd2hlcmUgXFw6IFxcYm9sZHN5bWJvbCB4X2sgXFxzaW0gUF97XFxib2xkc3ltYm9sIFh9XG5cXGVuZHtkaXNwbGF5bWF0aH0iCn0K"/>
    </extobj>
    <extobj name="334E55B0-647D-440b-865C-3EC943EB4CBC-35">
      <extobjdata type="334E55B0-647D-440b-865C-3EC943EB4CBC" data="ewogICAiTGF0ZXgiIDogIlxcYmVnaW57ZGlzcGxheW1hdGh9XG5QKHxcXGJhcntYfS1cXG11fD4gXFxlcHNpbG9uKSBcXGxlIFxcZnJhY3tEKFxcYmFye1h9KX17XFxlcHNpbG9uXjJ9PVxcZnJhY3tcXHNpZ21hXjJ9e25cXGVwc2lsb25eMn1cblxcZW5ke2Rpc3BsYXltYXRofSIKfQo="/>
    </extobj>
    <extobj name="334E55B0-647D-440b-865C-3EC943EB4CBC-36">
      <extobjdata type="334E55B0-647D-440b-865C-3EC943EB4CBC" data="ewogICAiTGF0ZXgiIDogIlxcYmVnaW57ZGlzcGxheW1hdGh9XG5sZXQgXFw6IFxcYm9sZHN5bWJvbCB6PVxcYm9sZHN5bWJvbCBcXG11K1xcYm9sZHN5bWJvbCBcXHNpZ21hIFxcYm9sZHN5bWJvbCBcXGVwc2lsb24sIFxcOiB3aGVyZSBcXDogXFxib2xkc3ltYm9sIFxcZXBzaWxvbiBcblxcc2ltIE4oXFxib2xkc3ltYm9sIDAsIFxcYm9sZHN5bWJvbCBcXHNpZ21hX3tcXGVwc2lsb259XjIpIFxcOiBhbmQgXFw6IFxcc2lnbWFfe1xcZXBzaWxvbn1eMiA8IFxcc2lnbWFeMlxuXFxlbmR7ZGlzcGxheW1hdGh9Igp9Cg=="/>
    </extobj>
    <extobj name="334E55B0-647D-440b-865C-3EC943EB4CBC-37">
      <extobjdata type="334E55B0-647D-440b-865C-3EC943EB4CBC" data="ewogICAiTGF0ZXgiIDogIlxcYmVnaW57ZGlzcGxheW1hdGh9XG5FW0woWCldXFxhcHByb3ggRV97Wn1bTChaKV09XFxzdW0gUChcXGJvbGRzeW1ib2wgeikqTChcXGJvbGRzeW1ib2wgeik9XFxzdW0gUChcXGJvbGRzeW1ib2wgXFxlcHNpbG9uKSpMKFxcYm9sZHN5bWJvbCB6KVxcYXBwcm94IFxcZnJhY3sxfXtLfVxuXFxzdW1fe2s9MX1ee0t9TChcXGJvbGRzeW1ib2wgXFxtdStcXGJvbGRzeW1ib2wgXFxzaWdtYVxcYm9sZHN5bWJvbFxcZXBzaWxvbl97a30pLCBcXDogd2hlcmUgXFw6IFxcYm9sZHN5bWJvbCBcXGVwc2lsb25fe2t9IFxcc2ltIE4oXFxib2xkc3ltYm9sIDAsIFxcYm9sZHN5bWJvbCBcXHNpZ21hX3tcXGVwc2lsb259XjIpXG5cXGVuZHtkaXNwbGF5bWF0aH0iCn0K"/>
    </extobj>
    <extobj name="334E55B0-647D-440b-865C-3EC943EB4CBC-38">
      <extobjdata type="334E55B0-647D-440b-865C-3EC943EB4CBC" data="ewogICAiTGF0ZXgiIDogIlxcYmVnaW57ZGlzcGxheW1hdGh9XG5cXHNpZ21hX3tcXGVwc2lsb259XjIgPCBcXHNpZ21hXjJcblxcZW5ke2Rpc3BsYXltYXRofSIKfQo="/>
    </extobj>
    <extobj name="334E55B0-647D-440b-865C-3EC943EB4CBC-39">
      <extobjdata type="334E55B0-647D-440b-865C-3EC943EB4CBC" data="ewogICAiTGF0ZXgiIDogIlxcYmVnaW57ZGlzcGxheW1hdGh9XG5cXG1pblxcbGltaXRzX3tcXGJvbGRzeW1ib2xcXHRoZXRhLCBcXGJvbGRzeW1ib2wgXFxtdX1cXHdpZGVoYXR7Un0oXFxib2xkc3ltYm9sXFx0aGV0YSwgXFxib2xkc3ltYm9sIFxcbXUpPVxcbWluXFxsaW1pdHNfe1xcYm9sZHN5bWJvbFxcdGhldGEsIFxcYm9sZHN5bWJvbCBcXG11fSBcXHdpZGVoYXR7RV97WCwgWX19IEVfe1p9IFtMKGZfe1xcYm9sZHN5bWJvbCBcXHRoZXRhfShcXGJvbGRzeW1ib2wgWFxcb2RvdCBaKSwgWSkrIFxcbGFtYmRhIFxccGFyYWxsZWwgWiBcXHBhcmFsbGVsX3swfV0gXG5cXGVuZHtkaXNwbGF5bWF0aH1cblxcYmVnaW57ZGlzcGxheW1hdGh9XG53aGVyZSBcXDogXFxib2xkc3ltYm9sIFogXFw6IGlzIFxcOiBhIFxcOiByYW5kb20gXFw6IHZlY3RvcixcXDogel97ZH09bWF4KDAsXFw6IG1pbigxLCBcXDogXFxzaWdtYV97ZH1cXGVwc2lsb25fe2R9K1xcbXVfe2R9KzAuNSkpXG5cXGVuZHtkaXNwbGF5bWF0aH1cbi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4340</Words>
  <Application>WPS 演示</Application>
  <PresentationFormat>宽屏</PresentationFormat>
  <Paragraphs>217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方正书宋_GBK</vt:lpstr>
      <vt:lpstr>Wingdings</vt:lpstr>
      <vt:lpstr>Calibri Light</vt:lpstr>
      <vt:lpstr>Helvetica Neue</vt:lpstr>
      <vt:lpstr>Calibri</vt:lpstr>
      <vt:lpstr>宋体</vt:lpstr>
      <vt:lpstr>汉仪书宋二KW</vt:lpstr>
      <vt:lpstr>微软雅黑</vt:lpstr>
      <vt:lpstr>汉仪旗黑KW</vt:lpstr>
      <vt:lpstr>Arial Unicode MS</vt:lpstr>
      <vt:lpstr>宋体-简</vt:lpstr>
      <vt:lpstr>Office 主题</vt:lpstr>
      <vt:lpstr>Feature selection using Stochastic Gates</vt:lpstr>
      <vt:lpstr>Feature Selection</vt:lpstr>
      <vt:lpstr>Feature Selection</vt:lpstr>
      <vt:lpstr>Difference with Representation Learning</vt:lpstr>
      <vt:lpstr>Feature Selection Methods</vt:lpstr>
      <vt:lpstr>Formulating the Problem</vt:lpstr>
      <vt:lpstr>Embeded Methods</vt:lpstr>
      <vt:lpstr>Embeded Methods</vt:lpstr>
      <vt:lpstr>Probabilistic Perspective</vt:lpstr>
      <vt:lpstr>Probabilistic Perspective</vt:lpstr>
      <vt:lpstr>Probabilistic Perspective</vt:lpstr>
      <vt:lpstr>Reparametrization Trick</vt:lpstr>
      <vt:lpstr>Reparametrization Trick</vt:lpstr>
      <vt:lpstr>Reparametrization Trick</vt:lpstr>
      <vt:lpstr>Reparametrization Trick</vt:lpstr>
      <vt:lpstr>Reparametrization Trick</vt:lpstr>
      <vt:lpstr>Reparametrization Trick</vt:lpstr>
      <vt:lpstr>Mutual Information Perspective</vt:lpstr>
      <vt:lpstr>Mutual Information Perspective</vt:lpstr>
      <vt:lpstr>Experiments</vt:lpstr>
      <vt:lpstr>Experiments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jorbe</dc:creator>
  <cp:lastModifiedBy>jorbe</cp:lastModifiedBy>
  <cp:revision>259</cp:revision>
  <dcterms:created xsi:type="dcterms:W3CDTF">2019-07-09T10:54:53Z</dcterms:created>
  <dcterms:modified xsi:type="dcterms:W3CDTF">2019-07-09T10:54:53Z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  <property fmtid="{D5CDD505-2E9C-101B-9397-08002B2CF9AE}" pid="3" name="HEADER_334E55B0-647D-440b-865C-3EC943EB4CBC">
    <vt:lpwstr>XGRvY3VtZW50Y2xhc3N7YXJ0aWNsZX0KXHVzZXBhY2thZ2VbdXNlbmFtZXNde2NvbG9yfQpcdXNlcGFja2FnZXthbXNtYXRoLGFtc3N5bWJ9Clx1c2VwYWNrYWdlW3V0Zjhde2lucHV0ZW5jfQpccGFnZXN0eWxle2VtcHR5fQpcYmVnaW57ZG9jdW1lbnR9Cg==</vt:lpwstr>
  </property>
  <property fmtid="{D5CDD505-2E9C-101B-9397-08002B2CF9AE}" pid="4" name="FOOTER_334E55B0-647D-440b-865C-3EC943EB4CBC">
    <vt:lpwstr>XGVuZHtkb2N1bWVudH0K</vt:lpwstr>
  </property>
</Properties>
</file>