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268" r:id="rId5"/>
  </p:sldMasterIdLst>
  <p:notesMasterIdLst>
    <p:notesMasterId r:id="rId19"/>
  </p:notesMasterIdLst>
  <p:handoutMasterIdLst>
    <p:handoutMasterId r:id="rId20"/>
  </p:handoutMasterIdLst>
  <p:sldIdLst>
    <p:sldId id="1347" r:id="rId6"/>
    <p:sldId id="1351" r:id="rId7"/>
    <p:sldId id="1349" r:id="rId8"/>
    <p:sldId id="1342" r:id="rId9"/>
    <p:sldId id="1343" r:id="rId10"/>
    <p:sldId id="1344" r:id="rId11"/>
    <p:sldId id="1345" r:id="rId12"/>
    <p:sldId id="1348" r:id="rId13"/>
    <p:sldId id="1352" r:id="rId14"/>
    <p:sldId id="1353" r:id="rId15"/>
    <p:sldId id="1350" r:id="rId16"/>
    <p:sldId id="1346" r:id="rId17"/>
    <p:sldId id="1326" r:id="rId18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zureCAT" id="{0C8682EF-709C-4DD2-B11B-19E2D910C2A9}">
          <p14:sldIdLst>
            <p14:sldId id="1347"/>
            <p14:sldId id="1351"/>
            <p14:sldId id="1349"/>
            <p14:sldId id="1342"/>
            <p14:sldId id="1343"/>
            <p14:sldId id="1344"/>
            <p14:sldId id="1345"/>
            <p14:sldId id="1348"/>
            <p14:sldId id="1352"/>
            <p14:sldId id="1353"/>
            <p14:sldId id="1350"/>
            <p14:sldId id="1346"/>
            <p14:sldId id="132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7373"/>
    <a:srgbClr val="525252"/>
    <a:srgbClr val="0078D7"/>
    <a:srgbClr val="B4009E"/>
    <a:srgbClr val="E3008C"/>
    <a:srgbClr val="107C10"/>
    <a:srgbClr val="004B50"/>
    <a:srgbClr val="D83B01"/>
    <a:srgbClr val="5C005C"/>
    <a:srgbClr val="002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C96C34-B6DB-4722-ACE0-E09E4125289E}" v="22" dt="2018-06-19T22:15:23.6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13" autoAdjust="0"/>
    <p:restoredTop sz="96323" autoAdjust="0"/>
  </p:normalViewPr>
  <p:slideViewPr>
    <p:cSldViewPr>
      <p:cViewPr varScale="1">
        <p:scale>
          <a:sx n="69" d="100"/>
          <a:sy n="69" d="100"/>
        </p:scale>
        <p:origin x="21" y="3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6" d="100"/>
          <a:sy n="76" d="100"/>
        </p:scale>
        <p:origin x="4008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meron Gardiner" userId="130a4942-49b1-41b9-bc50-11f62db3c288" providerId="ADAL" clId="{E8C96C34-B6DB-4722-ACE0-E09E4125289E}"/>
    <pc:docChg chg="modSld">
      <pc:chgData name="Cameron Gardiner" userId="130a4942-49b1-41b9-bc50-11f62db3c288" providerId="ADAL" clId="{E8C96C34-B6DB-4722-ACE0-E09E4125289E}" dt="2018-06-19T22:15:23.698" v="21" actId="20577"/>
      <pc:docMkLst>
        <pc:docMk/>
      </pc:docMkLst>
      <pc:sldChg chg="modSp">
        <pc:chgData name="Cameron Gardiner" userId="130a4942-49b1-41b9-bc50-11f62db3c288" providerId="ADAL" clId="{E8C96C34-B6DB-4722-ACE0-E09E4125289E}" dt="2018-06-19T22:15:23.698" v="21" actId="20577"/>
        <pc:sldMkLst>
          <pc:docMk/>
          <pc:sldMk cId="3106244026" sldId="1350"/>
        </pc:sldMkLst>
        <pc:spChg chg="mod">
          <ac:chgData name="Cameron Gardiner" userId="130a4942-49b1-41b9-bc50-11f62db3c288" providerId="ADAL" clId="{E8C96C34-B6DB-4722-ACE0-E09E4125289E}" dt="2018-06-19T22:15:23.698" v="21" actId="20577"/>
          <ac:spMkLst>
            <pc:docMk/>
            <pc:sldMk cId="3106244026" sldId="1350"/>
            <ac:spMk id="6" creationId="{7B3C2DD1-4D62-446D-9927-217B8EEF1437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F5F5C-3124-48E9-B6C7-8A079B7D71F5}" type="datetime8">
              <a:rPr lang="en-US" smtClean="0">
                <a:latin typeface="Segoe UI" pitchFamily="34" charset="0"/>
              </a:rPr>
              <a:t>20-Jun-18 10:13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79C601B9-5273-467A-8E48-EC9939578C8F}" type="datetime8">
              <a:rPr lang="en-US" smtClean="0"/>
              <a:t>20-Jun-18 10:13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C601B9-5273-467A-8E48-EC9939578C8F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20-Jun-18 10:13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4175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C601B9-5273-467A-8E48-EC9939578C8F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20-Jun-18 10:13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41861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C601B9-5273-467A-8E48-EC9939578C8F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20-Jun-18 10:13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69514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C601B9-5273-467A-8E48-EC9939578C8F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20-Jun-18 10:13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50878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7AA3956-868B-4200-9482-2B872CEA5530}" type="datetime8">
              <a:rPr lang="en-US" smtClean="0">
                <a:solidFill>
                  <a:prstClr val="black"/>
                </a:solidFill>
              </a:rPr>
              <a:t>20-Jun-18 10:13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498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C601B9-5273-467A-8E48-EC9939578C8F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20-Jun-18 10:13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7304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C601B9-5273-467A-8E48-EC9939578C8F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20-Jun-18 10:13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9676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9C601B9-5273-467A-8E48-EC9939578C8F}" type="datetime8">
              <a:rPr lang="en-US" smtClean="0"/>
              <a:t>20-Jun-18 10:13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369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C601B9-5273-467A-8E48-EC9939578C8F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20-Jun-18 10:13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92268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C601B9-5273-467A-8E48-EC9939578C8F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20-Jun-18 10:13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7563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C601B9-5273-467A-8E48-EC9939578C8F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20-Jun-18 10:13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8400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C601B9-5273-467A-8E48-EC9939578C8F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20-Jun-18 10:13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6663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C601B9-5273-467A-8E48-EC9939578C8F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20-Jun-18 10:13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363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436475" cy="6995517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 bwMode="auto">
          <a:xfrm>
            <a:off x="272986" y="2124972"/>
            <a:ext cx="6402452" cy="3654405"/>
          </a:xfrm>
          <a:prstGeom prst="rect">
            <a:avLst/>
          </a:prstGeom>
          <a:solidFill>
            <a:srgbClr val="0078D7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638" y="2124972"/>
            <a:ext cx="6402388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7625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2986" y="3953752"/>
            <a:ext cx="6402388" cy="1825625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7625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8" name="Group 7"/>
          <p:cNvGrpSpPr>
            <a:grpSpLocks noChangeAspect="1"/>
          </p:cNvGrpSpPr>
          <p:nvPr userDrawn="1"/>
        </p:nvGrpSpPr>
        <p:grpSpPr bwMode="gray">
          <a:xfrm>
            <a:off x="457518" y="6161741"/>
            <a:ext cx="1681413" cy="360979"/>
            <a:chOff x="457200" y="1643393"/>
            <a:chExt cx="4492753" cy="96454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2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9949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98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5765998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813" b="7813"/>
          <a:stretch/>
        </p:blipFill>
        <p:spPr bwMode="ltGray">
          <a:xfrm>
            <a:off x="-1" y="0"/>
            <a:ext cx="12436475" cy="6995517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 bwMode="auto">
          <a:xfrm>
            <a:off x="272986" y="2125663"/>
            <a:ext cx="6402452" cy="3654405"/>
          </a:xfrm>
          <a:prstGeom prst="rect">
            <a:avLst/>
          </a:prstGeom>
          <a:solidFill>
            <a:srgbClr val="0078D7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638" y="2125663"/>
            <a:ext cx="6402388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7625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2986" y="3954443"/>
            <a:ext cx="6402388" cy="1825625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7625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8" name="Group 7"/>
          <p:cNvGrpSpPr>
            <a:grpSpLocks noChangeAspect="1"/>
          </p:cNvGrpSpPr>
          <p:nvPr userDrawn="1"/>
        </p:nvGrpSpPr>
        <p:grpSpPr bwMode="gray">
          <a:xfrm>
            <a:off x="457518" y="479425"/>
            <a:ext cx="1681413" cy="360979"/>
            <a:chOff x="457200" y="1643393"/>
            <a:chExt cx="4492753" cy="96454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2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510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8812892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66" r:id="rId1"/>
    <p:sldLayoutId id="2147484261" r:id="rId2"/>
    <p:sldLayoutId id="2147484279" r:id="rId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003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9" r:id="rId1"/>
    <p:sldLayoutId id="2147484274" r:id="rId2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78CA091-492A-49D2-84E9-B8273BF10A7C}"/>
              </a:ext>
            </a:extLst>
          </p:cNvPr>
          <p:cNvSpPr/>
          <p:nvPr/>
        </p:nvSpPr>
        <p:spPr bwMode="auto">
          <a:xfrm>
            <a:off x="122237" y="906462"/>
            <a:ext cx="6934200" cy="54102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13F49AD-9538-4F8B-8799-1F1DE62B4275}"/>
              </a:ext>
            </a:extLst>
          </p:cNvPr>
          <p:cNvSpPr txBox="1">
            <a:spLocks/>
          </p:cNvSpPr>
          <p:nvPr/>
        </p:nvSpPr>
        <p:spPr>
          <a:xfrm>
            <a:off x="130669" y="1058862"/>
            <a:ext cx="6857999" cy="914400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Oracle ASM on Azure: Backup Scenarios</a:t>
            </a:r>
          </a:p>
          <a:p>
            <a:endParaRPr lang="en-US" dirty="0"/>
          </a:p>
          <a:p>
            <a:r>
              <a:rPr lang="en-US" sz="2800" dirty="0"/>
              <a:t>Ravi Alwani</a:t>
            </a:r>
          </a:p>
          <a:p>
            <a:r>
              <a:rPr lang="en-US" sz="2800" dirty="0"/>
              <a:t>Cameron Gardiner		</a:t>
            </a:r>
          </a:p>
          <a:p>
            <a:endParaRPr lang="en-US" sz="2800" dirty="0"/>
          </a:p>
          <a:p>
            <a:r>
              <a:rPr lang="en-US" sz="1800" dirty="0"/>
              <a:t>4 June 2018</a:t>
            </a:r>
          </a:p>
        </p:txBody>
      </p:sp>
    </p:spTree>
    <p:extLst>
      <p:ext uri="{BB962C8B-B14F-4D97-AF65-F5344CB8AC3E}">
        <p14:creationId xmlns:p14="http://schemas.microsoft.com/office/powerpoint/2010/main" val="133981909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BC7D15-3BC7-4944-A80E-6EC4FA646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4" y="217487"/>
            <a:ext cx="11889564" cy="917575"/>
          </a:xfrm>
        </p:spPr>
        <p:txBody>
          <a:bodyPr/>
          <a:lstStyle/>
          <a:p>
            <a:r>
              <a:rPr lang="en-US" dirty="0"/>
              <a:t> Oracle (ASM) DB Backup with RMAN(2)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9ADDC0-7B8E-423D-BDBC-7E3AD70DEAD3}"/>
              </a:ext>
            </a:extLst>
          </p:cNvPr>
          <p:cNvSpPr txBox="1"/>
          <p:nvPr/>
        </p:nvSpPr>
        <p:spPr>
          <a:xfrm>
            <a:off x="272272" y="1135062"/>
            <a:ext cx="11660966" cy="586622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lvl="2">
              <a:defRPr/>
            </a:pPr>
            <a:endParaRPr lang="en-US" sz="1400" dirty="0">
              <a:solidFill>
                <a:srgbClr val="FFFFFF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US" b="1" dirty="0">
                <a:solidFill>
                  <a:srgbClr val="FFFFFF"/>
                </a:solidFill>
              </a:rPr>
              <a:t>Check </a:t>
            </a:r>
            <a:r>
              <a:rPr lang="en-US" b="1" dirty="0"/>
              <a:t>flash/fast recovery area location</a:t>
            </a:r>
          </a:p>
          <a:p>
            <a:pPr lvl="1">
              <a:defRPr/>
            </a:pPr>
            <a:r>
              <a:rPr lang="en-US" sz="1400" dirty="0">
                <a:solidFill>
                  <a:srgbClr val="FFFFFF"/>
                </a:solidFill>
              </a:rPr>
              <a:t>	SQL&gt; alter system set log_archive_dest_1='location=/home/oracle/arch' scope=both;</a:t>
            </a: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endParaRPr lang="en-US" b="1" dirty="0">
              <a:solidFill>
                <a:srgbClr val="FFFFFF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US" b="1" dirty="0"/>
              <a:t>Connect to RMAN prompt with target database</a:t>
            </a:r>
          </a:p>
          <a:p>
            <a:pPr lvl="1">
              <a:defRPr/>
            </a:pPr>
            <a:r>
              <a:rPr lang="en-US" sz="1400" dirty="0">
                <a:solidFill>
                  <a:srgbClr val="FFFFFF"/>
                </a:solidFill>
              </a:rPr>
              <a:t>	$ </a:t>
            </a:r>
            <a:r>
              <a:rPr lang="en-US" sz="1400" dirty="0" err="1">
                <a:solidFill>
                  <a:srgbClr val="FFFFFF"/>
                </a:solidFill>
              </a:rPr>
              <a:t>rman</a:t>
            </a:r>
            <a:r>
              <a:rPr lang="en-US" sz="1400" dirty="0">
                <a:solidFill>
                  <a:srgbClr val="FFFFFF"/>
                </a:solidFill>
              </a:rPr>
              <a:t> target /</a:t>
            </a:r>
          </a:p>
          <a:p>
            <a:pPr lvl="2">
              <a:defRPr/>
            </a:pPr>
            <a:endParaRPr lang="en-US" sz="1400" dirty="0">
              <a:solidFill>
                <a:srgbClr val="FFFFFF"/>
              </a:solidFill>
              <a:latin typeface="Segoe UI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b="1" dirty="0"/>
              <a:t>Configure RMAN with </a:t>
            </a:r>
            <a:r>
              <a:rPr lang="en-US" b="1" dirty="0" err="1"/>
              <a:t>controlfile</a:t>
            </a:r>
            <a:r>
              <a:rPr lang="en-US" b="1" dirty="0"/>
              <a:t> auto-backup feature that will be auto-backup </a:t>
            </a:r>
            <a:r>
              <a:rPr lang="en-US" b="1" dirty="0" err="1"/>
              <a:t>controlfile</a:t>
            </a:r>
            <a:r>
              <a:rPr lang="en-US" b="1" dirty="0"/>
              <a:t> in case of major changes done in database</a:t>
            </a:r>
          </a:p>
          <a:p>
            <a:pPr lvl="1">
              <a:defRPr/>
            </a:pPr>
            <a:r>
              <a:rPr lang="en-US" sz="1400" dirty="0">
                <a:solidFill>
                  <a:srgbClr val="FFFFFF"/>
                </a:solidFill>
              </a:rPr>
              <a:t>	RMAN&gt; configure </a:t>
            </a:r>
            <a:r>
              <a:rPr lang="en-US" sz="1400" dirty="0" err="1">
                <a:solidFill>
                  <a:srgbClr val="FFFFFF"/>
                </a:solidFill>
              </a:rPr>
              <a:t>controlfile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autobackup</a:t>
            </a:r>
            <a:r>
              <a:rPr lang="en-US" sz="1400" dirty="0">
                <a:solidFill>
                  <a:srgbClr val="FFFFFF"/>
                </a:solidFill>
              </a:rPr>
              <a:t> on;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b="1" dirty="0"/>
              <a:t>To enable backup optimization run the following command. [By default backup optimization has been configured OFF.]</a:t>
            </a:r>
          </a:p>
          <a:p>
            <a:pPr lvl="1">
              <a:defRPr/>
            </a:pPr>
            <a:r>
              <a:rPr lang="en-US" altLang="en-US" sz="1400" dirty="0">
                <a:solidFill>
                  <a:srgbClr val="FFFFFF"/>
                </a:solidFill>
              </a:rPr>
              <a:t>	RMAN&gt; configure backup optimization on;</a:t>
            </a:r>
          </a:p>
          <a:p>
            <a:pPr lvl="1">
              <a:defRPr/>
            </a:pPr>
            <a:endParaRPr lang="en-US" altLang="en-US" sz="1400" dirty="0">
              <a:solidFill>
                <a:srgbClr val="FFFFFF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US" b="1" dirty="0"/>
              <a:t>Configure retention policy for backup</a:t>
            </a:r>
          </a:p>
          <a:p>
            <a:pPr lvl="2">
              <a:defRPr/>
            </a:pPr>
            <a:r>
              <a:rPr lang="en-US" sz="1400" dirty="0">
                <a:solidFill>
                  <a:srgbClr val="FFFFFF"/>
                </a:solidFill>
              </a:rPr>
              <a:t>RMAN&gt; CONFIGURE RETENTION POLICY TO RECOVERY WINDOW OF 10 DAYS;</a:t>
            </a:r>
          </a:p>
          <a:p>
            <a:pPr lvl="2">
              <a:defRPr/>
            </a:pPr>
            <a:endParaRPr lang="en-US" sz="1400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b="1" dirty="0"/>
              <a:t>Start database backup </a:t>
            </a:r>
          </a:p>
          <a:p>
            <a:pPr lvl="2">
              <a:defRPr/>
            </a:pPr>
            <a:r>
              <a:rPr lang="en-US" sz="1400" dirty="0">
                <a:solidFill>
                  <a:srgbClr val="FFFFFF"/>
                </a:solidFill>
              </a:rPr>
              <a:t>RMAN&gt; backup database;</a:t>
            </a:r>
          </a:p>
          <a:p>
            <a:pPr marL="466371" marR="0" lvl="1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466371" marR="0" lvl="1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342900" marR="0" lvl="0" indent="-34290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6313167E-B1F4-4A1C-9888-A514E81685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0925882"/>
              </p:ext>
            </p:extLst>
          </p:nvPr>
        </p:nvGraphicFramePr>
        <p:xfrm>
          <a:off x="5305424" y="5929612"/>
          <a:ext cx="1903414" cy="69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Packager Shell Object" showAsIcon="1" r:id="rId4" imgW="913320" imgH="331920" progId="Package">
                  <p:embed/>
                </p:oleObj>
              </mc:Choice>
              <mc:Fallback>
                <p:oleObj name="Packager Shell Object" showAsIcon="1" r:id="rId4" imgW="913320" imgH="331920" progId="Package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6313167E-B1F4-4A1C-9888-A514E816850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05424" y="5929612"/>
                        <a:ext cx="1903414" cy="6918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071600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79ADDC0-7B8E-423D-BDBC-7E3AD70DEAD3}"/>
              </a:ext>
            </a:extLst>
          </p:cNvPr>
          <p:cNvSpPr txBox="1"/>
          <p:nvPr/>
        </p:nvSpPr>
        <p:spPr>
          <a:xfrm>
            <a:off x="272272" y="1135062"/>
            <a:ext cx="11660966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7B3C2DD1-4D62-446D-9927-217B8EEF1437}"/>
              </a:ext>
            </a:extLst>
          </p:cNvPr>
          <p:cNvSpPr txBox="1">
            <a:spLocks/>
          </p:cNvSpPr>
          <p:nvPr/>
        </p:nvSpPr>
        <p:spPr>
          <a:xfrm>
            <a:off x="1036637" y="2430462"/>
            <a:ext cx="10668000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 Oracle (ASM) DB Backup with </a:t>
            </a:r>
            <a:r>
              <a:rPr lang="en-US" dirty="0" err="1"/>
              <a:t>CommVault</a:t>
            </a:r>
            <a:endParaRPr lang="en-US" dirty="0"/>
          </a:p>
          <a:p>
            <a:r>
              <a:rPr lang="en-US" dirty="0"/>
              <a:t>			(See </a:t>
            </a:r>
            <a:r>
              <a:rPr lang="en-US"/>
              <a:t>attached Word Docx)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24402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BC7D15-3BC7-4944-A80E-6EC4FA646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9ADDC0-7B8E-423D-BDBC-7E3AD70DEAD3}"/>
              </a:ext>
            </a:extLst>
          </p:cNvPr>
          <p:cNvSpPr txBox="1"/>
          <p:nvPr/>
        </p:nvSpPr>
        <p:spPr>
          <a:xfrm>
            <a:off x="272272" y="1135062"/>
            <a:ext cx="11660966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3D0B6F3-4808-49C6-A625-F26F6C9C7251}"/>
              </a:ext>
            </a:extLst>
          </p:cNvPr>
          <p:cNvSpPr/>
          <p:nvPr/>
        </p:nvSpPr>
        <p:spPr>
          <a:xfrm>
            <a:off x="503237" y="1421294"/>
            <a:ext cx="7772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https://launchpad.support.sap.com/#/notes/1598594</a:t>
            </a:r>
          </a:p>
        </p:txBody>
      </p:sp>
    </p:spTree>
    <p:extLst>
      <p:ext uri="{BB962C8B-B14F-4D97-AF65-F5344CB8AC3E}">
        <p14:creationId xmlns:p14="http://schemas.microsoft.com/office/powerpoint/2010/main" val="303670360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607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BC7D15-3BC7-4944-A80E-6EC4FA646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626" y="144462"/>
            <a:ext cx="11889564" cy="917575"/>
          </a:xfrm>
        </p:spPr>
        <p:txBody>
          <a:bodyPr/>
          <a:lstStyle/>
          <a:p>
            <a:r>
              <a:rPr lang="en-US" dirty="0"/>
              <a:t>Oracle (ASM) DB Backup scenarios: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9ADDC0-7B8E-423D-BDBC-7E3AD70DEAD3}"/>
              </a:ext>
            </a:extLst>
          </p:cNvPr>
          <p:cNvSpPr txBox="1"/>
          <p:nvPr/>
        </p:nvSpPr>
        <p:spPr>
          <a:xfrm>
            <a:off x="296925" y="1572119"/>
            <a:ext cx="11660966" cy="248683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457200" lvl="0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BR*Tools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RMAN</a:t>
            </a:r>
          </a:p>
          <a:p>
            <a:pPr marL="457200" lvl="0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CommVault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457200" marR="0" lvl="0" indent="-4572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gradFill>
                <a:gsLst>
                  <a:gs pos="291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gradFill>
                <a:gsLst>
                  <a:gs pos="291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6F7CAA-3E0F-43B8-8747-A4A885606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837" y="2257550"/>
            <a:ext cx="6141150" cy="439986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0A7A9-4C0A-4EC0-B382-464670A57370}"/>
              </a:ext>
            </a:extLst>
          </p:cNvPr>
          <p:cNvCxnSpPr/>
          <p:nvPr/>
        </p:nvCxnSpPr>
        <p:spPr>
          <a:xfrm>
            <a:off x="7742237" y="4109122"/>
            <a:ext cx="0" cy="45720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AE51333-E180-4435-A894-503D5BDD86C9}"/>
              </a:ext>
            </a:extLst>
          </p:cNvPr>
          <p:cNvCxnSpPr>
            <a:cxnSpLocks/>
          </p:cNvCxnSpPr>
          <p:nvPr/>
        </p:nvCxnSpPr>
        <p:spPr>
          <a:xfrm>
            <a:off x="5564029" y="4566322"/>
            <a:ext cx="4876800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C92615E-D334-4B2C-A3C4-B214559785AC}"/>
              </a:ext>
            </a:extLst>
          </p:cNvPr>
          <p:cNvCxnSpPr/>
          <p:nvPr/>
        </p:nvCxnSpPr>
        <p:spPr>
          <a:xfrm>
            <a:off x="5564029" y="4566322"/>
            <a:ext cx="0" cy="45720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59EF6D-7CD0-4A63-B293-F7D2A30543D5}"/>
              </a:ext>
            </a:extLst>
          </p:cNvPr>
          <p:cNvCxnSpPr/>
          <p:nvPr/>
        </p:nvCxnSpPr>
        <p:spPr>
          <a:xfrm>
            <a:off x="10440829" y="4566322"/>
            <a:ext cx="0" cy="45720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5AA104E-2EEA-4B1D-BA80-6A518BF18693}"/>
              </a:ext>
            </a:extLst>
          </p:cNvPr>
          <p:cNvCxnSpPr>
            <a:cxnSpLocks/>
          </p:cNvCxnSpPr>
          <p:nvPr/>
        </p:nvCxnSpPr>
        <p:spPr>
          <a:xfrm>
            <a:off x="5456237" y="3194722"/>
            <a:ext cx="1676400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9E8EEC8-A674-47ED-AB25-7BED3E7664B2}"/>
              </a:ext>
            </a:extLst>
          </p:cNvPr>
          <p:cNvSpPr txBox="1"/>
          <p:nvPr/>
        </p:nvSpPr>
        <p:spPr>
          <a:xfrm>
            <a:off x="5608637" y="6547522"/>
            <a:ext cx="1676400" cy="44781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Disk group 1 -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B127AA-A37B-4800-8491-B0551603B617}"/>
              </a:ext>
            </a:extLst>
          </p:cNvPr>
          <p:cNvSpPr txBox="1"/>
          <p:nvPr/>
        </p:nvSpPr>
        <p:spPr>
          <a:xfrm>
            <a:off x="7117112" y="6564792"/>
            <a:ext cx="1676400" cy="44781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Disk group 2 - RECO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148CAB-1185-457B-B3AA-6A78B1CC000A}"/>
              </a:ext>
            </a:extLst>
          </p:cNvPr>
          <p:cNvSpPr txBox="1"/>
          <p:nvPr/>
        </p:nvSpPr>
        <p:spPr>
          <a:xfrm>
            <a:off x="8732839" y="6547522"/>
            <a:ext cx="1676400" cy="44781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Disk group 3 - ARCH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1A0244-E2D2-4ADF-B2C7-05F42955935E}"/>
              </a:ext>
            </a:extLst>
          </p:cNvPr>
          <p:cNvSpPr txBox="1"/>
          <p:nvPr/>
        </p:nvSpPr>
        <p:spPr>
          <a:xfrm>
            <a:off x="6758647" y="1923179"/>
            <a:ext cx="1981200" cy="44781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Single instance DB server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E3B912-B393-4C7A-897B-C7866E7EFA88}"/>
              </a:ext>
            </a:extLst>
          </p:cNvPr>
          <p:cNvSpPr txBox="1"/>
          <p:nvPr/>
        </p:nvSpPr>
        <p:spPr>
          <a:xfrm>
            <a:off x="10561637" y="5545373"/>
            <a:ext cx="2286000" cy="1135696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sng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Disk Configuration</a:t>
            </a:r>
            <a:endParaRPr kumimoji="0" lang="en-US" sz="1100" b="0" i="0" u="sng" strike="noStrike" kern="1200" cap="none" spc="0" normalizeH="0" baseline="0" noProof="0" dirty="0">
              <a:ln>
                <a:noFill/>
              </a:ln>
              <a:gradFill>
                <a:gsLst>
                  <a:gs pos="291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Size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 :512 GB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Host Caching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: None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Storage type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: Premium</a:t>
            </a:r>
          </a:p>
        </p:txBody>
      </p:sp>
    </p:spTree>
    <p:extLst>
      <p:ext uri="{BB962C8B-B14F-4D97-AF65-F5344CB8AC3E}">
        <p14:creationId xmlns:p14="http://schemas.microsoft.com/office/powerpoint/2010/main" val="394446030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BC7D15-3BC7-4944-A80E-6EC4FA646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037" y="2579687"/>
            <a:ext cx="11889564" cy="917575"/>
          </a:xfrm>
        </p:spPr>
        <p:txBody>
          <a:bodyPr/>
          <a:lstStyle/>
          <a:p>
            <a:r>
              <a:rPr lang="en-US" dirty="0"/>
              <a:t> Oracle (ASM) DB Backup with BR*Tools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D1E7BA-18BB-4619-AF7A-C46398D4F2E7}"/>
              </a:ext>
            </a:extLst>
          </p:cNvPr>
          <p:cNvSpPr/>
          <p:nvPr/>
        </p:nvSpPr>
        <p:spPr>
          <a:xfrm>
            <a:off x="6827837" y="6621462"/>
            <a:ext cx="7772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Reference : https://launchpad.support.sap.com/#/notes/1598594</a:t>
            </a:r>
          </a:p>
        </p:txBody>
      </p:sp>
    </p:spTree>
    <p:extLst>
      <p:ext uri="{BB962C8B-B14F-4D97-AF65-F5344CB8AC3E}">
        <p14:creationId xmlns:p14="http://schemas.microsoft.com/office/powerpoint/2010/main" val="209291676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BC7D15-3BC7-4944-A80E-6EC4FA646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Oracle (ASM) DB Backup with BR*Tools(1)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9ADDC0-7B8E-423D-BDBC-7E3AD70DEAD3}"/>
              </a:ext>
            </a:extLst>
          </p:cNvPr>
          <p:cNvSpPr txBox="1"/>
          <p:nvPr/>
        </p:nvSpPr>
        <p:spPr>
          <a:xfrm>
            <a:off x="296925" y="1572119"/>
            <a:ext cx="11660966" cy="288694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b="1" u="sng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Prerequisites</a:t>
            </a: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Oracle software installation under OS user ‘oracle’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‘oracle’ OS user replaces ‘ora&lt;dbname&gt;’ user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BR*Tools version 7.20 patch level 18 or higher 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3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3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D1E7BA-18BB-4619-AF7A-C46398D4F2E7}"/>
              </a:ext>
            </a:extLst>
          </p:cNvPr>
          <p:cNvSpPr/>
          <p:nvPr/>
        </p:nvSpPr>
        <p:spPr>
          <a:xfrm>
            <a:off x="6827837" y="6621462"/>
            <a:ext cx="7772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Reference : https://launchpad.support.sap.com/#/notes/1598594</a:t>
            </a:r>
          </a:p>
        </p:txBody>
      </p:sp>
    </p:spTree>
    <p:extLst>
      <p:ext uri="{BB962C8B-B14F-4D97-AF65-F5344CB8AC3E}">
        <p14:creationId xmlns:p14="http://schemas.microsoft.com/office/powerpoint/2010/main" val="405165529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BC7D15-3BC7-4944-A80E-6EC4FA646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Oracle (ASM) DB Backup with BR*Tools(2)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9ADDC0-7B8E-423D-BDBC-7E3AD70DEAD3}"/>
              </a:ext>
            </a:extLst>
          </p:cNvPr>
          <p:cNvSpPr txBox="1"/>
          <p:nvPr/>
        </p:nvSpPr>
        <p:spPr>
          <a:xfrm>
            <a:off x="296925" y="1572119"/>
            <a:ext cx="11660966" cy="500444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b="1" u="sng" dirty="0"/>
              <a:t>Configuration of BR*Tools in Oracle 12c ASM environment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File permissions of BR*Tools executables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File permissions of BR*Tools directories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BR*Tools profile directory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run-time environment of BR*Tools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</a:t>
            </a:r>
            <a:r>
              <a:rPr lang="en-US" dirty="0" err="1"/>
              <a:t>init</a:t>
            </a:r>
            <a:r>
              <a:rPr lang="en-US" dirty="0"/>
              <a:t>&lt;DBSID&gt;.sap parameters </a:t>
            </a:r>
          </a:p>
          <a:p>
            <a:endParaRPr lang="en-US" dirty="0"/>
          </a:p>
          <a:p>
            <a:r>
              <a:rPr lang="en-US" dirty="0"/>
              <a:t> </a:t>
            </a:r>
          </a:p>
          <a:p>
            <a:r>
              <a:rPr lang="en-US" b="1" u="sng" dirty="0"/>
              <a:t>File permissions of BR*Tools executables in sap-exe directory</a:t>
            </a:r>
            <a:r>
              <a:rPr lang="en-US" b="1" dirty="0"/>
              <a:t> 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rwsrwsr</a:t>
            </a:r>
            <a:r>
              <a:rPr lang="en-US" dirty="0"/>
              <a:t>-- 1 oracle </a:t>
            </a:r>
            <a:r>
              <a:rPr lang="en-US" dirty="0" err="1"/>
              <a:t>oinstall</a:t>
            </a:r>
            <a:r>
              <a:rPr lang="en-US" dirty="0"/>
              <a:t> 7732338 May 31 16:30 </a:t>
            </a:r>
            <a:r>
              <a:rPr lang="en-US" dirty="0" err="1"/>
              <a:t>brarchive</a:t>
            </a:r>
            <a:r>
              <a:rPr lang="en-US" dirty="0"/>
              <a:t>* </a:t>
            </a:r>
          </a:p>
          <a:p>
            <a:r>
              <a:rPr lang="en-US" dirty="0"/>
              <a:t>-</a:t>
            </a:r>
            <a:r>
              <a:rPr lang="en-US" dirty="0" err="1"/>
              <a:t>rwsrwsr</a:t>
            </a:r>
            <a:r>
              <a:rPr lang="en-US" dirty="0"/>
              <a:t>-- 1 oracle </a:t>
            </a:r>
            <a:r>
              <a:rPr lang="en-US" dirty="0" err="1"/>
              <a:t>oinstall</a:t>
            </a:r>
            <a:r>
              <a:rPr lang="en-US" dirty="0"/>
              <a:t> 7908129 May 31 16:30 </a:t>
            </a:r>
            <a:r>
              <a:rPr lang="en-US" dirty="0" err="1"/>
              <a:t>brbackup</a:t>
            </a:r>
            <a:r>
              <a:rPr lang="en-US" dirty="0"/>
              <a:t>* </a:t>
            </a:r>
          </a:p>
          <a:p>
            <a:r>
              <a:rPr lang="en-US" dirty="0"/>
              <a:t>-</a:t>
            </a:r>
            <a:r>
              <a:rPr lang="en-US" dirty="0" err="1"/>
              <a:t>rwsrwsr</a:t>
            </a:r>
            <a:r>
              <a:rPr lang="en-US" dirty="0"/>
              <a:t>-- 1 oracle </a:t>
            </a:r>
            <a:r>
              <a:rPr lang="en-US" dirty="0" err="1"/>
              <a:t>oinstall</a:t>
            </a:r>
            <a:r>
              <a:rPr lang="en-US" dirty="0"/>
              <a:t> 9970354 May 31 16:30 </a:t>
            </a:r>
            <a:r>
              <a:rPr lang="en-US" dirty="0" err="1"/>
              <a:t>brconnect</a:t>
            </a:r>
            <a:r>
              <a:rPr lang="en-US" dirty="0"/>
              <a:t>* </a:t>
            </a:r>
          </a:p>
          <a:p>
            <a:r>
              <a:rPr lang="en-US" dirty="0"/>
              <a:t>-</a:t>
            </a:r>
            <a:r>
              <a:rPr lang="en-US" dirty="0" err="1"/>
              <a:t>rwsrwsr</a:t>
            </a:r>
            <a:r>
              <a:rPr lang="en-US" dirty="0"/>
              <a:t>-- 1 oracle </a:t>
            </a:r>
            <a:r>
              <a:rPr lang="en-US" dirty="0" err="1"/>
              <a:t>oinstall</a:t>
            </a:r>
            <a:r>
              <a:rPr lang="en-US" dirty="0"/>
              <a:t> 8376747 May 31 16:31 </a:t>
            </a:r>
            <a:r>
              <a:rPr lang="en-US" dirty="0" err="1"/>
              <a:t>brrecover</a:t>
            </a:r>
            <a:r>
              <a:rPr lang="en-US" dirty="0"/>
              <a:t>* </a:t>
            </a:r>
          </a:p>
          <a:p>
            <a:r>
              <a:rPr lang="en-US" dirty="0"/>
              <a:t>-</a:t>
            </a:r>
            <a:r>
              <a:rPr lang="en-US" dirty="0" err="1"/>
              <a:t>rwsrwsr</a:t>
            </a:r>
            <a:r>
              <a:rPr lang="en-US" dirty="0"/>
              <a:t>-- 1 oracle </a:t>
            </a:r>
            <a:r>
              <a:rPr lang="en-US" dirty="0" err="1"/>
              <a:t>oinstall</a:t>
            </a:r>
            <a:r>
              <a:rPr lang="en-US" dirty="0"/>
              <a:t> 2783544 May 31 16:31 </a:t>
            </a:r>
            <a:r>
              <a:rPr lang="en-US" dirty="0" err="1"/>
              <a:t>brrestore</a:t>
            </a:r>
            <a:r>
              <a:rPr lang="en-US" dirty="0"/>
              <a:t>* </a:t>
            </a:r>
          </a:p>
          <a:p>
            <a:r>
              <a:rPr lang="en-US" dirty="0"/>
              <a:t>-</a:t>
            </a:r>
            <a:r>
              <a:rPr lang="en-US" dirty="0" err="1"/>
              <a:t>rwsrwsr</a:t>
            </a:r>
            <a:r>
              <a:rPr lang="en-US" dirty="0"/>
              <a:t>-- 1 oracle </a:t>
            </a:r>
            <a:r>
              <a:rPr lang="en-US" dirty="0" err="1"/>
              <a:t>oinstall</a:t>
            </a:r>
            <a:r>
              <a:rPr lang="en-US" dirty="0"/>
              <a:t> 9479944 May 31 16:31 </a:t>
            </a:r>
            <a:r>
              <a:rPr lang="en-US" dirty="0" err="1"/>
              <a:t>brspace</a:t>
            </a:r>
            <a:r>
              <a:rPr lang="en-US" dirty="0"/>
              <a:t>* </a:t>
            </a:r>
          </a:p>
          <a:p>
            <a:r>
              <a:rPr lang="en-US" dirty="0"/>
              <a:t>-</a:t>
            </a:r>
            <a:r>
              <a:rPr lang="en-US" dirty="0" err="1"/>
              <a:t>rwsrwsr</a:t>
            </a:r>
            <a:r>
              <a:rPr lang="en-US" dirty="0"/>
              <a:t>-- 1 oracle </a:t>
            </a:r>
            <a:r>
              <a:rPr lang="en-US" dirty="0" err="1"/>
              <a:t>oinstall</a:t>
            </a:r>
            <a:r>
              <a:rPr lang="en-US" dirty="0"/>
              <a:t> 4103679 May 31 16:31 </a:t>
            </a:r>
            <a:r>
              <a:rPr lang="en-US" dirty="0" err="1"/>
              <a:t>brtools</a:t>
            </a:r>
            <a:r>
              <a:rPr lang="en-US" dirty="0"/>
              <a:t>*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gradFill>
                <a:gsLst>
                  <a:gs pos="291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29223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BC7D15-3BC7-4944-A80E-6EC4FA646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Oracle (ASM) DB Backup with BR*Tools(3)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9ADDC0-7B8E-423D-BDBC-7E3AD70DEAD3}"/>
              </a:ext>
            </a:extLst>
          </p:cNvPr>
          <p:cNvSpPr txBox="1"/>
          <p:nvPr/>
        </p:nvSpPr>
        <p:spPr>
          <a:xfrm>
            <a:off x="272272" y="1135062"/>
            <a:ext cx="11660966" cy="334245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Configuration of BR*Tools in Oracle 12c ASM environment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u="sng" dirty="0"/>
              <a:t>File permissions of BR*Tools log directories in /oracle/&lt;DBNAME&gt;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lrwxrwxrwx</a:t>
            </a:r>
            <a:r>
              <a:rPr lang="en-US" dirty="0"/>
              <a:t> 7 oracle </a:t>
            </a:r>
            <a:r>
              <a:rPr lang="en-US" dirty="0" err="1"/>
              <a:t>oinstall</a:t>
            </a:r>
            <a:r>
              <a:rPr lang="en-US" dirty="0"/>
              <a:t> 4096 May 31 14:56 112 -&gt; 11202 </a:t>
            </a:r>
          </a:p>
          <a:p>
            <a:pPr lvl="1"/>
            <a:r>
              <a:rPr lang="en-US" dirty="0" err="1"/>
              <a:t>drwxr</a:t>
            </a:r>
            <a:r>
              <a:rPr lang="en-US" dirty="0"/>
              <a:t>-</a:t>
            </a:r>
            <a:r>
              <a:rPr lang="en-US" dirty="0" err="1"/>
              <a:t>xr</a:t>
            </a:r>
            <a:r>
              <a:rPr lang="en-US" dirty="0"/>
              <a:t>-x 7 oracle </a:t>
            </a:r>
            <a:r>
              <a:rPr lang="en-US" dirty="0" err="1"/>
              <a:t>oinstall</a:t>
            </a:r>
            <a:r>
              <a:rPr lang="en-US" dirty="0"/>
              <a:t> 4096 May 31 14:56 11202 </a:t>
            </a:r>
          </a:p>
          <a:p>
            <a:pPr lvl="1"/>
            <a:r>
              <a:rPr lang="en-US" dirty="0" err="1"/>
              <a:t>drwxrwxr</a:t>
            </a:r>
            <a:r>
              <a:rPr lang="en-US" dirty="0"/>
              <a:t>-x 2 oracle </a:t>
            </a:r>
            <a:r>
              <a:rPr lang="en-US" dirty="0" err="1"/>
              <a:t>oinstall</a:t>
            </a:r>
            <a:r>
              <a:rPr lang="en-US" dirty="0"/>
              <a:t> 4096 May 31 17:07 </a:t>
            </a:r>
            <a:r>
              <a:rPr lang="en-US" dirty="0" err="1"/>
              <a:t>saparch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drwxrwxr</a:t>
            </a:r>
            <a:r>
              <a:rPr lang="en-US" dirty="0"/>
              <a:t>-x 2 oracle </a:t>
            </a:r>
            <a:r>
              <a:rPr lang="en-US" dirty="0" err="1"/>
              <a:t>oinstall</a:t>
            </a:r>
            <a:r>
              <a:rPr lang="en-US" dirty="0"/>
              <a:t> 4096 May 31 17:14 </a:t>
            </a:r>
            <a:r>
              <a:rPr lang="en-US" dirty="0" err="1"/>
              <a:t>sapbackup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drwxrwxr</a:t>
            </a:r>
            <a:r>
              <a:rPr lang="en-US" dirty="0"/>
              <a:t>-x 2 oracle </a:t>
            </a:r>
            <a:r>
              <a:rPr lang="en-US" dirty="0" err="1"/>
              <a:t>oinstall</a:t>
            </a:r>
            <a:r>
              <a:rPr lang="en-US" dirty="0"/>
              <a:t> 4096 May 31 17:07 </a:t>
            </a:r>
            <a:r>
              <a:rPr lang="en-US" dirty="0" err="1"/>
              <a:t>sapcheck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drwxrwxr</a:t>
            </a:r>
            <a:r>
              <a:rPr lang="en-US" dirty="0"/>
              <a:t>-x 2 oracle </a:t>
            </a:r>
            <a:r>
              <a:rPr lang="en-US" dirty="0" err="1"/>
              <a:t>oinstall</a:t>
            </a:r>
            <a:r>
              <a:rPr lang="en-US" dirty="0"/>
              <a:t> 4096 May 31 17:12 </a:t>
            </a:r>
            <a:r>
              <a:rPr lang="en-US" b="1" dirty="0" err="1"/>
              <a:t>sapprof</a:t>
            </a:r>
            <a:r>
              <a:rPr lang="en-US" b="1" dirty="0"/>
              <a:t> </a:t>
            </a:r>
            <a:endParaRPr lang="en-US" dirty="0"/>
          </a:p>
          <a:p>
            <a:pPr lvl="1"/>
            <a:r>
              <a:rPr lang="en-US" dirty="0" err="1"/>
              <a:t>drwxrwxr</a:t>
            </a:r>
            <a:r>
              <a:rPr lang="en-US" dirty="0"/>
              <a:t>-x 2 oracle </a:t>
            </a:r>
            <a:r>
              <a:rPr lang="en-US" dirty="0" err="1"/>
              <a:t>oinstall</a:t>
            </a:r>
            <a:r>
              <a:rPr lang="en-US" dirty="0"/>
              <a:t> 4096 May 31 17:12 </a:t>
            </a:r>
            <a:r>
              <a:rPr lang="en-US" dirty="0" err="1"/>
              <a:t>sapreorg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drwxrwxr</a:t>
            </a:r>
            <a:r>
              <a:rPr lang="en-US" dirty="0"/>
              <a:t>-x 2 oracle </a:t>
            </a:r>
            <a:r>
              <a:rPr lang="en-US" dirty="0" err="1"/>
              <a:t>oinstall</a:t>
            </a:r>
            <a:r>
              <a:rPr lang="en-US" dirty="0"/>
              <a:t> 4096 May 31 17:12 </a:t>
            </a:r>
            <a:r>
              <a:rPr lang="en-US" dirty="0" err="1"/>
              <a:t>saptrace</a:t>
            </a:r>
            <a:r>
              <a:rPr lang="en-US" dirty="0"/>
              <a:t>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gradFill>
                <a:gsLst>
                  <a:gs pos="291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D95D9B-16B9-4DEF-99F5-0EE57BBCA2B4}"/>
              </a:ext>
            </a:extLst>
          </p:cNvPr>
          <p:cNvSpPr/>
          <p:nvPr/>
        </p:nvSpPr>
        <p:spPr>
          <a:xfrm>
            <a:off x="235182" y="4442858"/>
            <a:ext cx="95273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u="sng" dirty="0"/>
              <a:t>New BR*Tools profile directory ‘</a:t>
            </a:r>
            <a:r>
              <a:rPr lang="en-US" i="1" u="sng" dirty="0" err="1"/>
              <a:t>sapprof</a:t>
            </a:r>
            <a:r>
              <a:rPr lang="en-US" i="1" u="sng" dirty="0"/>
              <a:t>’ in /oracle/&lt;DBNAME&gt; </a:t>
            </a:r>
          </a:p>
          <a:p>
            <a:pPr lvl="2"/>
            <a:r>
              <a:rPr lang="en-US" dirty="0"/>
              <a:t>-</a:t>
            </a:r>
            <a:r>
              <a:rPr lang="en-US" dirty="0" err="1"/>
              <a:t>rw</a:t>
            </a:r>
            <a:r>
              <a:rPr lang="en-US" dirty="0"/>
              <a:t>-</a:t>
            </a:r>
            <a:r>
              <a:rPr lang="en-US" dirty="0" err="1"/>
              <a:t>rw</a:t>
            </a:r>
            <a:r>
              <a:rPr lang="en-US" dirty="0"/>
              <a:t>-r-- 1 oracle </a:t>
            </a:r>
            <a:r>
              <a:rPr lang="en-US" dirty="0" err="1"/>
              <a:t>oinstall</a:t>
            </a:r>
            <a:r>
              <a:rPr lang="en-US" dirty="0"/>
              <a:t> 1274 May 31 17:30 </a:t>
            </a:r>
            <a:r>
              <a:rPr lang="en-US" dirty="0" err="1"/>
              <a:t>init</a:t>
            </a:r>
            <a:r>
              <a:rPr lang="en-US" dirty="0"/>
              <a:t>&lt;DBSID&gt;.</a:t>
            </a:r>
            <a:r>
              <a:rPr lang="en-US" dirty="0" err="1"/>
              <a:t>ora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-</a:t>
            </a:r>
            <a:r>
              <a:rPr lang="en-US" dirty="0" err="1"/>
              <a:t>rw</a:t>
            </a:r>
            <a:r>
              <a:rPr lang="en-US" dirty="0"/>
              <a:t>-</a:t>
            </a:r>
            <a:r>
              <a:rPr lang="en-US" dirty="0" err="1"/>
              <a:t>rw</a:t>
            </a:r>
            <a:r>
              <a:rPr lang="en-US" dirty="0"/>
              <a:t>-r-- 1 oracle </a:t>
            </a:r>
            <a:r>
              <a:rPr lang="en-US" dirty="0" err="1"/>
              <a:t>oinstall</a:t>
            </a:r>
            <a:r>
              <a:rPr lang="en-US" dirty="0"/>
              <a:t> 26534 May 31 17:30 </a:t>
            </a:r>
            <a:r>
              <a:rPr lang="en-US" dirty="0" err="1"/>
              <a:t>init</a:t>
            </a:r>
            <a:r>
              <a:rPr lang="en-US" dirty="0"/>
              <a:t>&lt;DBSID&gt;.sap </a:t>
            </a:r>
          </a:p>
          <a:p>
            <a:pPr lvl="2"/>
            <a:r>
              <a:rPr lang="en-US" dirty="0"/>
              <a:t>-</a:t>
            </a:r>
            <a:r>
              <a:rPr lang="en-US" dirty="0" err="1"/>
              <a:t>rw</a:t>
            </a:r>
            <a:r>
              <a:rPr lang="en-US" dirty="0"/>
              <a:t>-r----- 1 oracle </a:t>
            </a:r>
            <a:r>
              <a:rPr lang="en-US" dirty="0" err="1"/>
              <a:t>asmadmin</a:t>
            </a:r>
            <a:r>
              <a:rPr lang="en-US" dirty="0"/>
              <a:t> 3584 May 31 18:30 </a:t>
            </a:r>
            <a:r>
              <a:rPr lang="en-US" dirty="0" err="1"/>
              <a:t>spfile</a:t>
            </a:r>
            <a:r>
              <a:rPr lang="en-US" dirty="0"/>
              <a:t>&lt;DBSID&gt;.</a:t>
            </a:r>
            <a:r>
              <a:rPr lang="en-US" dirty="0" err="1"/>
              <a:t>ora</a:t>
            </a:r>
            <a:r>
              <a:rPr lang="en-US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28C760-CD7F-4879-8DA8-6CF1BDC84150}"/>
              </a:ext>
            </a:extLst>
          </p:cNvPr>
          <p:cNvSpPr/>
          <p:nvPr/>
        </p:nvSpPr>
        <p:spPr>
          <a:xfrm>
            <a:off x="245593" y="5859463"/>
            <a:ext cx="621665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Contents of Oracle </a:t>
            </a:r>
            <a:r>
              <a:rPr lang="en-US" dirty="0" err="1"/>
              <a:t>pfile</a:t>
            </a:r>
            <a:r>
              <a:rPr lang="en-US" dirty="0"/>
              <a:t> in $ORACLE_HOME/</a:t>
            </a:r>
            <a:r>
              <a:rPr lang="en-US" dirty="0" err="1"/>
              <a:t>dbs</a:t>
            </a:r>
            <a:r>
              <a:rPr lang="en-US" dirty="0"/>
              <a:t> for ASM</a:t>
            </a:r>
          </a:p>
          <a:p>
            <a:r>
              <a:rPr lang="it-IT" dirty="0"/>
              <a:t>	spfile='+DATA/&lt;DBNAME&gt;/spfile&lt;DBNAME&gt;.ora‘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7549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BC7D15-3BC7-4944-A80E-6EC4FA646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Oracle (ASM) DB Backup with BR*Tools(4)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9ADDC0-7B8E-423D-BDBC-7E3AD70DEAD3}"/>
              </a:ext>
            </a:extLst>
          </p:cNvPr>
          <p:cNvSpPr txBox="1"/>
          <p:nvPr/>
        </p:nvSpPr>
        <p:spPr>
          <a:xfrm>
            <a:off x="272272" y="754061"/>
            <a:ext cx="11660966" cy="306545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u="sng" dirty="0">
                <a:solidFill>
                  <a:srgbClr val="FFFFFF"/>
                </a:solidFill>
              </a:rPr>
              <a:t>ASM database data files can be back up only by RMAN! </a:t>
            </a:r>
          </a:p>
          <a:p>
            <a:endParaRPr lang="en-US" u="sng" dirty="0">
              <a:solidFill>
                <a:srgbClr val="FFFFFF"/>
              </a:solidFill>
            </a:endParaRPr>
          </a:p>
          <a:p>
            <a:pPr lvl="1"/>
            <a:r>
              <a:rPr lang="en-US" dirty="0" err="1">
                <a:latin typeface="Arial" panose="020B0604020202020204" pitchFamily="34" charset="0"/>
              </a:rPr>
              <a:t>backup_dev_type</a:t>
            </a:r>
            <a:r>
              <a:rPr lang="en-US" dirty="0">
                <a:latin typeface="Arial" panose="020B0604020202020204" pitchFamily="34" charset="0"/>
              </a:rPr>
              <a:t> = </a:t>
            </a:r>
            <a:r>
              <a:rPr lang="en-US" dirty="0" err="1">
                <a:latin typeface="Arial" panose="020B0604020202020204" pitchFamily="34" charset="0"/>
              </a:rPr>
              <a:t>rman_util</a:t>
            </a:r>
            <a:r>
              <a:rPr lang="en-US" dirty="0">
                <a:latin typeface="Arial" panose="020B0604020202020204" pitchFamily="34" charset="0"/>
              </a:rPr>
              <a:t> | </a:t>
            </a:r>
            <a:r>
              <a:rPr lang="en-US" dirty="0" err="1">
                <a:latin typeface="Arial" panose="020B0604020202020204" pitchFamily="34" charset="0"/>
              </a:rPr>
              <a:t>rman_disk</a:t>
            </a:r>
            <a:r>
              <a:rPr lang="en-US" dirty="0">
                <a:latin typeface="Arial" panose="020B0604020202020204" pitchFamily="34" charset="0"/>
              </a:rPr>
              <a:t> | </a:t>
            </a:r>
            <a:r>
              <a:rPr lang="en-US" dirty="0" err="1">
                <a:latin typeface="Arial" panose="020B0604020202020204" pitchFamily="34" charset="0"/>
              </a:rPr>
              <a:t>rman_stage</a:t>
            </a:r>
            <a:endParaRPr lang="en-US" dirty="0">
              <a:latin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</a:rPr>
              <a:t> </a:t>
            </a:r>
          </a:p>
          <a:p>
            <a:pPr lvl="1"/>
            <a:r>
              <a:rPr lang="en-US" dirty="0" err="1">
                <a:latin typeface="Arial" panose="020B0604020202020204" pitchFamily="34" charset="0"/>
              </a:rPr>
              <a:t>backup_dev_type</a:t>
            </a:r>
            <a:r>
              <a:rPr lang="en-US" dirty="0">
                <a:latin typeface="Arial" panose="020B0604020202020204" pitchFamily="34" charset="0"/>
              </a:rPr>
              <a:t> = disk </a:t>
            </a:r>
          </a:p>
          <a:p>
            <a:pPr lvl="1"/>
            <a:r>
              <a:rPr lang="da-DK" dirty="0">
                <a:latin typeface="Arial" panose="020B0604020202020204" pitchFamily="34" charset="0"/>
              </a:rPr>
              <a:t>disk_copy_cmd = rman_set | rman </a:t>
            </a:r>
          </a:p>
          <a:p>
            <a:pPr lvl="1"/>
            <a:endParaRPr lang="en-US" dirty="0">
              <a:latin typeface="Arial" panose="020B0604020202020204" pitchFamily="34" charset="0"/>
            </a:endParaRPr>
          </a:p>
          <a:p>
            <a:pPr lvl="1"/>
            <a:r>
              <a:rPr lang="en-US" dirty="0" err="1">
                <a:latin typeface="Arial" panose="020B0604020202020204" pitchFamily="34" charset="0"/>
              </a:rPr>
              <a:t>backup_dev_type</a:t>
            </a:r>
            <a:r>
              <a:rPr lang="en-US" dirty="0">
                <a:latin typeface="Arial" panose="020B0604020202020204" pitchFamily="34" charset="0"/>
              </a:rPr>
              <a:t> = tape | pipe </a:t>
            </a:r>
          </a:p>
          <a:p>
            <a:pPr lvl="1"/>
            <a:r>
              <a:rPr lang="en-US" dirty="0" err="1">
                <a:latin typeface="Arial" panose="020B0604020202020204" pitchFamily="34" charset="0"/>
              </a:rPr>
              <a:t>tape_copy_cmd</a:t>
            </a:r>
            <a:r>
              <a:rPr lang="en-US" dirty="0">
                <a:latin typeface="Arial" panose="020B0604020202020204" pitchFamily="34" charset="0"/>
              </a:rPr>
              <a:t> = </a:t>
            </a:r>
            <a:r>
              <a:rPr lang="en-US" dirty="0" err="1">
                <a:latin typeface="Arial" panose="020B0604020202020204" pitchFamily="34" charset="0"/>
              </a:rPr>
              <a:t>rman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776C64-B21B-4D61-BCA0-EE5701518E93}"/>
              </a:ext>
            </a:extLst>
          </p:cNvPr>
          <p:cNvSpPr/>
          <p:nvPr/>
        </p:nvSpPr>
        <p:spPr>
          <a:xfrm>
            <a:off x="579437" y="4278303"/>
            <a:ext cx="10363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Following parameters were adjusted in </a:t>
            </a:r>
            <a:r>
              <a:rPr lang="en-US" dirty="0" err="1"/>
              <a:t>init</a:t>
            </a:r>
            <a:r>
              <a:rPr lang="en-US" dirty="0"/>
              <a:t>&lt;DBSID&gt;.sap profile (adjust the entries):</a:t>
            </a:r>
          </a:p>
          <a:p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</a:rPr>
              <a:t>asm_root_dir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</a:rPr>
              <a:t> = ASM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</a:rPr>
              <a:t>backup_dev_type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</a:rPr>
              <a:t> = disk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</a:rPr>
              <a:t>disk_copy_cmd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</a:rPr>
              <a:t>rman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</a:rPr>
              <a:t>rman_channels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</a:rPr>
              <a:t> = 12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</a:rPr>
              <a:t>rman_filesperset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</a:rPr>
              <a:t> = 5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</a:rPr>
              <a:t>_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</a:rPr>
              <a:t>rem_sql_call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</a:rPr>
              <a:t> = yes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</a:rPr>
              <a:t>_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</a:rPr>
              <a:t>remote_exec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</a:rPr>
              <a:t>ssh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</a:rPr>
              <a:t>_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</a:rPr>
              <a:t>remote_copy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</a:rPr>
              <a:t>scp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</a:rPr>
              <a:t>asm_ora_sid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</a:rPr>
              <a:t> = +ASM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FE77E061-8BAE-4BEC-A5BC-8B59A0D712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8533784"/>
              </p:ext>
            </p:extLst>
          </p:nvPr>
        </p:nvGraphicFramePr>
        <p:xfrm>
          <a:off x="7513637" y="5954969"/>
          <a:ext cx="914400" cy="515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Packager Shell Object" showAsIcon="1" r:id="rId4" imgW="588240" imgH="331920" progId="Package">
                  <p:embed/>
                </p:oleObj>
              </mc:Choice>
              <mc:Fallback>
                <p:oleObj name="Packager Shell Object" showAsIcon="1" r:id="rId4" imgW="588240" imgH="331920" progId="Package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FE77E061-8BAE-4BEC-A5BC-8B59A0D712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13637" y="5954969"/>
                        <a:ext cx="914400" cy="51512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16CEA545-B113-4965-830F-316F0B026F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1708794"/>
              </p:ext>
            </p:extLst>
          </p:nvPr>
        </p:nvGraphicFramePr>
        <p:xfrm>
          <a:off x="9037638" y="5935662"/>
          <a:ext cx="1544100" cy="533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Packager Shell Object" showAsIcon="1" r:id="rId6" imgW="961200" imgH="331920" progId="Package">
                  <p:embed/>
                </p:oleObj>
              </mc:Choice>
              <mc:Fallback>
                <p:oleObj name="Packager Shell Object" showAsIcon="1" r:id="rId6" imgW="961200" imgH="331920" progId="Package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16CEA545-B113-4965-830F-316F0B026F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037638" y="5935662"/>
                        <a:ext cx="1544100" cy="533416"/>
                      </a:xfrm>
                      <a:prstGeom prst="rect">
                        <a:avLst/>
                      </a:prstGeom>
                      <a:solidFill>
                        <a:schemeClr val="tx1">
                          <a:lumMod val="95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548326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BC7D15-3BC7-4944-A80E-6EC4FA646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37" y="2430462"/>
            <a:ext cx="11889564" cy="917575"/>
          </a:xfrm>
        </p:spPr>
        <p:txBody>
          <a:bodyPr/>
          <a:lstStyle/>
          <a:p>
            <a:r>
              <a:rPr lang="en-US" dirty="0"/>
              <a:t> Oracle (ASM) DB Backup with RMAN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9ADDC0-7B8E-423D-BDBC-7E3AD70DEAD3}"/>
              </a:ext>
            </a:extLst>
          </p:cNvPr>
          <p:cNvSpPr txBox="1"/>
          <p:nvPr/>
        </p:nvSpPr>
        <p:spPr>
          <a:xfrm>
            <a:off x="272272" y="1135062"/>
            <a:ext cx="11660966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753820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BC7D15-3BC7-4944-A80E-6EC4FA646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4" y="217487"/>
            <a:ext cx="11889564" cy="917575"/>
          </a:xfrm>
        </p:spPr>
        <p:txBody>
          <a:bodyPr/>
          <a:lstStyle/>
          <a:p>
            <a:r>
              <a:rPr lang="en-US" dirty="0"/>
              <a:t> Oracle (ASM) DB Backup with RMAN(1)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9ADDC0-7B8E-423D-BDBC-7E3AD70DEAD3}"/>
              </a:ext>
            </a:extLst>
          </p:cNvPr>
          <p:cNvSpPr txBox="1"/>
          <p:nvPr/>
        </p:nvSpPr>
        <p:spPr>
          <a:xfrm>
            <a:off x="272272" y="1135062"/>
            <a:ext cx="11660966" cy="651255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US" b="1" dirty="0"/>
              <a:t>RMAN is a oracle utility to backup, restore &amp; recovery of database.</a:t>
            </a: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endParaRPr lang="en-US" b="1" dirty="0"/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US" b="1" dirty="0"/>
              <a:t>Connect to Target database(the database on which Backup to be performed) as </a:t>
            </a:r>
            <a:r>
              <a:rPr lang="en-US" b="1" dirty="0" err="1"/>
              <a:t>sysdba</a:t>
            </a:r>
            <a:r>
              <a:rPr lang="en-US" b="1" dirty="0"/>
              <a:t>.</a:t>
            </a:r>
          </a:p>
          <a:p>
            <a:pPr lvl="2">
              <a:defRPr/>
            </a:pPr>
            <a:r>
              <a:rPr lang="en-US" sz="1400" dirty="0"/>
              <a:t>$ </a:t>
            </a:r>
            <a:r>
              <a:rPr lang="en-US" sz="1400" dirty="0" err="1"/>
              <a:t>sqlplus</a:t>
            </a:r>
            <a:r>
              <a:rPr lang="en-US" sz="1400" dirty="0"/>
              <a:t> "/ as </a:t>
            </a:r>
            <a:r>
              <a:rPr lang="en-US" sz="1400" dirty="0" err="1"/>
              <a:t>sysdba</a:t>
            </a:r>
            <a:r>
              <a:rPr lang="en-US" sz="1400" dirty="0"/>
              <a:t>“</a:t>
            </a:r>
          </a:p>
          <a:p>
            <a:pPr lvl="2">
              <a:defRPr/>
            </a:pPr>
            <a:endParaRPr lang="en-US" sz="1400" dirty="0"/>
          </a:p>
          <a:p>
            <a:pPr lvl="2">
              <a:defRPr/>
            </a:pPr>
            <a:endParaRPr lang="en-US" sz="1400" dirty="0"/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b="1" dirty="0"/>
              <a:t>Check if the database has been configured with ARCHIVELOG</a:t>
            </a:r>
          </a:p>
          <a:p>
            <a:pPr lvl="1">
              <a:defRPr/>
            </a:pPr>
            <a:r>
              <a:rPr lang="en-US" altLang="en-US" sz="1400" dirty="0"/>
              <a:t>	SQL&gt; select </a:t>
            </a:r>
            <a:r>
              <a:rPr lang="en-US" altLang="en-US" sz="1400" dirty="0" err="1"/>
              <a:t>log_mode</a:t>
            </a:r>
            <a:r>
              <a:rPr lang="en-US" altLang="en-US" sz="1400" dirty="0"/>
              <a:t> from </a:t>
            </a:r>
            <a:r>
              <a:rPr lang="en-US" altLang="en-US" sz="1400" dirty="0" err="1"/>
              <a:t>v$database</a:t>
            </a:r>
            <a:r>
              <a:rPr lang="en-US" altLang="en-US" sz="1400" dirty="0"/>
              <a:t>;  </a:t>
            </a:r>
          </a:p>
          <a:p>
            <a:pPr lvl="1">
              <a:defRPr/>
            </a:pPr>
            <a:endParaRPr lang="en-US" altLang="en-US" sz="1400" dirty="0"/>
          </a:p>
          <a:p>
            <a:pPr lvl="1">
              <a:defRPr/>
            </a:pPr>
            <a:endParaRPr lang="en-US" altLang="en-US" sz="1400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b="1" dirty="0"/>
              <a:t>If the database has been not been configured with ARCHIVELOG mode then Shutdown and Startup the database in mount state</a:t>
            </a:r>
            <a:endParaRPr lang="en-US" altLang="en-US" b="1" dirty="0"/>
          </a:p>
          <a:p>
            <a:pPr lvl="2">
              <a:defRPr/>
            </a:pPr>
            <a:r>
              <a:rPr lang="en-US" sz="1400" dirty="0"/>
              <a:t>SQL&gt; shutdown immediate;</a:t>
            </a:r>
          </a:p>
          <a:p>
            <a:pPr lvl="2">
              <a:defRPr/>
            </a:pPr>
            <a:endParaRPr lang="en-US" sz="1400" dirty="0"/>
          </a:p>
          <a:p>
            <a:pPr lvl="2">
              <a:defRPr/>
            </a:pPr>
            <a:r>
              <a:rPr lang="en-US" sz="1400" dirty="0"/>
              <a:t>SQL&gt; startup mount;</a:t>
            </a:r>
          </a:p>
          <a:p>
            <a:pPr lvl="2">
              <a:defRPr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it-IT" b="1" dirty="0"/>
              <a:t>Configure database in ARCHIVELOG mode.</a:t>
            </a:r>
          </a:p>
          <a:p>
            <a:pPr lvl="2">
              <a:defRPr/>
            </a:pPr>
            <a:r>
              <a:rPr lang="en-US" sz="1400" dirty="0"/>
              <a:t>SQL&gt; alter database </a:t>
            </a:r>
            <a:r>
              <a:rPr lang="en-US" sz="1400" dirty="0" err="1"/>
              <a:t>archivelog</a:t>
            </a:r>
            <a:r>
              <a:rPr lang="en-US" sz="1400" dirty="0"/>
              <a:t>;</a:t>
            </a:r>
          </a:p>
          <a:p>
            <a:pPr lvl="2">
              <a:defRPr/>
            </a:pPr>
            <a:endParaRPr lang="en-US" sz="1400" dirty="0"/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US" b="1" dirty="0"/>
              <a:t>Check ARCHIVELOG destination, and if required it can be changed</a:t>
            </a:r>
          </a:p>
          <a:p>
            <a:pPr lvl="2">
              <a:defRPr/>
            </a:pPr>
            <a:r>
              <a:rPr lang="en-US" sz="1400" dirty="0">
                <a:solidFill>
                  <a:srgbClr val="FFFFFF"/>
                </a:solidFill>
              </a:rPr>
              <a:t>SQL&gt; archive log list</a:t>
            </a:r>
          </a:p>
          <a:p>
            <a:pPr lvl="2">
              <a:defRPr/>
            </a:pPr>
            <a:r>
              <a:rPr lang="en-US" sz="1400" dirty="0">
                <a:solidFill>
                  <a:srgbClr val="FFFFFF"/>
                </a:solidFill>
              </a:rPr>
              <a:t>SQL&gt; alter system set log_archive_dest_1='location=/home/oracle/arch' scope=both;</a:t>
            </a:r>
          </a:p>
          <a:p>
            <a:pPr lvl="2">
              <a:defRPr/>
            </a:pPr>
            <a:endParaRPr lang="en-US" sz="1400" dirty="0"/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endParaRPr lang="en-US" b="1" dirty="0"/>
          </a:p>
          <a:p>
            <a:pPr marL="342900" lvl="0" indent="-342900">
              <a:buAutoNum type="arabicPeriod"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826658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COLOR TEMPLATE">
  <a:themeElements>
    <a:clrScheme name="BT - Blue">
      <a:dk1>
        <a:srgbClr val="505050"/>
      </a:dk1>
      <a:lt1>
        <a:srgbClr val="FFFFFF"/>
      </a:lt1>
      <a:dk2>
        <a:srgbClr val="0078D7"/>
      </a:dk2>
      <a:lt2>
        <a:srgbClr val="CDF4FF"/>
      </a:lt2>
      <a:accent1>
        <a:srgbClr val="002050"/>
      </a:accent1>
      <a:accent2>
        <a:srgbClr val="B4009E"/>
      </a:accent2>
      <a:accent3>
        <a:srgbClr val="107C10"/>
      </a:accent3>
      <a:accent4>
        <a:srgbClr val="5C2D91"/>
      </a:accent4>
      <a:accent5>
        <a:srgbClr val="004B50"/>
      </a:accent5>
      <a:accent6>
        <a:srgbClr val="D83B01"/>
      </a:accent6>
      <a:hlink>
        <a:srgbClr val="CDF4FF"/>
      </a:hlink>
      <a:folHlink>
        <a:srgbClr val="CDF4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Business_BLUE_2015_3.potx" id="{B6013B3B-8FDD-4682-B2A0-A40DA4D88E72}" vid="{C2650484-8EAB-42E8-AF6C-D0BB610DD55F}"/>
    </a:ext>
  </a:extLst>
</a:theme>
</file>

<file path=ppt/theme/theme2.xml><?xml version="1.0" encoding="utf-8"?>
<a:theme xmlns:a="http://schemas.openxmlformats.org/drawingml/2006/main" name="1_WHITE TEMPLATE">
  <a:themeElements>
    <a:clrScheme name="BT - Blue on white">
      <a:dk1>
        <a:srgbClr val="505050"/>
      </a:dk1>
      <a:lt1>
        <a:srgbClr val="FFFFFF"/>
      </a:lt1>
      <a:dk2>
        <a:srgbClr val="0078D7"/>
      </a:dk2>
      <a:lt2>
        <a:srgbClr val="00BCF2"/>
      </a:lt2>
      <a:accent1>
        <a:srgbClr val="0078D7"/>
      </a:accent1>
      <a:accent2>
        <a:srgbClr val="002050"/>
      </a:accent2>
      <a:accent3>
        <a:srgbClr val="D83B01"/>
      </a:accent3>
      <a:accent4>
        <a:srgbClr val="5C2D91"/>
      </a:accent4>
      <a:accent5>
        <a:srgbClr val="008272"/>
      </a:accent5>
      <a:accent6>
        <a:srgbClr val="B4009E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Business_BLUE_2015_4.potx" id="{280B0584-D3E0-4FDF-AF7B-DC9201B1C6A4}" vid="{BD0412F3-0F64-434F-968B-D425D17D017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D4F2C9FDBBBB42818F300E398E192B" ma:contentTypeVersion="10" ma:contentTypeDescription="Create a new document." ma:contentTypeScope="" ma:versionID="28dfa3693ae4a97910697ce5b162c90f">
  <xsd:schema xmlns:xsd="http://www.w3.org/2001/XMLSchema" xmlns:xs="http://www.w3.org/2001/XMLSchema" xmlns:p="http://schemas.microsoft.com/office/2006/metadata/properties" xmlns:ns1="http://schemas.microsoft.com/sharepoint/v3" xmlns:ns2="0e6ed2f3-2003-4809-a7f1-bfb3304c948f" xmlns:ns3="d848355c-28ea-46c1-bb7f-8e5d342f6c41" targetNamespace="http://schemas.microsoft.com/office/2006/metadata/properties" ma:root="true" ma:fieldsID="d5024bd6148765a2915e3a1777fcfa3d" ns1:_="" ns2:_="" ns3:_="">
    <xsd:import namespace="http://schemas.microsoft.com/sharepoint/v3"/>
    <xsd:import namespace="0e6ed2f3-2003-4809-a7f1-bfb3304c948f"/>
    <xsd:import namespace="d848355c-28ea-46c1-bb7f-8e5d342f6c4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1:_ip_UnifiedCompliancePolicyProperties" minOccurs="0"/>
                <xsd:element ref="ns1:_ip_UnifiedCompliancePolicyUIAction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2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13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6ed2f3-2003-4809-a7f1-bfb3304c948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48355c-28ea-46c1-bb7f-8e5d342f6c4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4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elements/1.1/"/>
    <ds:schemaRef ds:uri="http://purl.org/dc/terms/"/>
    <ds:schemaRef ds:uri="d848355c-28ea-46c1-bb7f-8e5d342f6c41"/>
    <ds:schemaRef ds:uri="http://purl.org/dc/dcmitype/"/>
    <ds:schemaRef ds:uri="0e6ed2f3-2003-4809-a7f1-bfb3304c948f"/>
    <ds:schemaRef ds:uri="http://schemas.microsoft.com/sharepoint/v3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4F3BF9-5F8A-4729-92A3-5926E75A44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e6ed2f3-2003-4809-a7f1-bfb3304c948f"/>
    <ds:schemaRef ds:uri="d848355c-28ea-46c1-bb7f-8e5d342f6c4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Brand_template_16-9_Business_BLUE_2016_3</Template>
  <TotalTime>3307</TotalTime>
  <Words>876</Words>
  <Application>Microsoft Office PowerPoint</Application>
  <PresentationFormat>Custom</PresentationFormat>
  <Paragraphs>170</Paragraphs>
  <Slides>13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Consolas</vt:lpstr>
      <vt:lpstr>Segoe UI</vt:lpstr>
      <vt:lpstr>Segoe UI Light</vt:lpstr>
      <vt:lpstr>COLOR TEMPLATE</vt:lpstr>
      <vt:lpstr>1_WHITE TEMPLATE</vt:lpstr>
      <vt:lpstr>Packager Shell Object</vt:lpstr>
      <vt:lpstr>PowerPoint Presentation</vt:lpstr>
      <vt:lpstr>Oracle (ASM) DB Backup scenarios: </vt:lpstr>
      <vt:lpstr> Oracle (ASM) DB Backup with BR*Tools</vt:lpstr>
      <vt:lpstr> Oracle (ASM) DB Backup with BR*Tools(1)</vt:lpstr>
      <vt:lpstr> Oracle (ASM) DB Backup with BR*Tools(2)</vt:lpstr>
      <vt:lpstr> Oracle (ASM) DB Backup with BR*Tools(3)</vt:lpstr>
      <vt:lpstr> Oracle (ASM) DB Backup with BR*Tools(4)</vt:lpstr>
      <vt:lpstr> Oracle (ASM) DB Backup with RMAN</vt:lpstr>
      <vt:lpstr> Oracle (ASM) DB Backup with RMAN(1)</vt:lpstr>
      <vt:lpstr> Oracle (ASM) DB Backup with RMAN(2)</vt:lpstr>
      <vt:lpstr>PowerPoint Presentation</vt:lpstr>
      <vt:lpstr> References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Customer Advisory Team (CAT)</dc:title>
  <dc:subject/>
  <dc:creator>Ravi Alwani</dc:creator>
  <cp:keywords/>
  <dc:description/>
  <cp:lastModifiedBy>Cameron Gardiner</cp:lastModifiedBy>
  <cp:revision>47</cp:revision>
  <dcterms:created xsi:type="dcterms:W3CDTF">2016-12-13T10:47:02Z</dcterms:created>
  <dcterms:modified xsi:type="dcterms:W3CDTF">2018-06-19T22:15:26Z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0x010100D4D4F2C9FDBBBB42818F300E398E192B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/>
  </property>
  <property fmtid="{D5CDD505-2E9C-101B-9397-08002B2CF9AE}" pid="12" name="TaxCatchAll">
    <vt:lpwstr/>
  </property>
  <property fmtid="{D5CDD505-2E9C-101B-9397-08002B2CF9AE}" pid="13" name="TaxKeywordTaxHTField">
    <vt:lpwstr/>
  </property>
  <property fmtid="{D5CDD505-2E9C-101B-9397-08002B2CF9AE}" pid="14" name="MSIP_Label_f42aa342-8706-4288-bd11-ebb85995028c_Enabled">
    <vt:lpwstr>True</vt:lpwstr>
  </property>
  <property fmtid="{D5CDD505-2E9C-101B-9397-08002B2CF9AE}" pid="15" name="MSIP_Label_f42aa342-8706-4288-bd11-ebb85995028c_SiteId">
    <vt:lpwstr>72f988bf-86f1-41af-91ab-2d7cd011db47</vt:lpwstr>
  </property>
  <property fmtid="{D5CDD505-2E9C-101B-9397-08002B2CF9AE}" pid="16" name="MSIP_Label_f42aa342-8706-4288-bd11-ebb85995028c_Owner">
    <vt:lpwstr>jeffwe@microsoft.com</vt:lpwstr>
  </property>
  <property fmtid="{D5CDD505-2E9C-101B-9397-08002B2CF9AE}" pid="17" name="MSIP_Label_f42aa342-8706-4288-bd11-ebb85995028c_SetDate">
    <vt:lpwstr>2018-02-19T15:06:26.8601766Z</vt:lpwstr>
  </property>
  <property fmtid="{D5CDD505-2E9C-101B-9397-08002B2CF9AE}" pid="18" name="MSIP_Label_f42aa342-8706-4288-bd11-ebb85995028c_Name">
    <vt:lpwstr>General</vt:lpwstr>
  </property>
  <property fmtid="{D5CDD505-2E9C-101B-9397-08002B2CF9AE}" pid="19" name="MSIP_Label_f42aa342-8706-4288-bd11-ebb85995028c_Application">
    <vt:lpwstr>Microsoft Azure Information Protection</vt:lpwstr>
  </property>
  <property fmtid="{D5CDD505-2E9C-101B-9397-08002B2CF9AE}" pid="20" name="MSIP_Label_f42aa342-8706-4288-bd11-ebb85995028c_Extended_MSFT_Method">
    <vt:lpwstr>Automatic</vt:lpwstr>
  </property>
  <property fmtid="{D5CDD505-2E9C-101B-9397-08002B2CF9AE}" pid="21" name="Sensitivity">
    <vt:lpwstr>General</vt:lpwstr>
  </property>
</Properties>
</file>