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70" r:id="rId12"/>
    <p:sldId id="272" r:id="rId13"/>
    <p:sldId id="273" r:id="rId14"/>
    <p:sldId id="274" r:id="rId15"/>
    <p:sldId id="275" r:id="rId16"/>
    <p:sldId id="276" r:id="rId17"/>
    <p:sldId id="264" r:id="rId18"/>
    <p:sldId id="277" r:id="rId19"/>
    <p:sldId id="265" r:id="rId20"/>
    <p:sldId id="266" r:id="rId21"/>
    <p:sldId id="267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KL/47e3F80TB/LDotG67sXZjf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7771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 (2 líneas)">
  <p:cSld name="Diapositiva de título (2 líneas)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4"/>
          <p:cNvSpPr txBox="1">
            <a:spLocks noGrp="1"/>
          </p:cNvSpPr>
          <p:nvPr>
            <p:ph type="ctrTitle"/>
          </p:nvPr>
        </p:nvSpPr>
        <p:spPr>
          <a:xfrm rot="-5400000">
            <a:off x="-1597818" y="2912265"/>
            <a:ext cx="5521325" cy="941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>
  <p:cSld name="Contenido con título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739140" y="2055170"/>
            <a:ext cx="5017770" cy="3899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00FF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82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2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subTitle" idx="3"/>
          </p:nvPr>
        </p:nvSpPr>
        <p:spPr>
          <a:xfrm>
            <a:off x="739140" y="1294763"/>
            <a:ext cx="5017770" cy="53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00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2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4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00F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2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>
  <p:cSld name="Imagen con títul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>
            <a:spLocks noGrp="1"/>
          </p:cNvSpPr>
          <p:nvPr>
            <p:ph type="body" idx="1"/>
          </p:nvPr>
        </p:nvSpPr>
        <p:spPr>
          <a:xfrm>
            <a:off x="739140" y="2055170"/>
            <a:ext cx="5017770" cy="3899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24"/>
          <p:cNvSpPr>
            <a:spLocks noGrp="1"/>
          </p:cNvSpPr>
          <p:nvPr>
            <p:ph type="pic" idx="2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00FF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82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subTitle" idx="3"/>
          </p:nvPr>
        </p:nvSpPr>
        <p:spPr>
          <a:xfrm>
            <a:off x="739140" y="1294764"/>
            <a:ext cx="5017770" cy="53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00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2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body" idx="4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00F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2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"/>
          <p:cNvSpPr txBox="1">
            <a:spLocks noGrp="1"/>
          </p:cNvSpPr>
          <p:nvPr>
            <p:ph type="body" idx="1"/>
          </p:nvPr>
        </p:nvSpPr>
        <p:spPr>
          <a:xfrm>
            <a:off x="739140" y="2055170"/>
            <a:ext cx="5017770" cy="389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body" idx="2"/>
          </p:nvPr>
        </p:nvSpPr>
        <p:spPr>
          <a:xfrm>
            <a:off x="6450211" y="2073905"/>
            <a:ext cx="5017770" cy="389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body" idx="3"/>
          </p:nvPr>
        </p:nvSpPr>
        <p:spPr>
          <a:xfrm>
            <a:off x="739141" y="1287619"/>
            <a:ext cx="5017770" cy="54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00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2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body" idx="4"/>
          </p:nvPr>
        </p:nvSpPr>
        <p:spPr>
          <a:xfrm>
            <a:off x="6450211" y="1287619"/>
            <a:ext cx="5017770" cy="54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00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2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00FF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82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body" idx="5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00F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2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00FF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82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739140" y="1356361"/>
            <a:ext cx="10728960" cy="459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2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00F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2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erre">
  <p:cSld name="Cierr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ctrTitle"/>
          </p:nvPr>
        </p:nvSpPr>
        <p:spPr>
          <a:xfrm>
            <a:off x="678094" y="3047742"/>
            <a:ext cx="9405706" cy="76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 (1 línea)">
  <p:cSld name="Diapositiva de título (1 línea)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>
            <a:spLocks noGrp="1"/>
          </p:cNvSpPr>
          <p:nvPr>
            <p:ph type="ctrTitle"/>
          </p:nvPr>
        </p:nvSpPr>
        <p:spPr>
          <a:xfrm rot="-5400000">
            <a:off x="-1827213" y="3141663"/>
            <a:ext cx="5521325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ctrTitle"/>
          </p:nvPr>
        </p:nvSpPr>
        <p:spPr>
          <a:xfrm rot="-5400000">
            <a:off x="-1827213" y="3141663"/>
            <a:ext cx="5521325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00FF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82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 rot="-5400000">
            <a:off x="-984725" y="2952909"/>
            <a:ext cx="5521324" cy="86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cabezado de sección">
  <p:cSld name="1_Encabezado de secció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>
            <a:spLocks noGrp="1"/>
          </p:cNvSpPr>
          <p:nvPr>
            <p:ph type="ctrTitle"/>
          </p:nvPr>
        </p:nvSpPr>
        <p:spPr>
          <a:xfrm rot="-5400000">
            <a:off x="-1597818" y="2912265"/>
            <a:ext cx="5521325" cy="941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00FF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82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1"/>
          </p:nvPr>
        </p:nvSpPr>
        <p:spPr>
          <a:xfrm rot="-5400000">
            <a:off x="-509745" y="2952912"/>
            <a:ext cx="5521324" cy="86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body" idx="1"/>
          </p:nvPr>
        </p:nvSpPr>
        <p:spPr>
          <a:xfrm>
            <a:off x="739140" y="1294765"/>
            <a:ext cx="5017770" cy="4660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00FF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82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body" idx="3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00F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2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seño personalizado">
  <p:cSld name="1_Diseño personalizado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2"/>
          <p:cNvSpPr txBox="1"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00FF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82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00F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2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>
            <a:spLocks noGrp="1"/>
          </p:cNvSpPr>
          <p:nvPr>
            <p:ph type="ctrTitle"/>
          </p:nvPr>
        </p:nvSpPr>
        <p:spPr>
          <a:xfrm rot="16200000">
            <a:off x="-1597818" y="2912265"/>
            <a:ext cx="5521325" cy="941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s-PE" dirty="0"/>
              <a:t>Comunicación  1</a:t>
            </a:r>
            <a:endParaRPr dirty="0"/>
          </a:p>
        </p:txBody>
      </p:sp>
      <p:sp>
        <p:nvSpPr>
          <p:cNvPr id="58" name="Google Shape;58;p1"/>
          <p:cNvSpPr txBox="1"/>
          <p:nvPr/>
        </p:nvSpPr>
        <p:spPr>
          <a:xfrm>
            <a:off x="4087544" y="5255931"/>
            <a:ext cx="7321965" cy="887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s-PE" sz="2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Tildación</a:t>
            </a:r>
            <a:r>
              <a:rPr lang="es-PE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s-PE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2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00FF"/>
              </a:buClr>
              <a:buSzPct val="100000"/>
              <a:buFont typeface="Arial"/>
              <a:buNone/>
            </a:pPr>
            <a:r>
              <a:rPr lang="es-PE"/>
              <a:t>Aprendemos </a:t>
            </a:r>
            <a:endParaRPr/>
          </a:p>
        </p:txBody>
      </p:sp>
      <p:graphicFrame>
        <p:nvGraphicFramePr>
          <p:cNvPr id="104" name="Google Shape;104;p7"/>
          <p:cNvGraphicFramePr/>
          <p:nvPr>
            <p:extLst>
              <p:ext uri="{D42A27DB-BD31-4B8C-83A1-F6EECF244321}">
                <p14:modId xmlns:p14="http://schemas.microsoft.com/office/powerpoint/2010/main" val="3866036169"/>
              </p:ext>
            </p:extLst>
          </p:nvPr>
        </p:nvGraphicFramePr>
        <p:xfrm>
          <a:off x="739140" y="1687567"/>
          <a:ext cx="10617700" cy="37311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30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 sí: conjunción/</a:t>
                      </a:r>
                      <a:r>
                        <a:rPr lang="es-PE" sz="1800" b="1">
                          <a:solidFill>
                            <a:srgbClr val="3F3F3F"/>
                          </a:solidFill>
                        </a:rPr>
                        <a:t> Si </a:t>
                      </a:r>
                      <a:r>
                        <a:rPr lang="es-PE" sz="1800"/>
                        <a:t>llueve, no saldremos.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Sí : adverbio de afirmación / Esta vez</a:t>
                      </a:r>
                      <a:r>
                        <a:rPr lang="es-PE" sz="1800">
                          <a:solidFill>
                            <a:srgbClr val="3F3F3F"/>
                          </a:solidFill>
                        </a:rPr>
                        <a:t> sí </a:t>
                      </a:r>
                      <a:r>
                        <a:rPr lang="es-PE" sz="1800"/>
                        <a:t>la habían invitado.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Si: sustantivo / una composición en si bemol.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Sí: pronombre personal/ solo habla de sí mismo.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Se: pronombre personal/ </a:t>
                      </a:r>
                      <a:r>
                        <a:rPr lang="es-PE" sz="1800" b="1"/>
                        <a:t>Se </a:t>
                      </a:r>
                      <a:r>
                        <a:rPr lang="es-PE" sz="1800"/>
                        <a:t>comió todo el pastel.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Sé: forma del verbo saber o del verbo ser. Yo no </a:t>
                      </a:r>
                      <a:r>
                        <a:rPr lang="es-PE" sz="1800" b="1"/>
                        <a:t>sé</a:t>
                      </a:r>
                      <a:r>
                        <a:rPr lang="es-PE" sz="1800"/>
                        <a:t>.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dirty="0"/>
                        <a:t>La conjunción </a:t>
                      </a:r>
                      <a:r>
                        <a:rPr lang="es-PE" sz="1800" b="1" dirty="0"/>
                        <a:t>o </a:t>
                      </a:r>
                      <a:r>
                        <a:rPr lang="es-PE" sz="1800" dirty="0"/>
                        <a:t>se escribirá siempre sin tilde/ Terminaré en 1</a:t>
                      </a:r>
                      <a:r>
                        <a:rPr lang="es-PE" sz="1800" b="1" dirty="0"/>
                        <a:t> o </a:t>
                      </a:r>
                      <a:r>
                        <a:rPr lang="es-PE" sz="1800" dirty="0"/>
                        <a:t>2 días.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Aun:  también, incluso/</a:t>
                      </a:r>
                      <a:r>
                        <a:rPr lang="es-PE" sz="1800" b="1"/>
                        <a:t> Aun </a:t>
                      </a:r>
                      <a:r>
                        <a:rPr lang="es-PE" sz="1800"/>
                        <a:t>los sordos me oirán.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b="0"/>
                        <a:t>Aun : todavía / </a:t>
                      </a:r>
                      <a:r>
                        <a:rPr lang="es-PE" sz="1800" b="1"/>
                        <a:t>Aún</a:t>
                      </a:r>
                      <a:r>
                        <a:rPr lang="es-PE" sz="1800" b="0"/>
                        <a:t> es joven.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Solo: adverbio/ adjetivo ya no deben llevar tilde.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>
            <a:spLocks noGrp="1"/>
          </p:cNvSpPr>
          <p:nvPr>
            <p:ph type="body" idx="1"/>
          </p:nvPr>
        </p:nvSpPr>
        <p:spPr>
          <a:xfrm>
            <a:off x="668748" y="2480643"/>
            <a:ext cx="5017800" cy="13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PE" sz="2000" dirty="0"/>
              <a:t>El primer elemento de la palabra compuesta pierde el acento, mientras que el segundo lo conserva. </a:t>
            </a:r>
            <a:endParaRPr sz="2400" dirty="0"/>
          </a:p>
        </p:txBody>
      </p:sp>
      <p:sp>
        <p:nvSpPr>
          <p:cNvPr id="110" name="Google Shape;110;p8"/>
          <p:cNvSpPr txBox="1">
            <a:spLocks noGrp="1"/>
          </p:cNvSpPr>
          <p:nvPr>
            <p:ph type="body" idx="2"/>
          </p:nvPr>
        </p:nvSpPr>
        <p:spPr>
          <a:xfrm>
            <a:off x="6435092" y="2170208"/>
            <a:ext cx="4836900" cy="3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800"/>
              <a:buNone/>
            </a:pPr>
            <a:endParaRPr lang="es-PE" sz="2000" dirty="0">
              <a:solidFill>
                <a:srgbClr val="9900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800"/>
              <a:buNone/>
            </a:pPr>
            <a:endParaRPr lang="es-PE" sz="2000" dirty="0">
              <a:solidFill>
                <a:srgbClr val="9900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800"/>
              <a:buNone/>
            </a:pPr>
            <a:endParaRPr lang="es-PE" sz="2000" dirty="0">
              <a:solidFill>
                <a:srgbClr val="9900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800"/>
              <a:buNone/>
            </a:pPr>
            <a:endParaRPr lang="es-PE" sz="2000" dirty="0">
              <a:solidFill>
                <a:srgbClr val="9900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800"/>
              <a:buNone/>
            </a:pPr>
            <a:r>
              <a:rPr lang="es-PE" sz="2000" dirty="0">
                <a:solidFill>
                  <a:srgbClr val="9900FF"/>
                </a:solidFill>
              </a:rPr>
              <a:t>Décimo + séptimo= </a:t>
            </a:r>
            <a:r>
              <a:rPr lang="es-PE" sz="2000" dirty="0">
                <a:solidFill>
                  <a:srgbClr val="9900FF"/>
                </a:solidFill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decimoséptimo</a:t>
            </a:r>
            <a:endParaRPr sz="2000" dirty="0">
              <a:solidFill>
                <a:srgbClr val="9900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66"/>
              </a:buClr>
              <a:buSzPts val="2800"/>
              <a:buNone/>
            </a:pPr>
            <a:r>
              <a:rPr lang="es-PE" sz="2000" dirty="0">
                <a:solidFill>
                  <a:srgbClr val="9900FF"/>
                </a:solidFill>
              </a:rPr>
              <a:t>Cien + pies = ciempiés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66"/>
              </a:buClr>
              <a:buSzPts val="2800"/>
              <a:buNone/>
            </a:pPr>
            <a:r>
              <a:rPr lang="es-PE" sz="2000" dirty="0">
                <a:solidFill>
                  <a:srgbClr val="9900FF"/>
                </a:solidFill>
              </a:rPr>
              <a:t>Río + platense = rioplatense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66"/>
              </a:buClr>
              <a:buSzPts val="2800"/>
              <a:buNone/>
            </a:pPr>
            <a:r>
              <a:rPr lang="es-PE" sz="2000" dirty="0">
                <a:solidFill>
                  <a:srgbClr val="9900FF"/>
                </a:solidFill>
              </a:rPr>
              <a:t>Balón + pie = balompié</a:t>
            </a:r>
            <a:endParaRPr sz="2000" dirty="0">
              <a:solidFill>
                <a:srgbClr val="9900FF"/>
              </a:solidFill>
            </a:endParaRPr>
          </a:p>
        </p:txBody>
      </p:sp>
      <p:sp>
        <p:nvSpPr>
          <p:cNvPr id="111" name="Google Shape;111;p8"/>
          <p:cNvSpPr txBox="1">
            <a:spLocks noGrp="1"/>
          </p:cNvSpPr>
          <p:nvPr>
            <p:ph type="body" idx="3"/>
          </p:nvPr>
        </p:nvSpPr>
        <p:spPr>
          <a:xfrm>
            <a:off x="739141" y="1287619"/>
            <a:ext cx="5017770" cy="54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00FF"/>
              </a:buClr>
              <a:buSzPts val="2400"/>
              <a:buNone/>
            </a:pPr>
            <a:r>
              <a:rPr lang="es-PE" b="1"/>
              <a:t>Palabras compuestas sin guion </a:t>
            </a:r>
            <a:endParaRPr sz="1600"/>
          </a:p>
        </p:txBody>
      </p:sp>
      <p:sp>
        <p:nvSpPr>
          <p:cNvPr id="112" name="Google Shape;112;p8"/>
          <p:cNvSpPr txBox="1"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00FF"/>
              </a:buClr>
              <a:buSzPts val="2800"/>
              <a:buFont typeface="Arial"/>
              <a:buNone/>
            </a:pPr>
            <a:r>
              <a:rPr lang="es-PE" sz="2800"/>
              <a:t>Tildación de palabras compuestas </a:t>
            </a:r>
            <a:endParaRPr/>
          </a:p>
        </p:txBody>
      </p:sp>
      <p:pic>
        <p:nvPicPr>
          <p:cNvPr id="2050" name="Picture 2" descr="Los números ordinales | World Languages - Quizizz">
            <a:extLst>
              <a:ext uri="{FF2B5EF4-FFF2-40B4-BE49-F238E27FC236}">
                <a16:creationId xmlns:a16="http://schemas.microsoft.com/office/drawing/2014/main" id="{71CD5537-755B-4573-B73A-503DB67A4E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7" t="19214" r="4564" b="21862"/>
          <a:stretch/>
        </p:blipFill>
        <p:spPr bwMode="auto">
          <a:xfrm>
            <a:off x="7485852" y="1474005"/>
            <a:ext cx="1986836" cy="132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iño, es, juego, fútbol, jugador del balompié, vector, ilustración, en,  plano, estilo | Vector Premium">
            <a:extLst>
              <a:ext uri="{FF2B5EF4-FFF2-40B4-BE49-F238E27FC236}">
                <a16:creationId xmlns:a16="http://schemas.microsoft.com/office/drawing/2014/main" id="{6A821F23-C792-40A6-9868-FAEB7FCEF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784" y="394568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>
            <a:spLocks noGrp="1"/>
          </p:cNvSpPr>
          <p:nvPr>
            <p:ph type="body" idx="1"/>
          </p:nvPr>
        </p:nvSpPr>
        <p:spPr>
          <a:xfrm>
            <a:off x="739141" y="2797488"/>
            <a:ext cx="5017770" cy="126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PE" sz="2000" dirty="0"/>
              <a:t>Las palabras unidas entre sí mediante un guion, siempre conservan la acentuación gráfica. </a:t>
            </a:r>
            <a:endParaRPr sz="2400" dirty="0"/>
          </a:p>
        </p:txBody>
      </p:sp>
      <p:sp>
        <p:nvSpPr>
          <p:cNvPr id="118" name="Google Shape;118;p9"/>
          <p:cNvSpPr txBox="1">
            <a:spLocks noGrp="1"/>
          </p:cNvSpPr>
          <p:nvPr>
            <p:ph type="body" idx="2"/>
          </p:nvPr>
        </p:nvSpPr>
        <p:spPr>
          <a:xfrm>
            <a:off x="6877915" y="2560602"/>
            <a:ext cx="5017770" cy="2498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800"/>
              <a:buNone/>
            </a:pPr>
            <a:r>
              <a:rPr lang="es-PE" sz="2000" b="1" dirty="0">
                <a:solidFill>
                  <a:srgbClr val="9900FF"/>
                </a:solidFill>
              </a:rPr>
              <a:t>Sánchez- Cano,</a:t>
            </a:r>
            <a:endParaRPr sz="2000" b="1" dirty="0">
              <a:solidFill>
                <a:srgbClr val="9900FF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FF0066"/>
              </a:buClr>
              <a:buSzPts val="2800"/>
              <a:buNone/>
            </a:pPr>
            <a:r>
              <a:rPr lang="es-PE" sz="2000" b="1" dirty="0">
                <a:solidFill>
                  <a:srgbClr val="9900FF"/>
                </a:solidFill>
              </a:rPr>
              <a:t>Germano-soviético, </a:t>
            </a:r>
            <a:endParaRPr sz="2000" b="1" dirty="0">
              <a:solidFill>
                <a:srgbClr val="9900FF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FF0066"/>
              </a:buClr>
              <a:buSzPts val="2800"/>
              <a:buNone/>
            </a:pPr>
            <a:r>
              <a:rPr lang="es-PE" sz="2000" b="1" dirty="0">
                <a:solidFill>
                  <a:srgbClr val="9900FF"/>
                </a:solidFill>
              </a:rPr>
              <a:t>Teórico-práctico. </a:t>
            </a:r>
            <a:endParaRPr sz="2000" b="1" dirty="0">
              <a:solidFill>
                <a:srgbClr val="9900FF"/>
              </a:solidFill>
            </a:endParaRPr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3"/>
          </p:nvPr>
        </p:nvSpPr>
        <p:spPr>
          <a:xfrm>
            <a:off x="739141" y="1287619"/>
            <a:ext cx="5017770" cy="54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00FF"/>
              </a:buClr>
              <a:buSzPts val="2400"/>
              <a:buNone/>
            </a:pPr>
            <a:r>
              <a:rPr lang="es-PE" b="1" dirty="0"/>
              <a:t>Palabras compuestas con guión</a:t>
            </a:r>
            <a:endParaRPr sz="1600" dirty="0"/>
          </a:p>
        </p:txBody>
      </p:sp>
      <p:sp>
        <p:nvSpPr>
          <p:cNvPr id="120" name="Google Shape;120;p9"/>
          <p:cNvSpPr txBox="1"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00FF"/>
              </a:buClr>
              <a:buSzPts val="2800"/>
              <a:buFont typeface="Arial"/>
              <a:buNone/>
            </a:pPr>
            <a:r>
              <a:rPr lang="es-PE" sz="2800"/>
              <a:t>Aprendemos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>
            <a:spLocks noGrp="1"/>
          </p:cNvSpPr>
          <p:nvPr>
            <p:ph type="body" idx="1"/>
          </p:nvPr>
        </p:nvSpPr>
        <p:spPr>
          <a:xfrm>
            <a:off x="739140" y="2777842"/>
            <a:ext cx="5017770" cy="2000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PE" sz="2000" dirty="0"/>
              <a:t>Si el adjetivo tiene tilde, esta se conserva en su nueva palabra. 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000" dirty="0">
              <a:solidFill>
                <a:srgbClr val="FF0066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66"/>
              </a:buClr>
              <a:buSzPts val="2400"/>
              <a:buNone/>
            </a:pPr>
            <a:r>
              <a:rPr lang="es-PE" sz="2000" dirty="0">
                <a:solidFill>
                  <a:srgbClr val="8200FF"/>
                </a:solidFill>
              </a:rPr>
              <a:t>Fácil + mente = fácilmente </a:t>
            </a:r>
            <a:endParaRPr sz="2000" dirty="0">
              <a:solidFill>
                <a:srgbClr val="8200FF"/>
              </a:solidFill>
            </a:endParaRPr>
          </a:p>
        </p:txBody>
      </p:sp>
      <p:sp>
        <p:nvSpPr>
          <p:cNvPr id="126" name="Google Shape;126;p10"/>
          <p:cNvSpPr txBox="1">
            <a:spLocks noGrp="1"/>
          </p:cNvSpPr>
          <p:nvPr>
            <p:ph type="body" idx="3"/>
          </p:nvPr>
        </p:nvSpPr>
        <p:spPr>
          <a:xfrm>
            <a:off x="739140" y="1287619"/>
            <a:ext cx="5356859" cy="54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00FF"/>
              </a:buClr>
              <a:buSzPts val="2400"/>
              <a:buNone/>
            </a:pPr>
            <a:r>
              <a:rPr lang="es-PE" b="1" dirty="0"/>
              <a:t>Adverbios que terminan en -mente</a:t>
            </a:r>
            <a:endParaRPr b="1" dirty="0"/>
          </a:p>
        </p:txBody>
      </p:sp>
      <p:sp>
        <p:nvSpPr>
          <p:cNvPr id="127" name="Google Shape;127;p10"/>
          <p:cNvSpPr txBox="1"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00FF"/>
              </a:buClr>
              <a:buSzPts val="2800"/>
              <a:buFont typeface="Arial"/>
              <a:buNone/>
            </a:pPr>
            <a:r>
              <a:rPr lang="es-PE" sz="2800"/>
              <a:t>Aprendemos </a:t>
            </a:r>
            <a:endParaRPr/>
          </a:p>
        </p:txBody>
      </p:sp>
      <p:pic>
        <p:nvPicPr>
          <p:cNvPr id="128" name="Google Shape;12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5092" y="2151079"/>
            <a:ext cx="4861605" cy="2966373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body" idx="3"/>
          </p:nvPr>
        </p:nvSpPr>
        <p:spPr>
          <a:xfrm>
            <a:off x="1085187" y="1304169"/>
            <a:ext cx="10021625" cy="381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00FF"/>
              </a:buClr>
              <a:buSzPts val="2000"/>
              <a:buNone/>
            </a:pP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PE" b="1" dirty="0">
                <a:solidFill>
                  <a:srgbClr val="0070C0"/>
                </a:solidFill>
              </a:rPr>
              <a:t>Según las reglas de acentuación, ubica el error y escribe qué tipo de palabra es</a:t>
            </a:r>
            <a:r>
              <a:rPr lang="es-PE" dirty="0">
                <a:solidFill>
                  <a:srgbClr val="0070C0"/>
                </a:solidFill>
              </a:rPr>
              <a:t>. 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00FF"/>
              </a:buClr>
              <a:buSzPts val="2000"/>
              <a:buNone/>
            </a:pPr>
            <a:endParaRPr dirty="0">
              <a:solidFill>
                <a:srgbClr val="0070C0"/>
              </a:solidFill>
            </a:endParaRPr>
          </a:p>
        </p:txBody>
      </p:sp>
      <p:sp>
        <p:nvSpPr>
          <p:cNvPr id="148" name="Google Shape;148;p9"/>
          <p:cNvSpPr txBox="1"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00FF"/>
              </a:buClr>
              <a:buSzPct val="100000"/>
              <a:buFont typeface="Arial"/>
              <a:buNone/>
            </a:pPr>
            <a:r>
              <a:rPr lang="es-PE"/>
              <a:t>Aplicamos lo aprendido </a:t>
            </a:r>
            <a:endParaRPr/>
          </a:p>
        </p:txBody>
      </p:sp>
      <p:sp>
        <p:nvSpPr>
          <p:cNvPr id="149" name="Google Shape;149;p9"/>
          <p:cNvSpPr txBox="1"/>
          <p:nvPr/>
        </p:nvSpPr>
        <p:spPr>
          <a:xfrm>
            <a:off x="1085187" y="1936825"/>
            <a:ext cx="9740348" cy="3788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s-PE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consome de pollo era la delicia gastronomica de aquel restaurante de barrio. 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s-PE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Una fantasia paranoica de Phillip K. Dick desarrollaba una rebelion de robóts contra sus creadores, los seres humanos. 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s-PE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Entrar a la tienda de relojes era cómo entrar a un gran corazon mecanico, un laberinto de repetidos tictacs.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s-PE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carroza del virrey venia escoltada por un numeroso sequito que la precedia.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s-PE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facil reconocer a las personas ebrías: siempre caminan en zigzag.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s-PE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Debajo del arbol, habia regados un sinfin de albumes de bandas de generos disimiles. 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s-PE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 instructor del gimnasio poseia el record municipal por el tamaño de sus biceps. 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body" idx="3"/>
          </p:nvPr>
        </p:nvSpPr>
        <p:spPr>
          <a:xfrm>
            <a:off x="1085187" y="1304169"/>
            <a:ext cx="10021625" cy="381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00FF"/>
              </a:buClr>
              <a:buSzPts val="2000"/>
              <a:buNone/>
            </a:pP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00FF"/>
              </a:buClr>
              <a:buSzPts val="2000"/>
              <a:buNone/>
            </a:pPr>
            <a:r>
              <a:rPr lang="es-ES" dirty="0">
                <a:solidFill>
                  <a:srgbClr val="0070C0"/>
                </a:solidFill>
              </a:rPr>
              <a:t>Coloca la tilde diacrítica donde corresponda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48" name="Google Shape;148;p9"/>
          <p:cNvSpPr txBox="1"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00FF"/>
              </a:buClr>
              <a:buSzPct val="100000"/>
              <a:buFont typeface="Arial"/>
              <a:buNone/>
            </a:pPr>
            <a:r>
              <a:rPr lang="es-PE"/>
              <a:t>Aplicamos lo aprendido </a:t>
            </a:r>
            <a:endParaRPr/>
          </a:p>
        </p:txBody>
      </p:sp>
      <p:sp>
        <p:nvSpPr>
          <p:cNvPr id="149" name="Google Shape;149;p9"/>
          <p:cNvSpPr txBox="1"/>
          <p:nvPr/>
        </p:nvSpPr>
        <p:spPr>
          <a:xfrm>
            <a:off x="1085187" y="1936825"/>
            <a:ext cx="9740348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s-419" sz="1800" dirty="0"/>
              <a:t>El es un gran chico; es el hijo de mi mejor amiga.</a:t>
            </a: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s-419" sz="1800" dirty="0"/>
              <a:t>Tu recibirás tu parte como los demás. </a:t>
            </a: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s-419" sz="1800" dirty="0"/>
              <a:t> A mi me gustó mucho mi regalo de cumpleaños.</a:t>
            </a: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s-419" sz="1800" dirty="0"/>
              <a:t> Todo lo que gano es para mi y para mi familia. </a:t>
            </a: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s-419" sz="1800" dirty="0"/>
              <a:t> Se que se han escapado, pero no se por dónde. </a:t>
            </a: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s-419" sz="1800" dirty="0"/>
              <a:t> Al preguntarle si vendría, me contesto que si. </a:t>
            </a: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s-419" sz="1800" dirty="0"/>
              <a:t> Le dije que si, que iría si el me acompañaba.</a:t>
            </a: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s-419" sz="1800" dirty="0"/>
              <a:t> De este reloj solo se que es de mi padre. </a:t>
            </a: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s-419" sz="1800" dirty="0"/>
              <a:t>El te que te estoy preparando es estupendo. </a:t>
            </a: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s-419" sz="1800" dirty="0"/>
              <a:t> Espero que mi madre me de buenas noticias.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554853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00FF"/>
              </a:buClr>
              <a:buSzPct val="100000"/>
              <a:buFont typeface="Arial"/>
              <a:buNone/>
            </a:pPr>
            <a:r>
              <a:rPr lang="es-PE"/>
              <a:t>Aplicamos lo aprendido </a:t>
            </a:r>
            <a:endParaRPr/>
          </a:p>
        </p:txBody>
      </p:sp>
      <p:sp>
        <p:nvSpPr>
          <p:cNvPr id="155" name="Google Shape;155;p10"/>
          <p:cNvSpPr txBox="1"/>
          <p:nvPr/>
        </p:nvSpPr>
        <p:spPr>
          <a:xfrm>
            <a:off x="739140" y="1325217"/>
            <a:ext cx="105384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Coloca y corrige las tildes que correspondan en los textos que se presentan a continuación.</a:t>
            </a:r>
            <a:endParaRPr dirty="0">
              <a:solidFill>
                <a:srgbClr val="0070C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1.Para 2012, se redujo la cifra de proyeccion de crecimientó a 5,5%, y aun asi seria el mayor de Sudamerica, y uno de los mas altos entre las economias medianas y grandes del mundo. </a:t>
            </a:r>
            <a:endParaRPr sz="12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Las estimaciónes de crecimiento para 2013 se mantienen en 6,3%, lo que esta en línea con el ritmo de avance de proyectos de inversion programados. Ello nos prepárara para afrontar con exito el actual escenario internacional. </a:t>
            </a:r>
            <a:endParaRPr sz="12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El SUCTR es un sístema de administración de juegos que continuámente monitoreara cada una de las maquinas tragamonedas. Esto permitira la interconexion de las mismas a centrales informaticas del Mincetur y la Sunat, con el objetivo de facilitar las labores de fiscalizacion, control y calculo del monto por pagar debido a impuestos.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00FF"/>
              </a:buClr>
              <a:buSzPct val="100000"/>
              <a:buFont typeface="Arial"/>
              <a:buNone/>
            </a:pPr>
            <a:r>
              <a:rPr lang="es-PE" sz="3100"/>
              <a:t>Conclusiones</a:t>
            </a:r>
            <a:r>
              <a:rPr lang="es-PE"/>
              <a:t> </a:t>
            </a:r>
            <a:endParaRPr/>
          </a:p>
        </p:txBody>
      </p:sp>
      <p:sp>
        <p:nvSpPr>
          <p:cNvPr id="161" name="Google Shape;161;p11"/>
          <p:cNvSpPr txBox="1">
            <a:spLocks noGrp="1"/>
          </p:cNvSpPr>
          <p:nvPr>
            <p:ph type="body" idx="1"/>
          </p:nvPr>
        </p:nvSpPr>
        <p:spPr>
          <a:xfrm>
            <a:off x="731401" y="2390742"/>
            <a:ext cx="10728960" cy="2035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175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endParaRPr lang="es-PE" sz="2000" dirty="0"/>
          </a:p>
          <a:p>
            <a:pPr marL="342900" lvl="0" indent="-3175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s-PE" sz="2000" dirty="0"/>
              <a:t>Es necesario identificar las sílaba tónica en cada palabra para aplicarlas reglas de </a:t>
            </a:r>
            <a:r>
              <a:rPr lang="es-PE" sz="2000" dirty="0" err="1"/>
              <a:t>tildación</a:t>
            </a:r>
            <a:r>
              <a:rPr lang="es-PE" sz="2000" dirty="0"/>
              <a:t> general.</a:t>
            </a:r>
          </a:p>
          <a:p>
            <a:pPr marL="342900" lvl="0" indent="-3175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s-PE" sz="2000" dirty="0"/>
              <a:t>La </a:t>
            </a:r>
            <a:r>
              <a:rPr lang="es-PE" sz="2000" dirty="0" err="1"/>
              <a:t>tildación</a:t>
            </a:r>
            <a:r>
              <a:rPr lang="es-PE" sz="2000" dirty="0"/>
              <a:t> diacrítica se aplica solo a 8 monosílabos, cuando cumplen ciertas funciones.</a:t>
            </a:r>
          </a:p>
          <a:p>
            <a:pPr marL="342900" lvl="0" indent="-3175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s-PE" sz="2000" dirty="0"/>
              <a:t>La </a:t>
            </a:r>
            <a:r>
              <a:rPr lang="es-PE" sz="2000" dirty="0" err="1"/>
              <a:t>tildación</a:t>
            </a:r>
            <a:r>
              <a:rPr lang="es-PE" sz="2000" dirty="0"/>
              <a:t> en palabras compuestas varía según su presentación.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>
            <a:spLocks noGrp="1"/>
          </p:cNvSpPr>
          <p:nvPr>
            <p:ph type="ctrTitle"/>
          </p:nvPr>
        </p:nvSpPr>
        <p:spPr>
          <a:xfrm>
            <a:off x="678094" y="3047742"/>
            <a:ext cx="9405706" cy="76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s-PE"/>
              <a:t>Gracias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body" idx="1"/>
          </p:nvPr>
        </p:nvSpPr>
        <p:spPr>
          <a:xfrm>
            <a:off x="739141" y="2073431"/>
            <a:ext cx="5017770" cy="389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 dirty="0"/>
              <a:t>Aplica las reglas de </a:t>
            </a:r>
            <a:r>
              <a:rPr lang="es-ES" sz="2000" dirty="0" err="1"/>
              <a:t>tildación</a:t>
            </a:r>
            <a:r>
              <a:rPr lang="es-ES" sz="2000" dirty="0"/>
              <a:t> general, diacrítica y palabras compuesta en textos y oraciones.</a:t>
            </a:r>
            <a:endParaRPr sz="2000" dirty="0"/>
          </a:p>
        </p:txBody>
      </p:sp>
      <p:sp>
        <p:nvSpPr>
          <p:cNvPr id="64" name="Google Shape;64;p2"/>
          <p:cNvSpPr txBox="1">
            <a:spLocks noGrp="1"/>
          </p:cNvSpPr>
          <p:nvPr>
            <p:ph type="body" idx="2"/>
          </p:nvPr>
        </p:nvSpPr>
        <p:spPr>
          <a:xfrm>
            <a:off x="6435090" y="2073431"/>
            <a:ext cx="5017770" cy="389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PE" sz="2000" dirty="0"/>
              <a:t>Reglas de </a:t>
            </a:r>
            <a:r>
              <a:rPr lang="es-PE" sz="2000" dirty="0" err="1"/>
              <a:t>tildación</a:t>
            </a:r>
            <a:r>
              <a:rPr lang="es-PE" sz="2000" dirty="0"/>
              <a:t> general</a:t>
            </a: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PE" sz="2000" dirty="0" err="1"/>
              <a:t>Tildación</a:t>
            </a:r>
            <a:r>
              <a:rPr lang="es-PE" sz="2000" dirty="0"/>
              <a:t> diacrítica</a:t>
            </a: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PE" sz="2000" dirty="0" err="1"/>
              <a:t>Tildación</a:t>
            </a:r>
            <a:r>
              <a:rPr lang="es-PE" sz="2000" dirty="0"/>
              <a:t> en palabras compuestas</a:t>
            </a:r>
            <a:endParaRPr dirty="0"/>
          </a:p>
        </p:txBody>
      </p:sp>
      <p:sp>
        <p:nvSpPr>
          <p:cNvPr id="65" name="Google Shape;65;p2"/>
          <p:cNvSpPr txBox="1">
            <a:spLocks noGrp="1"/>
          </p:cNvSpPr>
          <p:nvPr>
            <p:ph type="body" idx="3"/>
          </p:nvPr>
        </p:nvSpPr>
        <p:spPr>
          <a:xfrm>
            <a:off x="739141" y="1287619"/>
            <a:ext cx="5017770" cy="54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00FF"/>
              </a:buClr>
              <a:buSzPts val="2400"/>
              <a:buNone/>
            </a:pPr>
            <a:r>
              <a:rPr lang="es-PE" sz="2400" b="1"/>
              <a:t>Logro de aprendizaje</a:t>
            </a:r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body" idx="4"/>
          </p:nvPr>
        </p:nvSpPr>
        <p:spPr>
          <a:xfrm>
            <a:off x="6715255" y="1282299"/>
            <a:ext cx="5017770" cy="54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00FF"/>
              </a:buClr>
              <a:buSzPts val="2400"/>
              <a:buNone/>
            </a:pPr>
            <a:r>
              <a:rPr lang="es-PE" sz="2400" b="1"/>
              <a:t>Contenidos</a:t>
            </a:r>
            <a:endParaRPr/>
          </a:p>
        </p:txBody>
      </p:sp>
      <p:sp>
        <p:nvSpPr>
          <p:cNvPr id="67" name="Google Shape;67;p2"/>
          <p:cNvSpPr txBox="1"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00FF"/>
              </a:buClr>
              <a:buSzPts val="2800"/>
              <a:buFont typeface="Arial"/>
              <a:buNone/>
            </a:pPr>
            <a:r>
              <a:rPr lang="es-PE" sz="2800" dirty="0" err="1"/>
              <a:t>Tildación</a:t>
            </a:r>
            <a:r>
              <a:rPr lang="es-PE" sz="2800"/>
              <a:t>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739140" y="2961276"/>
            <a:ext cx="5017770" cy="12536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s-PE" sz="2200" b="1" dirty="0">
              <a:solidFill>
                <a:srgbClr val="0070C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PE" sz="2200" b="1" dirty="0">
                <a:solidFill>
                  <a:srgbClr val="0070C0"/>
                </a:solidFill>
              </a:rPr>
              <a:t>¿Por qué es importante la acentuación gráfica? </a:t>
            </a:r>
            <a:endParaRPr sz="2200" b="1" dirty="0">
              <a:solidFill>
                <a:srgbClr val="0070C0"/>
              </a:solidFill>
            </a:endParaRPr>
          </a:p>
        </p:txBody>
      </p:sp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00FF"/>
              </a:buClr>
              <a:buSzPct val="100000"/>
              <a:buFont typeface="Arial"/>
              <a:buNone/>
            </a:pPr>
            <a:r>
              <a:rPr lang="es-PE"/>
              <a:t>Observamos y respondemos </a:t>
            </a:r>
            <a:endParaRPr/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3560" y="2149821"/>
            <a:ext cx="4717497" cy="2876523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739140" y="2055170"/>
            <a:ext cx="5017770" cy="389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PE" sz="2200"/>
              <a:t>La tilde se coloca sobre una vocal para identificar que la sílaba es tónica. </a:t>
            </a:r>
            <a:endParaRPr sz="2600"/>
          </a:p>
        </p:txBody>
      </p:sp>
      <p:grpSp>
        <p:nvGrpSpPr>
          <p:cNvPr id="80" name="Google Shape;80;p4"/>
          <p:cNvGrpSpPr/>
          <p:nvPr/>
        </p:nvGrpSpPr>
        <p:grpSpPr>
          <a:xfrm>
            <a:off x="5861033" y="1993523"/>
            <a:ext cx="5371414" cy="3910569"/>
            <a:chOff x="342" y="50935"/>
            <a:chExt cx="5371414" cy="3910569"/>
          </a:xfrm>
        </p:grpSpPr>
        <p:sp>
          <p:nvSpPr>
            <p:cNvPr id="81" name="Google Shape;81;p4"/>
            <p:cNvSpPr/>
            <p:nvPr/>
          </p:nvSpPr>
          <p:spPr>
            <a:xfrm>
              <a:off x="1673535" y="50935"/>
              <a:ext cx="2025029" cy="1012514"/>
            </a:xfrm>
            <a:prstGeom prst="roundRect">
              <a:avLst>
                <a:gd name="adj" fmla="val 10000"/>
              </a:avLst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 txBox="1"/>
            <p:nvPr/>
          </p:nvSpPr>
          <p:spPr>
            <a:xfrm>
              <a:off x="1703191" y="80591"/>
              <a:ext cx="1965717" cy="953202"/>
            </a:xfrm>
            <a:prstGeom prst="rect">
              <a:avLst/>
            </a:prstGeom>
            <a:solidFill>
              <a:srgbClr val="8200FF"/>
            </a:solidFill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s-PE" sz="2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Agudas </a:t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 rot="3600000">
              <a:off x="2994104" y="1829030"/>
              <a:ext cx="1057084" cy="354380"/>
            </a:xfrm>
            <a:prstGeom prst="leftRightArrow">
              <a:avLst>
                <a:gd name="adj1" fmla="val 60000"/>
                <a:gd name="adj2" fmla="val 50000"/>
              </a:avLst>
            </a:prstGeom>
            <a:solidFill>
              <a:srgbClr val="A4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 txBox="1"/>
            <p:nvPr/>
          </p:nvSpPr>
          <p:spPr>
            <a:xfrm rot="3600000">
              <a:off x="3100418" y="1899906"/>
              <a:ext cx="844456" cy="212628"/>
            </a:xfrm>
            <a:prstGeom prst="rect">
              <a:avLst/>
            </a:prstGeom>
            <a:solidFill>
              <a:srgbClr val="A4A4A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3346727" y="2948990"/>
              <a:ext cx="2025029" cy="1012514"/>
            </a:xfrm>
            <a:prstGeom prst="roundRect">
              <a:avLst>
                <a:gd name="adj" fmla="val 10000"/>
              </a:avLst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 txBox="1"/>
            <p:nvPr/>
          </p:nvSpPr>
          <p:spPr>
            <a:xfrm>
              <a:off x="3376383" y="2978646"/>
              <a:ext cx="1965717" cy="953202"/>
            </a:xfrm>
            <a:prstGeom prst="rect">
              <a:avLst/>
            </a:prstGeom>
            <a:solidFill>
              <a:srgbClr val="8200FF"/>
            </a:solidFill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s-PE" sz="2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Esdrújulas /sobresdrújulas </a:t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10800000">
              <a:off x="2157507" y="3278057"/>
              <a:ext cx="1057084" cy="354380"/>
            </a:xfrm>
            <a:prstGeom prst="leftRightArrow">
              <a:avLst>
                <a:gd name="adj1" fmla="val 60000"/>
                <a:gd name="adj2" fmla="val 50000"/>
              </a:avLst>
            </a:prstGeom>
            <a:solidFill>
              <a:srgbClr val="A4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 txBox="1"/>
            <p:nvPr/>
          </p:nvSpPr>
          <p:spPr>
            <a:xfrm>
              <a:off x="2263821" y="3348933"/>
              <a:ext cx="844456" cy="212628"/>
            </a:xfrm>
            <a:prstGeom prst="rect">
              <a:avLst/>
            </a:prstGeom>
            <a:solidFill>
              <a:srgbClr val="A4A4A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342" y="2948990"/>
              <a:ext cx="2025029" cy="1012514"/>
            </a:xfrm>
            <a:prstGeom prst="roundRect">
              <a:avLst>
                <a:gd name="adj" fmla="val 10000"/>
              </a:avLst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 txBox="1"/>
            <p:nvPr/>
          </p:nvSpPr>
          <p:spPr>
            <a:xfrm>
              <a:off x="29998" y="2978646"/>
              <a:ext cx="1965717" cy="953202"/>
            </a:xfrm>
            <a:prstGeom prst="rect">
              <a:avLst/>
            </a:prstGeom>
            <a:solidFill>
              <a:srgbClr val="8200FF"/>
            </a:solidFill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s-PE" sz="2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Graves</a:t>
              </a:r>
              <a:r>
                <a:rPr lang="es-PE" sz="22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dirty="0"/>
            </a:p>
          </p:txBody>
        </p:sp>
        <p:sp>
          <p:nvSpPr>
            <p:cNvPr id="91" name="Google Shape;91;p4"/>
            <p:cNvSpPr/>
            <p:nvPr/>
          </p:nvSpPr>
          <p:spPr>
            <a:xfrm rot="-3600000">
              <a:off x="1320911" y="1829030"/>
              <a:ext cx="1057084" cy="354380"/>
            </a:xfrm>
            <a:prstGeom prst="leftRightArrow">
              <a:avLst>
                <a:gd name="adj1" fmla="val 60000"/>
                <a:gd name="adj2" fmla="val 50000"/>
              </a:avLst>
            </a:prstGeom>
            <a:solidFill>
              <a:srgbClr val="A4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 txBox="1"/>
            <p:nvPr/>
          </p:nvSpPr>
          <p:spPr>
            <a:xfrm rot="-3600000">
              <a:off x="1427225" y="1899906"/>
              <a:ext cx="844456" cy="212628"/>
            </a:xfrm>
            <a:prstGeom prst="rect">
              <a:avLst/>
            </a:prstGeom>
            <a:solidFill>
              <a:srgbClr val="A4A4A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4"/>
          <p:cNvSpPr txBox="1">
            <a:spLocks noGrp="1"/>
          </p:cNvSpPr>
          <p:nvPr>
            <p:ph type="body" idx="3"/>
          </p:nvPr>
        </p:nvSpPr>
        <p:spPr>
          <a:xfrm>
            <a:off x="739141" y="1287619"/>
            <a:ext cx="5017770" cy="54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00FF"/>
              </a:buClr>
              <a:buSzPts val="2000"/>
              <a:buNone/>
            </a:pPr>
            <a:r>
              <a:rPr lang="es-PE" b="1" dirty="0"/>
              <a:t>Sílaba tónica</a:t>
            </a:r>
            <a:endParaRPr b="1" dirty="0"/>
          </a:p>
        </p:txBody>
      </p:sp>
      <p:sp>
        <p:nvSpPr>
          <p:cNvPr id="94" name="Google Shape;94;p4"/>
          <p:cNvSpPr txBox="1"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00FF"/>
              </a:buClr>
              <a:buSzPct val="100000"/>
              <a:buFont typeface="Arial"/>
              <a:buNone/>
            </a:pPr>
            <a:r>
              <a:rPr lang="es-PE"/>
              <a:t>Reglas generales de acentuación gráfica </a:t>
            </a:r>
            <a:endParaRPr/>
          </a:p>
        </p:txBody>
      </p:sp>
      <p:pic>
        <p:nvPicPr>
          <p:cNvPr id="1026" name="Picture 2" descr="Palabra Tildar en el diccionario">
            <a:extLst>
              <a:ext uri="{FF2B5EF4-FFF2-40B4-BE49-F238E27FC236}">
                <a16:creationId xmlns:a16="http://schemas.microsoft.com/office/drawing/2014/main" id="{982842B3-12F8-4EFC-AAAD-7DA7F3373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" y="3748373"/>
            <a:ext cx="3523144" cy="197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5"/>
          <p:cNvGrpSpPr/>
          <p:nvPr/>
        </p:nvGrpSpPr>
        <p:grpSpPr>
          <a:xfrm>
            <a:off x="2326760" y="2097439"/>
            <a:ext cx="7256374" cy="3947081"/>
            <a:chOff x="842515" y="31630"/>
            <a:chExt cx="7256374" cy="3947081"/>
          </a:xfrm>
        </p:grpSpPr>
        <p:sp>
          <p:nvSpPr>
            <p:cNvPr id="100" name="Google Shape;100;p5"/>
            <p:cNvSpPr/>
            <p:nvPr/>
          </p:nvSpPr>
          <p:spPr>
            <a:xfrm>
              <a:off x="1686495" y="716168"/>
              <a:ext cx="6313046" cy="3262543"/>
            </a:xfrm>
            <a:prstGeom prst="rect">
              <a:avLst/>
            </a:pr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1777918" y="852146"/>
              <a:ext cx="2701915" cy="2518909"/>
            </a:xfrm>
            <a:prstGeom prst="rect">
              <a:avLst/>
            </a:prstGeom>
            <a:noFill/>
            <a:ln w="9525" cap="flat" cmpd="sng">
              <a:solidFill>
                <a:schemeClr val="dk1">
                  <a:alpha val="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 txBox="1"/>
            <p:nvPr/>
          </p:nvSpPr>
          <p:spPr>
            <a:xfrm>
              <a:off x="1777918" y="852146"/>
              <a:ext cx="2701915" cy="25189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s-PE" sz="2200" b="1" i="0" u="none" strike="noStrike" cap="none" dirty="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Palabras agudas</a:t>
              </a:r>
              <a:endParaRPr sz="800" dirty="0">
                <a:solidFill>
                  <a:srgbClr val="0070C0"/>
                </a:solidFill>
              </a:endParaRPr>
            </a:p>
            <a:p>
              <a:pPr marL="0" marR="0" lvl="0" indent="0" algn="just" rtl="0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s-PE" sz="20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Llevan tilde última sílaba cuando terminan en vocal o en consonante –n o –s. </a:t>
              </a:r>
              <a:endParaRPr dirty="0"/>
            </a:p>
            <a:p>
              <a:pPr marL="0" marR="0" lvl="0" indent="0" algn="just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s-PE" sz="20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</a:t>
              </a:r>
              <a:r>
                <a:rPr lang="es-PE" sz="20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té, </a:t>
              </a:r>
              <a:r>
                <a:rPr lang="es-PE" sz="20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revi</a:t>
              </a:r>
              <a:r>
                <a:rPr lang="es-PE" sz="20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só, </a:t>
              </a:r>
              <a:r>
                <a:rPr lang="es-PE" sz="20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ade</a:t>
              </a:r>
              <a:r>
                <a:rPr lang="es-PE" sz="20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más</a:t>
              </a:r>
              <a:endParaRPr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lang="es-PE" sz="2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dirty="0"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4654050" y="809568"/>
              <a:ext cx="2931575" cy="2791066"/>
            </a:xfrm>
            <a:prstGeom prst="rect">
              <a:avLst/>
            </a:prstGeom>
            <a:noFill/>
            <a:ln w="9525" cap="flat" cmpd="sng">
              <a:solidFill>
                <a:schemeClr val="dk1">
                  <a:alpha val="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 txBox="1"/>
            <p:nvPr/>
          </p:nvSpPr>
          <p:spPr>
            <a:xfrm>
              <a:off x="4869453" y="1114039"/>
              <a:ext cx="2931575" cy="27910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s-PE" sz="22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Excepciones</a:t>
              </a:r>
              <a:endParaRPr sz="1200" dirty="0"/>
            </a:p>
            <a:p>
              <a:pPr marL="0" marR="0" lvl="0" indent="0" algn="just" rtl="0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s-PE" sz="20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Cuando termina en más de una consonante no lleva acento gráfico. </a:t>
              </a:r>
              <a:endParaRPr dirty="0"/>
            </a:p>
            <a:p>
              <a:pPr marL="0" marR="0" lvl="0" indent="0" algn="just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s-PE" sz="20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Robots, tictacs, zigzags, confort  </a:t>
              </a:r>
              <a:endParaRPr dirty="0"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842515" y="31630"/>
              <a:ext cx="1233583" cy="1233583"/>
            </a:xfrm>
            <a:prstGeom prst="plus">
              <a:avLst>
                <a:gd name="adj" fmla="val 32810"/>
              </a:avLst>
            </a:pr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6937870" y="475257"/>
              <a:ext cx="1161019" cy="397871"/>
            </a:xfrm>
            <a:prstGeom prst="rect">
              <a:avLst/>
            </a:prstGeom>
            <a:solidFill>
              <a:srgbClr val="A4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7" name="Google Shape;107;p5"/>
            <p:cNvCxnSpPr>
              <a:cxnSpLocks/>
            </p:cNvCxnSpPr>
            <p:nvPr/>
          </p:nvCxnSpPr>
          <p:spPr>
            <a:xfrm>
              <a:off x="4619315" y="809568"/>
              <a:ext cx="33522" cy="2928232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8" name="Google Shape;108;p5"/>
          <p:cNvSpPr txBox="1">
            <a:spLocks noGrp="1"/>
          </p:cNvSpPr>
          <p:nvPr>
            <p:ph type="body" idx="3"/>
          </p:nvPr>
        </p:nvSpPr>
        <p:spPr>
          <a:xfrm>
            <a:off x="739140" y="1466055"/>
            <a:ext cx="107289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PE" sz="2200" dirty="0">
                <a:solidFill>
                  <a:schemeClr val="dk1"/>
                </a:solidFill>
              </a:rPr>
              <a:t>Para colocar correctamente el acento gráfico es necesario seguir las reglas de acentuación. </a:t>
            </a:r>
            <a:endParaRPr sz="1800" dirty="0"/>
          </a:p>
        </p:txBody>
      </p:sp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00FF"/>
              </a:buClr>
              <a:buSzPts val="2800"/>
              <a:buFont typeface="Arial"/>
              <a:buNone/>
            </a:pPr>
            <a:r>
              <a:rPr lang="es-PE" sz="2800"/>
              <a:t>Acentuación según la sílaba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body" idx="3"/>
          </p:nvPr>
        </p:nvSpPr>
        <p:spPr>
          <a:xfrm>
            <a:off x="739141" y="1287619"/>
            <a:ext cx="5017770" cy="54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00FF"/>
              </a:buClr>
              <a:buSzPts val="2400"/>
              <a:buNone/>
            </a:pPr>
            <a:r>
              <a:rPr lang="es-PE" sz="2200"/>
              <a:t>Palabras graves </a:t>
            </a:r>
            <a:endParaRPr sz="1800"/>
          </a:p>
        </p:txBody>
      </p:sp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00FF"/>
              </a:buClr>
              <a:buSzPct val="100000"/>
              <a:buFont typeface="Arial"/>
              <a:buNone/>
            </a:pPr>
            <a:r>
              <a:rPr lang="es-PE"/>
              <a:t>Aprendemos </a:t>
            </a:r>
            <a:endParaRPr/>
          </a:p>
        </p:txBody>
      </p:sp>
      <p:grpSp>
        <p:nvGrpSpPr>
          <p:cNvPr id="116" name="Google Shape;116;p6"/>
          <p:cNvGrpSpPr/>
          <p:nvPr/>
        </p:nvGrpSpPr>
        <p:grpSpPr>
          <a:xfrm>
            <a:off x="2563743" y="1831657"/>
            <a:ext cx="7079634" cy="4078956"/>
            <a:chOff x="780978" y="30860"/>
            <a:chExt cx="7079634" cy="3771573"/>
          </a:xfrm>
        </p:grpSpPr>
        <p:sp>
          <p:nvSpPr>
            <p:cNvPr id="117" name="Google Shape;117;p6"/>
            <p:cNvSpPr/>
            <p:nvPr/>
          </p:nvSpPr>
          <p:spPr>
            <a:xfrm>
              <a:off x="1457811" y="619354"/>
              <a:ext cx="6402801" cy="3183079"/>
            </a:xfrm>
            <a:prstGeom prst="rect">
              <a:avLst/>
            </a:pr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1770294" y="780905"/>
              <a:ext cx="2550501" cy="2740976"/>
            </a:xfrm>
            <a:prstGeom prst="rect">
              <a:avLst/>
            </a:prstGeom>
            <a:noFill/>
            <a:ln w="9525" cap="flat" cmpd="sng">
              <a:solidFill>
                <a:schemeClr val="dk1">
                  <a:alpha val="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 txBox="1"/>
            <p:nvPr/>
          </p:nvSpPr>
          <p:spPr>
            <a:xfrm>
              <a:off x="1770293" y="884479"/>
              <a:ext cx="2550501" cy="27409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s-PE" sz="2200" b="1" i="0" u="none" strike="noStrike" cap="none" dirty="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Palabras graves </a:t>
              </a:r>
              <a:endParaRPr sz="1200" dirty="0">
                <a:solidFill>
                  <a:srgbClr val="0070C0"/>
                </a:solidFill>
              </a:endParaRPr>
            </a:p>
            <a:p>
              <a:pPr marL="0" marR="0" lvl="0" indent="0" algn="just" rtl="0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s-PE" sz="20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Llevan acento gráfico en la penúltima sílaba cuando terminan en consonante que no sea –n o –s. </a:t>
              </a:r>
              <a:endParaRPr sz="2000" dirty="0"/>
            </a:p>
            <a:p>
              <a:pPr marL="0" marR="0" lvl="0" indent="0" algn="just" rtl="0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s-PE" sz="20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Tó</a:t>
              </a:r>
              <a:r>
                <a:rPr lang="es-PE" sz="20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ner, </a:t>
              </a:r>
              <a:r>
                <a:rPr lang="es-PE" sz="20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tó</a:t>
              </a:r>
              <a:r>
                <a:rPr lang="es-PE" sz="20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rax, </a:t>
              </a:r>
              <a:r>
                <a:rPr lang="es-PE" sz="20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á</a:t>
              </a:r>
              <a:r>
                <a:rPr lang="es-PE" sz="20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gil </a:t>
              </a:r>
              <a:endParaRPr sz="2000" dirty="0"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4607462" y="733060"/>
              <a:ext cx="2829997" cy="2471227"/>
            </a:xfrm>
            <a:prstGeom prst="rect">
              <a:avLst/>
            </a:prstGeom>
            <a:noFill/>
            <a:ln w="9525" cap="flat" cmpd="sng">
              <a:solidFill>
                <a:schemeClr val="dk1">
                  <a:alpha val="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 txBox="1"/>
            <p:nvPr/>
          </p:nvSpPr>
          <p:spPr>
            <a:xfrm>
              <a:off x="4819038" y="1111107"/>
              <a:ext cx="2829997" cy="24712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s-PE" sz="22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Excepciones</a:t>
              </a:r>
              <a:endParaRPr sz="1200" dirty="0"/>
            </a:p>
            <a:p>
              <a:pPr marL="0" marR="0" lvl="0" indent="0" algn="just" rtl="0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s-PE" sz="20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Cuando la palabra llana termina en más de una consonante, incluso si la última es –s o –n, sí lleva tilde. </a:t>
              </a:r>
              <a:endParaRPr sz="2000" dirty="0"/>
            </a:p>
            <a:p>
              <a:pPr marL="0" marR="0" lvl="0" indent="0" algn="just" rtl="0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s-PE" sz="20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Bíceps, fórceps, cómics</a:t>
              </a:r>
              <a:endParaRPr sz="2000" dirty="0"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780978" y="30860"/>
              <a:ext cx="1203537" cy="1203537"/>
            </a:xfrm>
            <a:prstGeom prst="plus">
              <a:avLst>
                <a:gd name="adj" fmla="val 32810"/>
              </a:avLst>
            </a:prstGeom>
            <a:solidFill>
              <a:srgbClr val="A4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6727871" y="463681"/>
              <a:ext cx="1132741" cy="388180"/>
            </a:xfrm>
            <a:prstGeom prst="rect">
              <a:avLst/>
            </a:prstGeom>
            <a:solidFill>
              <a:srgbClr val="A4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" name="Google Shape;124;p6"/>
            <p:cNvCxnSpPr/>
            <p:nvPr/>
          </p:nvCxnSpPr>
          <p:spPr>
            <a:xfrm>
              <a:off x="4497786" y="1045952"/>
              <a:ext cx="707" cy="2600808"/>
            </a:xfrm>
            <a:prstGeom prst="straightConnector1">
              <a:avLst/>
            </a:prstGeom>
            <a:noFill/>
            <a:ln w="38100" cap="flat" cmpd="sng">
              <a:solidFill>
                <a:schemeClr val="accent2">
                  <a:lumMod val="7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>
            <a:spLocks noGrp="1"/>
          </p:cNvSpPr>
          <p:nvPr>
            <p:ph type="body" idx="3"/>
          </p:nvPr>
        </p:nvSpPr>
        <p:spPr>
          <a:xfrm>
            <a:off x="1712535" y="1671056"/>
            <a:ext cx="5017770" cy="54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00FF"/>
              </a:buClr>
              <a:buSzPts val="2400"/>
              <a:buNone/>
            </a:pPr>
            <a:r>
              <a:rPr lang="es-PE" sz="2200" b="1" dirty="0"/>
              <a:t>Palabras esdrújulas</a:t>
            </a:r>
            <a:endParaRPr sz="1800" b="1" dirty="0"/>
          </a:p>
        </p:txBody>
      </p:sp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00FF"/>
              </a:buClr>
              <a:buSzPct val="100000"/>
              <a:buFont typeface="Arial"/>
              <a:buNone/>
            </a:pPr>
            <a:r>
              <a:rPr lang="es-PE"/>
              <a:t>Aprendemos </a:t>
            </a:r>
            <a:endParaRPr/>
          </a:p>
        </p:txBody>
      </p:sp>
      <p:grpSp>
        <p:nvGrpSpPr>
          <p:cNvPr id="131" name="Google Shape;131;p7"/>
          <p:cNvGrpSpPr/>
          <p:nvPr/>
        </p:nvGrpSpPr>
        <p:grpSpPr>
          <a:xfrm>
            <a:off x="717009" y="2448664"/>
            <a:ext cx="5017769" cy="2693275"/>
            <a:chOff x="491382" y="934"/>
            <a:chExt cx="5386550" cy="2693275"/>
          </a:xfrm>
        </p:grpSpPr>
        <p:sp>
          <p:nvSpPr>
            <p:cNvPr id="132" name="Google Shape;132;p7"/>
            <p:cNvSpPr/>
            <p:nvPr/>
          </p:nvSpPr>
          <p:spPr>
            <a:xfrm>
              <a:off x="491382" y="934"/>
              <a:ext cx="5386550" cy="2693275"/>
            </a:xfrm>
            <a:prstGeom prst="roundRect">
              <a:avLst>
                <a:gd name="adj" fmla="val 10000"/>
              </a:avLst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 txBox="1"/>
            <p:nvPr/>
          </p:nvSpPr>
          <p:spPr>
            <a:xfrm>
              <a:off x="570265" y="79817"/>
              <a:ext cx="5228784" cy="253550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45700" tIns="30475" rIns="45700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s-PE" sz="20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Siempre llevan tilde en la antepenúltima, es decir, en la sílaba tónica. </a:t>
              </a:r>
              <a:endParaRPr sz="2000"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s-PE" sz="20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Indígena, </a:t>
              </a:r>
              <a:r>
                <a:rPr lang="es-PE" sz="20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sú</a:t>
              </a:r>
              <a:r>
                <a:rPr lang="es-PE" sz="20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bito, te</a:t>
              </a:r>
              <a:r>
                <a:rPr lang="es-PE" sz="20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lé</a:t>
              </a:r>
              <a:r>
                <a:rPr lang="es-PE" sz="20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fono </a:t>
              </a:r>
              <a:r>
                <a:rPr lang="es-PE" sz="61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dirty="0"/>
            </a:p>
          </p:txBody>
        </p:sp>
      </p:grpSp>
      <p:sp>
        <p:nvSpPr>
          <p:cNvPr id="7" name="Google Shape;138;p8">
            <a:extLst>
              <a:ext uri="{FF2B5EF4-FFF2-40B4-BE49-F238E27FC236}">
                <a16:creationId xmlns:a16="http://schemas.microsoft.com/office/drawing/2014/main" id="{DAB37701-64E3-436E-A841-874E214E1259}"/>
              </a:ext>
            </a:extLst>
          </p:cNvPr>
          <p:cNvSpPr txBox="1">
            <a:spLocks/>
          </p:cNvSpPr>
          <p:nvPr/>
        </p:nvSpPr>
        <p:spPr>
          <a:xfrm>
            <a:off x="6848417" y="1671056"/>
            <a:ext cx="5017770" cy="54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00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2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ts val="2400"/>
            </a:pPr>
            <a:r>
              <a:rPr lang="es-PE" sz="2200" b="1" dirty="0"/>
              <a:t>Palabras Sobresdrújulas</a:t>
            </a:r>
            <a:endParaRPr lang="es-PE" sz="1800" b="1" dirty="0"/>
          </a:p>
        </p:txBody>
      </p:sp>
      <p:grpSp>
        <p:nvGrpSpPr>
          <p:cNvPr id="8" name="Google Shape;140;p8">
            <a:extLst>
              <a:ext uri="{FF2B5EF4-FFF2-40B4-BE49-F238E27FC236}">
                <a16:creationId xmlns:a16="http://schemas.microsoft.com/office/drawing/2014/main" id="{20B9FFBA-7E76-4B82-BE16-30A92979BF73}"/>
              </a:ext>
            </a:extLst>
          </p:cNvPr>
          <p:cNvGrpSpPr/>
          <p:nvPr/>
        </p:nvGrpSpPr>
        <p:grpSpPr>
          <a:xfrm>
            <a:off x="6103561" y="2465349"/>
            <a:ext cx="5017770" cy="2659903"/>
            <a:chOff x="293918" y="157706"/>
            <a:chExt cx="7033336" cy="2659903"/>
          </a:xfrm>
        </p:grpSpPr>
        <p:sp>
          <p:nvSpPr>
            <p:cNvPr id="9" name="Google Shape;141;p8">
              <a:extLst>
                <a:ext uri="{FF2B5EF4-FFF2-40B4-BE49-F238E27FC236}">
                  <a16:creationId xmlns:a16="http://schemas.microsoft.com/office/drawing/2014/main" id="{BC68AB00-A6FC-4738-A31F-C9C6BA512091}"/>
                </a:ext>
              </a:extLst>
            </p:cNvPr>
            <p:cNvSpPr/>
            <p:nvPr/>
          </p:nvSpPr>
          <p:spPr>
            <a:xfrm>
              <a:off x="293918" y="157706"/>
              <a:ext cx="7033336" cy="2659903"/>
            </a:xfrm>
            <a:prstGeom prst="roundRect">
              <a:avLst>
                <a:gd name="adj" fmla="val 10000"/>
              </a:avLst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2;p8">
              <a:extLst>
                <a:ext uri="{FF2B5EF4-FFF2-40B4-BE49-F238E27FC236}">
                  <a16:creationId xmlns:a16="http://schemas.microsoft.com/office/drawing/2014/main" id="{56948F34-9A9B-4351-B56A-C75784995852}"/>
                </a:ext>
              </a:extLst>
            </p:cNvPr>
            <p:cNvSpPr txBox="1"/>
            <p:nvPr/>
          </p:nvSpPr>
          <p:spPr>
            <a:xfrm>
              <a:off x="371824" y="235612"/>
              <a:ext cx="6877524" cy="25040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endParaRPr lang="es-PE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s-PE" sz="20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Siempre llevan tilde en la tras antepenúltima sílaba. </a:t>
              </a:r>
              <a:endParaRPr sz="2000"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s-PE" sz="20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Gá</a:t>
              </a:r>
              <a:r>
                <a:rPr lang="es-PE" sz="20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natela, </a:t>
              </a:r>
              <a:r>
                <a:rPr lang="es-PE" sz="20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cóm</a:t>
              </a:r>
              <a:r>
                <a:rPr lang="es-PE" sz="200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pra</a:t>
              </a:r>
              <a:r>
                <a:rPr lang="es-PE" sz="20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selo</a:t>
              </a:r>
              <a:endParaRPr sz="2000"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s-PE" sz="20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Encár</a:t>
              </a:r>
              <a:r>
                <a:rPr lang="es-PE" sz="200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ga</a:t>
              </a:r>
              <a:r>
                <a:rPr lang="es-PE" sz="20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selo </a:t>
              </a:r>
              <a:endParaRPr sz="2000"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ts val="6100"/>
                <a:buFont typeface="Calibri"/>
                <a:buNone/>
              </a:pPr>
              <a:endParaRPr sz="61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739141" y="1831657"/>
            <a:ext cx="5017770" cy="161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PE" sz="2000" b="1" dirty="0"/>
              <a:t>Los monosílabos, en general, no llevan tilde.</a:t>
            </a:r>
            <a:endParaRPr sz="2000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PE" sz="2000" dirty="0"/>
              <a:t>Ejemplo: fe, pie, sol, can, gran, vil, gris, da, fue, ruin </a:t>
            </a:r>
            <a:endParaRPr sz="2000" dirty="0"/>
          </a:p>
        </p:txBody>
      </p:sp>
      <p:sp>
        <p:nvSpPr>
          <p:cNvPr id="81" name="Google Shape;81;p4"/>
          <p:cNvSpPr txBox="1">
            <a:spLocks noGrp="1"/>
          </p:cNvSpPr>
          <p:nvPr>
            <p:ph type="body" idx="3"/>
          </p:nvPr>
        </p:nvSpPr>
        <p:spPr>
          <a:xfrm>
            <a:off x="739141" y="1287619"/>
            <a:ext cx="5017770" cy="54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00FF"/>
              </a:buClr>
              <a:buSzPts val="2000"/>
              <a:buNone/>
            </a:pPr>
            <a:r>
              <a:rPr lang="es-PE" dirty="0"/>
              <a:t>Acentuación gráfica de monosílabos </a:t>
            </a:r>
            <a:endParaRPr dirty="0"/>
          </a:p>
        </p:txBody>
      </p:sp>
      <p:sp>
        <p:nvSpPr>
          <p:cNvPr id="82" name="Google Shape;82;p4"/>
          <p:cNvSpPr txBox="1"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00FF"/>
              </a:buClr>
              <a:buSzPct val="100000"/>
              <a:buFont typeface="Arial"/>
              <a:buNone/>
            </a:pPr>
            <a:r>
              <a:rPr lang="es-PE"/>
              <a:t>Aprendemos </a:t>
            </a:r>
            <a:endParaRPr/>
          </a:p>
        </p:txBody>
      </p:sp>
      <p:sp>
        <p:nvSpPr>
          <p:cNvPr id="8" name="Google Shape;88;p5"/>
          <p:cNvSpPr txBox="1">
            <a:spLocks noGrp="1"/>
          </p:cNvSpPr>
          <p:nvPr>
            <p:ph type="body" idx="1"/>
          </p:nvPr>
        </p:nvSpPr>
        <p:spPr>
          <a:xfrm>
            <a:off x="739140" y="4121913"/>
            <a:ext cx="5017770" cy="1022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PE" sz="2000" dirty="0"/>
              <a:t>Es aquella que permite diferenciar significados entre palabras con la misma escritura. </a:t>
            </a:r>
            <a:endParaRPr dirty="0"/>
          </a:p>
        </p:txBody>
      </p:sp>
      <p:pic>
        <p:nvPicPr>
          <p:cNvPr id="9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0211" y="2581236"/>
            <a:ext cx="5017771" cy="220545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89;p5"/>
          <p:cNvSpPr txBox="1">
            <a:spLocks noGrp="1"/>
          </p:cNvSpPr>
          <p:nvPr>
            <p:ph type="body" idx="3"/>
          </p:nvPr>
        </p:nvSpPr>
        <p:spPr>
          <a:xfrm>
            <a:off x="739141" y="3411942"/>
            <a:ext cx="5017770" cy="54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00FF"/>
              </a:buClr>
              <a:buSzPts val="2000"/>
              <a:buNone/>
            </a:pPr>
            <a:r>
              <a:rPr lang="es-PE" dirty="0"/>
              <a:t>La tilde  diacrítica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6"/>
          <p:cNvGraphicFramePr/>
          <p:nvPr>
            <p:extLst>
              <p:ext uri="{D42A27DB-BD31-4B8C-83A1-F6EECF244321}">
                <p14:modId xmlns:p14="http://schemas.microsoft.com/office/powerpoint/2010/main" val="815272647"/>
              </p:ext>
            </p:extLst>
          </p:nvPr>
        </p:nvGraphicFramePr>
        <p:xfrm>
          <a:off x="736836" y="1831657"/>
          <a:ext cx="10617700" cy="4252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30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71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strike="noStrike" cap="none"/>
                        <a:t>El: artículo masculino / </a:t>
                      </a:r>
                      <a:r>
                        <a:rPr lang="es-PE" sz="1800" b="1" u="none" strike="noStrike" cap="none">
                          <a:solidFill>
                            <a:srgbClr val="3F3F3F"/>
                          </a:solidFill>
                        </a:rPr>
                        <a:t>El </a:t>
                      </a:r>
                      <a:r>
                        <a:rPr lang="es-PE" sz="1800" u="none" strike="noStrike" cap="none"/>
                        <a:t>conductor paró de un freno.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Él: pronombre personal/ Me lo dijo </a:t>
                      </a:r>
                      <a:r>
                        <a:rPr lang="es-PE" sz="1800">
                          <a:solidFill>
                            <a:srgbClr val="3F3F3F"/>
                          </a:solidFill>
                        </a:rPr>
                        <a:t>él</a:t>
                      </a:r>
                      <a:r>
                        <a:rPr lang="es-PE" sz="1800"/>
                        <a:t>.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1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Tu: posesivo/ ¿Dónde has puesto </a:t>
                      </a:r>
                      <a:r>
                        <a:rPr lang="es-PE" sz="1800" b="1"/>
                        <a:t>tu</a:t>
                      </a:r>
                      <a:r>
                        <a:rPr lang="es-PE" sz="1800"/>
                        <a:t> abrigo?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Tú: pronombre personal / </a:t>
                      </a:r>
                      <a:r>
                        <a:rPr lang="es-PE" sz="1800" b="1"/>
                        <a:t>tú</a:t>
                      </a:r>
                      <a:r>
                        <a:rPr lang="es-PE" sz="1800"/>
                        <a:t> siempre dices la verdad.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Mi: posesivo / Te invito a cenar a </a:t>
                      </a:r>
                      <a:r>
                        <a:rPr lang="es-PE" sz="1800" b="1"/>
                        <a:t>mi </a:t>
                      </a:r>
                      <a:r>
                        <a:rPr lang="es-PE" sz="1800"/>
                        <a:t>casa.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Mí: pronombre personal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1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dirty="0"/>
                        <a:t>Mi: sustantivo  (nota musical) / El </a:t>
                      </a:r>
                      <a:r>
                        <a:rPr lang="es-PE" sz="1800" b="1" dirty="0"/>
                        <a:t>mi</a:t>
                      </a:r>
                      <a:r>
                        <a:rPr lang="es-PE" sz="1800" dirty="0"/>
                        <a:t> ha sonado desafinado.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¿Tienes algo para </a:t>
                      </a:r>
                      <a:r>
                        <a:rPr lang="es-PE" sz="1800" b="1"/>
                        <a:t>mí</a:t>
                      </a:r>
                      <a:r>
                        <a:rPr lang="es-PE" sz="1800"/>
                        <a:t>?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1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Te: pronombre personal / </a:t>
                      </a:r>
                      <a:r>
                        <a:rPr lang="es-PE" sz="1800" b="1"/>
                        <a:t>Te</a:t>
                      </a:r>
                      <a:r>
                        <a:rPr lang="es-PE" sz="1800"/>
                        <a:t> he comprado un par de zapatos.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Té: sustantivo / Tomé una taza </a:t>
                      </a:r>
                      <a:r>
                        <a:rPr lang="es-PE" sz="1800" b="0"/>
                        <a:t>de</a:t>
                      </a:r>
                      <a:r>
                        <a:rPr lang="es-PE" sz="1800" b="1"/>
                        <a:t> té.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1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Más: conjunción adversativa equivalente a “pero”. /quiso convencerlo , </a:t>
                      </a:r>
                      <a:r>
                        <a:rPr lang="es-PE" sz="1800" b="1"/>
                        <a:t>más</a:t>
                      </a:r>
                      <a:r>
                        <a:rPr lang="es-PE" sz="1800"/>
                        <a:t> no fue posible.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Más: adverbio de cantidad/ Habla</a:t>
                      </a:r>
                      <a:r>
                        <a:rPr lang="es-PE" sz="1800" b="1"/>
                        <a:t> más </a:t>
                      </a:r>
                      <a:r>
                        <a:rPr lang="es-PE" sz="1800"/>
                        <a:t>alto.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6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dirty="0"/>
                        <a:t>De: preposición / un vestido </a:t>
                      </a:r>
                      <a:r>
                        <a:rPr lang="es-PE" sz="1800" b="1" dirty="0"/>
                        <a:t>de </a:t>
                      </a:r>
                      <a:r>
                        <a:rPr lang="es-PE" sz="1800" dirty="0"/>
                        <a:t>seda.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dirty="0"/>
                        <a:t>Dé: forma del verbo dar/ </a:t>
                      </a:r>
                      <a:r>
                        <a:rPr lang="es-PE" sz="1800" b="1" dirty="0"/>
                        <a:t>Dé</a:t>
                      </a:r>
                      <a:r>
                        <a:rPr lang="es-PE" sz="1800" dirty="0"/>
                        <a:t> las gracias. 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7" name="Google Shape;97;p6"/>
          <p:cNvSpPr txBox="1">
            <a:spLocks noGrp="1"/>
          </p:cNvSpPr>
          <p:nvPr>
            <p:ph type="body" idx="3"/>
          </p:nvPr>
        </p:nvSpPr>
        <p:spPr>
          <a:xfrm>
            <a:off x="3023127" y="1287619"/>
            <a:ext cx="6045117" cy="54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00FF"/>
              </a:buClr>
              <a:buSzPts val="2000"/>
              <a:buNone/>
            </a:pPr>
            <a:r>
              <a:rPr lang="es-PE" b="1" dirty="0"/>
              <a:t>Uso de la tilde diacrítica en monosílabos </a:t>
            </a:r>
            <a:endParaRPr b="1" dirty="0"/>
          </a:p>
        </p:txBody>
      </p: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00FF"/>
              </a:buClr>
              <a:buSzPct val="100000"/>
              <a:buFont typeface="Arial"/>
              <a:buNone/>
            </a:pPr>
            <a:r>
              <a:rPr lang="es-PE"/>
              <a:t>Aprendemos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_general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0640833B579A4C96384C6E97B1C1D7" ma:contentTypeVersion="4" ma:contentTypeDescription="Crear nuevo documento." ma:contentTypeScope="" ma:versionID="c41ea9c5f12812ae6b54d2ab8919ef6a">
  <xsd:schema xmlns:xsd="http://www.w3.org/2001/XMLSchema" xmlns:xs="http://www.w3.org/2001/XMLSchema" xmlns:p="http://schemas.microsoft.com/office/2006/metadata/properties" xmlns:ns2="f0950b6a-db47-420e-b8d4-3faedb5adbe9" targetNamespace="http://schemas.microsoft.com/office/2006/metadata/properties" ma:root="true" ma:fieldsID="8e45610b96f778221f3caa1cf80facd9" ns2:_="">
    <xsd:import namespace="f0950b6a-db47-420e-b8d4-3faedb5ad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950b6a-db47-420e-b8d4-3faedb5ad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B239AD-2A79-4A27-A458-E7D3387B08FA}">
  <ds:schemaRefs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f0950b6a-db47-420e-b8d4-3faedb5adbe9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F7E92E95-C61A-4A91-9F03-A81795B975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62FE87-307C-4BF4-A825-7D1A105EBB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950b6a-db47-420e-b8d4-3faedb5adb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1130</Words>
  <Application>Microsoft Office PowerPoint</Application>
  <PresentationFormat>Panorámica</PresentationFormat>
  <Paragraphs>141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Noto Sans Symbols</vt:lpstr>
      <vt:lpstr>tema_general</vt:lpstr>
      <vt:lpstr>Comunicación  1</vt:lpstr>
      <vt:lpstr>Tildación </vt:lpstr>
      <vt:lpstr>Observamos y respondemos </vt:lpstr>
      <vt:lpstr>Reglas generales de acentuación gráfica </vt:lpstr>
      <vt:lpstr>Acentuación según la sílaba </vt:lpstr>
      <vt:lpstr>Aprendemos </vt:lpstr>
      <vt:lpstr>Aprendemos </vt:lpstr>
      <vt:lpstr>Aprendemos </vt:lpstr>
      <vt:lpstr>Aprendemos </vt:lpstr>
      <vt:lpstr>Aprendemos </vt:lpstr>
      <vt:lpstr>Tildación de palabras compuestas </vt:lpstr>
      <vt:lpstr>Aprendemos </vt:lpstr>
      <vt:lpstr>Aprendemos </vt:lpstr>
      <vt:lpstr>Aplicamos lo aprendido </vt:lpstr>
      <vt:lpstr>Aplicamos lo aprendido </vt:lpstr>
      <vt:lpstr>Aplicamos lo aprendido </vt:lpstr>
      <vt:lpstr>Conclusiones </vt:lpstr>
      <vt:lpstr>Gracias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Comunicación  2</dc:title>
  <dc:creator>MADIAN HADIT CRUZ ZEVALLOS</dc:creator>
  <cp:lastModifiedBy>PT71196741 (Castro Trigoso, Jordy Shanirt)</cp:lastModifiedBy>
  <cp:revision>10</cp:revision>
  <dcterms:created xsi:type="dcterms:W3CDTF">2016-02-03T16:05:27Z</dcterms:created>
  <dcterms:modified xsi:type="dcterms:W3CDTF">2023-05-24T03:06:06Z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0x0101009FB997F85B8CA145A26AE4768547A3DD</vt:lpwstr>
  </property>
</Properties>
</file>