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58" r:id="rId4"/>
    <p:sldId id="272" r:id="rId5"/>
    <p:sldId id="269" r:id="rId6"/>
    <p:sldId id="271" r:id="rId7"/>
    <p:sldId id="265" r:id="rId8"/>
    <p:sldId id="261" r:id="rId9"/>
    <p:sldId id="262" r:id="rId10"/>
    <p:sldId id="256" r:id="rId11"/>
    <p:sldId id="266" r:id="rId12"/>
    <p:sldId id="267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2410" autoAdjust="0"/>
  </p:normalViewPr>
  <p:slideViewPr>
    <p:cSldViewPr snapToGrid="0">
      <p:cViewPr>
        <p:scale>
          <a:sx n="75" d="100"/>
          <a:sy n="75" d="100"/>
        </p:scale>
        <p:origin x="4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Effects of blade number variation on performance involves many</a:t>
            </a:r>
            <a:r>
              <a:rPr lang="en-US" baseline="0" dirty="0" smtClean="0"/>
              <a:t> </a:t>
            </a:r>
            <a:r>
              <a:rPr lang="en-US" dirty="0" smtClean="0"/>
              <a:t>hydrodynamic</a:t>
            </a:r>
            <a:r>
              <a:rPr lang="en-US" baseline="0" dirty="0" smtClean="0"/>
              <a:t> considerations.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hesitant to draw any meaningful conclusions at this point in the testing/analysis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slide serves as an example us switching from the engineering side of things to the science side of things.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we study the behavior of the system in a more general and exploratory way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</a:t>
            </a:r>
          </a:p>
          <a:p>
            <a:endParaRPr lang="en-US" dirty="0" smtClean="0"/>
          </a:p>
          <a:p>
            <a:r>
              <a:rPr lang="en-US" dirty="0" smtClean="0"/>
              <a:t>Frictional loss effects</a:t>
            </a:r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baseline="0" dirty="0" smtClean="0"/>
              <a:t> i</a:t>
            </a:r>
            <a:r>
              <a:rPr lang="en-US" dirty="0" smtClean="0"/>
              <a:t>ncreases of interface between fluid stream and blade can cause an increment of hydraulic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behavior 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that the design is narrow enough we begin breathing life into it</a:t>
            </a:r>
            <a:r>
              <a:rPr lang="en-US" b="1" baseline="0" dirty="0" smtClean="0">
                <a:latin typeface="Garamond" panose="02020404030301010803" pitchFamily="18" charset="0"/>
              </a:rPr>
              <a:t>.</a:t>
            </a: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Give </a:t>
            </a:r>
            <a:r>
              <a:rPr lang="en-US" b="1" baseline="0" dirty="0" smtClean="0">
                <a:latin typeface="Garamond" panose="02020404030301010803" pitchFamily="18" charset="0"/>
              </a:rPr>
              <a:t>example of Av rule to illustrate the impact of parametrization on success of </a:t>
            </a:r>
            <a:r>
              <a:rPr lang="en-US" b="1" baseline="0" dirty="0" smtClean="0">
                <a:latin typeface="Garamond" panose="02020404030301010803" pitchFamily="18" charset="0"/>
              </a:rPr>
              <a:t>project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r>
              <a:rPr lang="en-US" dirty="0" smtClean="0"/>
              <a:t>Before showing the results of this methodology</a:t>
            </a:r>
            <a:r>
              <a:rPr lang="en-US" baseline="0" dirty="0" smtClean="0"/>
              <a:t> as applied to our main hydraulic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 like to briefly highlight what makes our pump unique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showing the results of this methodology</a:t>
            </a:r>
            <a:r>
              <a:rPr lang="en-US" baseline="0" dirty="0" smtClean="0"/>
              <a:t> as applied to our main hydraulic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 like to briefly highlight what makes our pump unique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OURS: VERY LOW. Conventional pump design theory and reference information is not well established in this region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Barske started developmental work on the pump type in Germany prior to world war II</a:t>
            </a:r>
          </a:p>
          <a:p>
            <a:endParaRPr lang="en-US" b="1" dirty="0" smtClean="0"/>
          </a:p>
          <a:p>
            <a:r>
              <a:rPr lang="en-US" b="1" dirty="0" smtClean="0"/>
              <a:t>Used</a:t>
            </a:r>
            <a:r>
              <a:rPr lang="en-US" b="1" baseline="0" dirty="0" smtClean="0"/>
              <a:t> our design methodology to couple the subtle hints of barske with conventional pump design and molded it into a suitable design.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Garamond" panose="02020404030301010803" pitchFamily="18" charset="0"/>
              </a:rPr>
              <a:t>WHY? Conical diffuser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Garamond" panose="02020404030301010803" pitchFamily="18" charset="0"/>
              </a:rPr>
              <a:t>-</a:t>
            </a:r>
            <a:r>
              <a:rPr lang="en-US" b="1" baseline="0" dirty="0" smtClean="0">
                <a:latin typeface="Garamond" panose="02020404030301010803" pitchFamily="18" charset="0"/>
              </a:rPr>
              <a:t> Provides higher efficiency recover because of minimizing wetted area</a:t>
            </a:r>
            <a:endParaRPr lang="en-US" b="1" dirty="0" smtClean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PUMP VS SYSTEM HEAD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to which a pump can raise the water is the pump head and it is measured in meters (feet) of flowing water. The head required to overcome the losses in a pipe system at a given flow rate is called the system head.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is, analyze the system to determine the pump head required as a function of flow rate through the pump … This will form the system line.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Plotting the pump curve and system curve will result in an intersection point, which is called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Friction head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friction head consists of the sum of the pipe friction head losses in the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head The velocity head is the kinetic energy contained in the water being pumped at any point in the 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10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13355"/>
          <a:stretch/>
        </p:blipFill>
        <p:spPr>
          <a:xfrm>
            <a:off x="4457252" y="498239"/>
            <a:ext cx="7734748" cy="585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29299" y="6214770"/>
            <a:ext cx="68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Garamond" panose="02020404030301010803" pitchFamily="18" charset="0"/>
              </a:rPr>
              <a:t>Figure:</a:t>
            </a:r>
            <a:r>
              <a:rPr lang="en-US" sz="1100" dirty="0" smtClean="0">
                <a:latin typeface="Garamond" panose="02020404030301010803" pitchFamily="18" charset="0"/>
              </a:rPr>
              <a:t> EFS model PIGLET-1 2.1in Diam. Impeller experimental results at 16500 rpm.</a:t>
            </a:r>
            <a:endParaRPr lang="en-US" sz="11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1" y="926983"/>
            <a:ext cx="3524250" cy="500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50" y="128907"/>
            <a:ext cx="55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Centrifugal Pump Performance @ 16,500 rpm</a:t>
            </a:r>
            <a:endParaRPr lang="en-US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43" y="457865"/>
            <a:ext cx="4995111" cy="2869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43" y="3434696"/>
            <a:ext cx="5051713" cy="287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81" y="411388"/>
            <a:ext cx="1419225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835" y="411387"/>
            <a:ext cx="1514475" cy="149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7691" y="959045"/>
            <a:ext cx="58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Vs.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621" y="1976398"/>
            <a:ext cx="103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Z = 10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5901" y="1976398"/>
            <a:ext cx="85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Z = 6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2794" y="2731470"/>
            <a:ext cx="380015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10 Blades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Slightly higher </a:t>
            </a:r>
            <a:r>
              <a:rPr lang="en-US" b="1" dirty="0">
                <a:latin typeface="Garamond" panose="02020404030301010803" pitchFamily="18" charset="0"/>
              </a:rPr>
              <a:t>(~ 2 %)</a:t>
            </a:r>
            <a:r>
              <a:rPr lang="en-US" b="1" dirty="0" smtClean="0">
                <a:latin typeface="Garamond" panose="02020404030301010803" pitchFamily="18" charset="0"/>
              </a:rPr>
              <a:t> discharge pressures for a given flow rate.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2794" y="4256635"/>
            <a:ext cx="560817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6</a:t>
            </a: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Blades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Lower chamber pressures (~ 8 %)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Earlier run-out (lower max. flow)</a:t>
            </a:r>
          </a:p>
        </p:txBody>
      </p:sp>
    </p:spTree>
    <p:extLst>
      <p:ext uri="{BB962C8B-B14F-4D97-AF65-F5344CB8AC3E}">
        <p14:creationId xmlns:p14="http://schemas.microsoft.com/office/powerpoint/2010/main" val="23170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70" y="3523780"/>
            <a:ext cx="3160702" cy="216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618" y="567124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75" y="4083359"/>
            <a:ext cx="2480238" cy="20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45" y="2967037"/>
            <a:ext cx="7400925" cy="3571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2600" y="244078"/>
            <a:ext cx="1231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Specific speed</a:t>
            </a:r>
            <a:r>
              <a:rPr lang="en-US" sz="2400" dirty="0">
                <a:latin typeface="Garamond" panose="02020404030301010803" pitchFamily="18" charset="0"/>
              </a:rPr>
              <a:t> is a term used to describe the geometry (shape) of a pump impeller.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49206" y="1322469"/>
                <a:ext cx="3633495" cy="721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baseline="-250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𝐸𝐹𝑆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0.75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=479</m:t>
                    </m:r>
                  </m:oMath>
                </a14:m>
                <a:r>
                  <a:rPr lang="en-US" sz="2800" dirty="0" smtClean="0">
                    <a:latin typeface="Garamond" panose="02020404030301010803" pitchFamily="18" charset="0"/>
                  </a:rPr>
                  <a:t> </a:t>
                </a:r>
                <a:endParaRPr lang="en-US" sz="28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06" y="1322469"/>
                <a:ext cx="3633495" cy="721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124045" y="1452151"/>
            <a:ext cx="337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Our specific speed 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65645" y="1695684"/>
            <a:ext cx="6477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7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294" y="3362807"/>
            <a:ext cx="8212138" cy="2993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3" y="822735"/>
            <a:ext cx="6529388" cy="2540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33900" y="196000"/>
            <a:ext cx="1231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Searching for clues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02" y="2717800"/>
            <a:ext cx="5011199" cy="37209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15" y="3178544"/>
            <a:ext cx="4476028" cy="3011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15" y="1043922"/>
            <a:ext cx="4476028" cy="16738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729797" y="260568"/>
            <a:ext cx="6792403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Salient Features:</a:t>
            </a:r>
            <a:endParaRPr lang="en-US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Semi-open impeller</a:t>
            </a:r>
          </a:p>
          <a:p>
            <a:pPr marL="285750" indent="-285750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Flow enters axially and exits radially </a:t>
            </a:r>
          </a:p>
          <a:p>
            <a:pPr marL="285750" indent="-285750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Casing is bored concentrically with impeller centerline</a:t>
            </a:r>
          </a:p>
          <a:p>
            <a:pPr marL="285750" indent="-285750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Fluid allowed to recirculate within the casing </a:t>
            </a:r>
          </a:p>
          <a:p>
            <a:pPr marL="285750" indent="-285750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Single emission throat</a:t>
            </a:r>
          </a:p>
          <a:p>
            <a:pPr marL="285750" indent="-285750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Conical diffuser oriented tangentially to the case bore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5115" y="263634"/>
            <a:ext cx="45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Final parameters of hydraulic structure</a:t>
            </a: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06700"/>
            <a:ext cx="10515600" cy="654783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Garamond" panose="02020404030301010803" pitchFamily="18" charset="0"/>
              </a:rPr>
              <a:t>Performance Testing</a:t>
            </a:r>
            <a:endParaRPr lang="en-US" sz="8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2089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236" y="1854920"/>
            <a:ext cx="5362448" cy="403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Using Hydraulic Test Standard (ANSI/HI 14.6)</a:t>
            </a:r>
          </a:p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8" y="1482387"/>
            <a:ext cx="45815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" y="4112542"/>
            <a:ext cx="6128211" cy="2484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273"/>
          <a:stretch/>
        </p:blipFill>
        <p:spPr>
          <a:xfrm>
            <a:off x="6446619" y="833213"/>
            <a:ext cx="5486400" cy="5131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386" y="125327"/>
            <a:ext cx="6123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System Characteristics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960" y="2710463"/>
            <a:ext cx="2992085" cy="9295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8408" y="2288877"/>
            <a:ext cx="33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Swamee-Jain Equation (1976)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408" y="973134"/>
            <a:ext cx="217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aramond" panose="02020404030301010803" pitchFamily="18" charset="0"/>
              </a:rPr>
              <a:t>Energy Equation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938" y="3692231"/>
            <a:ext cx="548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anose="02020404030301010803" pitchFamily="18" charset="0"/>
              </a:rPr>
              <a:t>Explicit expression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-6</a:t>
            </a:r>
            <a:r>
              <a:rPr lang="en-US" sz="1600" b="1" dirty="0" smtClean="0">
                <a:latin typeface="Garamond" panose="02020404030301010803" pitchFamily="18" charset="0"/>
              </a:rPr>
              <a:t> &lt; e/D,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-2</a:t>
            </a:r>
            <a:r>
              <a:rPr lang="en-US" sz="1600" b="1" dirty="0" smtClean="0">
                <a:latin typeface="Garamond" panose="02020404030301010803" pitchFamily="18" charset="0"/>
              </a:rPr>
              <a:t>; 5000 &lt; N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R</a:t>
            </a:r>
            <a:r>
              <a:rPr lang="en-US" sz="1600" b="1" dirty="0" smtClean="0">
                <a:latin typeface="Garamond" panose="02020404030301010803" pitchFamily="18" charset="0"/>
              </a:rPr>
              <a:t> &lt; 10</a:t>
            </a:r>
            <a:r>
              <a:rPr lang="en-US" sz="1600" b="1" baseline="30000" dirty="0" smtClean="0">
                <a:latin typeface="Garamond" panose="02020404030301010803" pitchFamily="18" charset="0"/>
              </a:rPr>
              <a:t>8</a:t>
            </a:r>
            <a:endParaRPr lang="en-US" sz="1600" b="1" baseline="30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971</Words>
  <Application>Microsoft Office PowerPoint</Application>
  <PresentationFormat>Widescreen</PresentationFormat>
  <Paragraphs>187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 Froehlich</cp:lastModifiedBy>
  <cp:revision>80</cp:revision>
  <dcterms:created xsi:type="dcterms:W3CDTF">2017-05-28T23:50:44Z</dcterms:created>
  <dcterms:modified xsi:type="dcterms:W3CDTF">2017-06-08T02:50:41Z</dcterms:modified>
</cp:coreProperties>
</file>