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43891200" cy="32918400"/>
  <p:notesSz cx="32918400" cy="51206400"/>
  <p:defaultTextStyle>
    <a:defPPr>
      <a:defRPr lang="en-US"/>
    </a:defPPr>
    <a:lvl1pPr algn="l" rtl="0" fontAlgn="base">
      <a:spcBef>
        <a:spcPct val="0"/>
      </a:spcBef>
      <a:spcAft>
        <a:spcPct val="0"/>
      </a:spcAft>
      <a:defRPr sz="3291" kern="1200">
        <a:solidFill>
          <a:schemeClr val="tx1"/>
        </a:solidFill>
        <a:latin typeface="Helvetica" charset="0"/>
        <a:ea typeface="ＭＳ Ｐゴシック" charset="-128"/>
        <a:cs typeface="+mn-cs"/>
      </a:defRPr>
    </a:lvl1pPr>
    <a:lvl2pPr marL="470230" algn="l" rtl="0" fontAlgn="base">
      <a:spcBef>
        <a:spcPct val="0"/>
      </a:spcBef>
      <a:spcAft>
        <a:spcPct val="0"/>
      </a:spcAft>
      <a:defRPr sz="3291" kern="1200">
        <a:solidFill>
          <a:schemeClr val="tx1"/>
        </a:solidFill>
        <a:latin typeface="Helvetica" charset="0"/>
        <a:ea typeface="ＭＳ Ｐゴシック" charset="-128"/>
        <a:cs typeface="+mn-cs"/>
      </a:defRPr>
    </a:lvl2pPr>
    <a:lvl3pPr marL="940460" algn="l" rtl="0" fontAlgn="base">
      <a:spcBef>
        <a:spcPct val="0"/>
      </a:spcBef>
      <a:spcAft>
        <a:spcPct val="0"/>
      </a:spcAft>
      <a:defRPr sz="3291" kern="1200">
        <a:solidFill>
          <a:schemeClr val="tx1"/>
        </a:solidFill>
        <a:latin typeface="Helvetica" charset="0"/>
        <a:ea typeface="ＭＳ Ｐゴシック" charset="-128"/>
        <a:cs typeface="+mn-cs"/>
      </a:defRPr>
    </a:lvl3pPr>
    <a:lvl4pPr marL="1410691" algn="l" rtl="0" fontAlgn="base">
      <a:spcBef>
        <a:spcPct val="0"/>
      </a:spcBef>
      <a:spcAft>
        <a:spcPct val="0"/>
      </a:spcAft>
      <a:defRPr sz="3291" kern="1200">
        <a:solidFill>
          <a:schemeClr val="tx1"/>
        </a:solidFill>
        <a:latin typeface="Helvetica" charset="0"/>
        <a:ea typeface="ＭＳ Ｐゴシック" charset="-128"/>
        <a:cs typeface="+mn-cs"/>
      </a:defRPr>
    </a:lvl4pPr>
    <a:lvl5pPr marL="1880921" algn="l" rtl="0" fontAlgn="base">
      <a:spcBef>
        <a:spcPct val="0"/>
      </a:spcBef>
      <a:spcAft>
        <a:spcPct val="0"/>
      </a:spcAft>
      <a:defRPr sz="3291" kern="1200">
        <a:solidFill>
          <a:schemeClr val="tx1"/>
        </a:solidFill>
        <a:latin typeface="Helvetica" charset="0"/>
        <a:ea typeface="ＭＳ Ｐゴシック" charset="-128"/>
        <a:cs typeface="+mn-cs"/>
      </a:defRPr>
    </a:lvl5pPr>
    <a:lvl6pPr marL="2351151" algn="l" defTabSz="940460" rtl="0" eaLnBrk="1" latinLnBrk="0" hangingPunct="1">
      <a:defRPr sz="3291" kern="1200">
        <a:solidFill>
          <a:schemeClr val="tx1"/>
        </a:solidFill>
        <a:latin typeface="Helvetica" charset="0"/>
        <a:ea typeface="ＭＳ Ｐゴシック" charset="-128"/>
        <a:cs typeface="+mn-cs"/>
      </a:defRPr>
    </a:lvl6pPr>
    <a:lvl7pPr marL="2821381" algn="l" defTabSz="940460" rtl="0" eaLnBrk="1" latinLnBrk="0" hangingPunct="1">
      <a:defRPr sz="3291" kern="1200">
        <a:solidFill>
          <a:schemeClr val="tx1"/>
        </a:solidFill>
        <a:latin typeface="Helvetica" charset="0"/>
        <a:ea typeface="ＭＳ Ｐゴシック" charset="-128"/>
        <a:cs typeface="+mn-cs"/>
      </a:defRPr>
    </a:lvl7pPr>
    <a:lvl8pPr marL="3291611" algn="l" defTabSz="940460" rtl="0" eaLnBrk="1" latinLnBrk="0" hangingPunct="1">
      <a:defRPr sz="3291" kern="1200">
        <a:solidFill>
          <a:schemeClr val="tx1"/>
        </a:solidFill>
        <a:latin typeface="Helvetica" charset="0"/>
        <a:ea typeface="ＭＳ Ｐゴシック" charset="-128"/>
        <a:cs typeface="+mn-cs"/>
      </a:defRPr>
    </a:lvl8pPr>
    <a:lvl9pPr marL="3761842" algn="l" defTabSz="940460" rtl="0" eaLnBrk="1" latinLnBrk="0" hangingPunct="1">
      <a:defRPr sz="3291"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717" userDrawn="1">
          <p15:clr>
            <a:srgbClr val="A4A3A4"/>
          </p15:clr>
        </p15:guide>
        <p15:guide id="2" orient="horz" pos="19632" userDrawn="1">
          <p15:clr>
            <a:srgbClr val="A4A3A4"/>
          </p15:clr>
        </p15:guide>
        <p15:guide id="3" orient="horz" pos="3729" userDrawn="1">
          <p15:clr>
            <a:srgbClr val="A4A3A4"/>
          </p15:clr>
        </p15:guide>
        <p15:guide id="4" orient="horz" pos="2129" userDrawn="1">
          <p15:clr>
            <a:srgbClr val="A4A3A4"/>
          </p15:clr>
        </p15:guide>
        <p15:guide id="5" pos="6376" userDrawn="1">
          <p15:clr>
            <a:srgbClr val="A4A3A4"/>
          </p15:clr>
        </p15:guide>
        <p15:guide id="6" pos="7210" userDrawn="1">
          <p15:clr>
            <a:srgbClr val="A4A3A4"/>
          </p15:clr>
        </p15:guide>
        <p15:guide id="7" pos="13124" userDrawn="1">
          <p15:clr>
            <a:srgbClr val="A4A3A4"/>
          </p15:clr>
        </p15:guide>
        <p15:guide id="8" pos="21030" userDrawn="1">
          <p15:clr>
            <a:srgbClr val="A4A3A4"/>
          </p15:clr>
        </p15:guide>
        <p15:guide id="9" pos="985" userDrawn="1">
          <p15:clr>
            <a:srgbClr val="A4A3A4"/>
          </p15:clr>
        </p15:guide>
        <p15:guide id="10" pos="13997" userDrawn="1">
          <p15:clr>
            <a:srgbClr val="A4A3A4"/>
          </p15:clr>
        </p15:guide>
        <p15:guide id="11" pos="20197" userDrawn="1">
          <p15:clr>
            <a:srgbClr val="A4A3A4"/>
          </p15:clr>
        </p15:guide>
        <p15:guide id="12" pos="264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191919"/>
    <a:srgbClr val="FFFFE1"/>
    <a:srgbClr val="FFF3F3"/>
    <a:srgbClr val="800040"/>
    <a:srgbClr val="004080"/>
    <a:srgbClr val="FF6FC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9"/>
    <p:restoredTop sz="94134" autoAdjust="0"/>
  </p:normalViewPr>
  <p:slideViewPr>
    <p:cSldViewPr snapToGrid="0">
      <p:cViewPr>
        <p:scale>
          <a:sx n="25" d="100"/>
          <a:sy n="25" d="100"/>
        </p:scale>
        <p:origin x="1770" y="-444"/>
      </p:cViewPr>
      <p:guideLst>
        <p:guide orient="horz" pos="717"/>
        <p:guide orient="horz" pos="19632"/>
        <p:guide orient="horz" pos="3729"/>
        <p:guide orient="horz" pos="2129"/>
        <p:guide pos="6376"/>
        <p:guide pos="7210"/>
        <p:guide pos="13124"/>
        <p:guide pos="21030"/>
        <p:guide pos="985"/>
        <p:guide pos="13997"/>
        <p:guide pos="20197"/>
        <p:guide pos="26461"/>
      </p:guideLst>
    </p:cSldViewPr>
  </p:slideViewPr>
  <p:outlineViewPr>
    <p:cViewPr>
      <p:scale>
        <a:sx n="33" d="100"/>
        <a:sy n="33" d="100"/>
      </p:scale>
      <p:origin x="0" y="0"/>
    </p:cViewPr>
  </p:outlineViewPr>
  <p:notesTextViewPr>
    <p:cViewPr>
      <p:scale>
        <a:sx n="50" d="100"/>
        <a:sy n="50" d="100"/>
      </p:scale>
      <p:origin x="0" y="0"/>
    </p:cViewPr>
  </p:notesTextViewPr>
  <p:notesViewPr>
    <p:cSldViewPr snapToGrid="0">
      <p:cViewPr varScale="1">
        <p:scale>
          <a:sx n="17" d="100"/>
          <a:sy n="17" d="100"/>
        </p:scale>
        <p:origin x="4672"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6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8646775" y="0"/>
            <a:ext cx="14263688" cy="2566988"/>
          </a:xfrm>
          <a:prstGeom prst="rect">
            <a:avLst/>
          </a:prstGeom>
        </p:spPr>
        <p:txBody>
          <a:bodyPr vert="horz" lIns="91440" tIns="45720" rIns="91440" bIns="45720" rtlCol="0"/>
          <a:lstStyle>
            <a:lvl1pPr algn="r">
              <a:defRPr sz="1200"/>
            </a:lvl1pPr>
          </a:lstStyle>
          <a:p>
            <a:fld id="{3E4396BC-FF86-E443-91C3-1CD4D44441F9}" type="datetimeFigureOut">
              <a:rPr lang="en-US" smtClean="0"/>
              <a:t>5/31/2017</a:t>
            </a:fld>
            <a:endParaRPr lang="en-US"/>
          </a:p>
        </p:txBody>
      </p:sp>
      <p:sp>
        <p:nvSpPr>
          <p:cNvPr id="4" name="Footer Placeholder 3"/>
          <p:cNvSpPr>
            <a:spLocks noGrp="1"/>
          </p:cNvSpPr>
          <p:nvPr>
            <p:ph type="ftr" sz="quarter" idx="2"/>
          </p:nvPr>
        </p:nvSpPr>
        <p:spPr>
          <a:xfrm>
            <a:off x="0" y="48639413"/>
            <a:ext cx="14265275" cy="25669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8646775" y="48639413"/>
            <a:ext cx="14263688" cy="2566987"/>
          </a:xfrm>
          <a:prstGeom prst="rect">
            <a:avLst/>
          </a:prstGeom>
        </p:spPr>
        <p:txBody>
          <a:bodyPr vert="horz" lIns="91440" tIns="45720" rIns="91440" bIns="45720" rtlCol="0" anchor="b"/>
          <a:lstStyle>
            <a:lvl1pPr algn="r">
              <a:defRPr sz="1200"/>
            </a:lvl1pPr>
          </a:lstStyle>
          <a:p>
            <a:fld id="{2AF8959C-2FBA-6B42-9D3B-192CE43D487F}" type="slidenum">
              <a:rPr lang="en-US" smtClean="0"/>
              <a:t>‹#›</a:t>
            </a:fld>
            <a:endParaRPr lang="en-US"/>
          </a:p>
        </p:txBody>
      </p:sp>
    </p:spTree>
    <p:extLst>
      <p:ext uri="{BB962C8B-B14F-4D97-AF65-F5344CB8AC3E}">
        <p14:creationId xmlns:p14="http://schemas.microsoft.com/office/powerpoint/2010/main" val="901598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DF699EAC-4048-3F42-8ACE-36A8E7A2B107}" type="datetime1">
              <a:rPr lang="en-US" altLang="x-none"/>
              <a:pPr/>
              <a:t>5/31/2017</a:t>
            </a:fld>
            <a:endParaRPr lang="en-US" altLang="x-none"/>
          </a:p>
        </p:txBody>
      </p:sp>
      <p:sp>
        <p:nvSpPr>
          <p:cNvPr id="4" name="Slide Image Placeholder 3"/>
          <p:cNvSpPr>
            <a:spLocks noGrp="1" noRot="1" noChangeAspect="1"/>
          </p:cNvSpPr>
          <p:nvPr>
            <p:ph type="sldImg" idx="2"/>
          </p:nvPr>
        </p:nvSpPr>
        <p:spPr>
          <a:xfrm>
            <a:off x="3657600" y="3840163"/>
            <a:ext cx="256032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DA308539-C738-0D4A-99AF-ACA1097176B9}" type="slidenum">
              <a:rPr lang="en-US" altLang="x-none"/>
              <a:pPr/>
              <a:t>‹#›</a:t>
            </a:fld>
            <a:endParaRPr lang="en-US" altLang="x-none"/>
          </a:p>
        </p:txBody>
      </p:sp>
    </p:spTree>
    <p:extLst>
      <p:ext uri="{BB962C8B-B14F-4D97-AF65-F5344CB8AC3E}">
        <p14:creationId xmlns:p14="http://schemas.microsoft.com/office/powerpoint/2010/main" val="2778550841"/>
      </p:ext>
    </p:extLst>
  </p:cSld>
  <p:clrMap bg1="lt1" tx1="dk1" bg2="lt2" tx2="dk2" accent1="accent1" accent2="accent2" accent3="accent3" accent4="accent4" accent5="accent5" accent6="accent6" hlink="hlink" folHlink="folHlink"/>
  <p:notesStyle>
    <a:lvl1pPr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ＭＳ Ｐゴシック" pitchFamily="-111" charset="-128"/>
      </a:defRPr>
    </a:lvl1pPr>
    <a:lvl2pPr marL="470230"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2pPr>
    <a:lvl3pPr marL="940460"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3pPr>
    <a:lvl4pPr marL="1410691"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4pPr>
    <a:lvl5pPr marL="1880921"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5pPr>
    <a:lvl6pPr marL="2351151" algn="l" defTabSz="470230" rtl="0" eaLnBrk="1" latinLnBrk="0" hangingPunct="1">
      <a:defRPr sz="1234" kern="1200">
        <a:solidFill>
          <a:schemeClr val="tx1"/>
        </a:solidFill>
        <a:latin typeface="+mn-lt"/>
        <a:ea typeface="+mn-ea"/>
        <a:cs typeface="+mn-cs"/>
      </a:defRPr>
    </a:lvl6pPr>
    <a:lvl7pPr marL="2821381" algn="l" defTabSz="470230" rtl="0" eaLnBrk="1" latinLnBrk="0" hangingPunct="1">
      <a:defRPr sz="1234" kern="1200">
        <a:solidFill>
          <a:schemeClr val="tx1"/>
        </a:solidFill>
        <a:latin typeface="+mn-lt"/>
        <a:ea typeface="+mn-ea"/>
        <a:cs typeface="+mn-cs"/>
      </a:defRPr>
    </a:lvl7pPr>
    <a:lvl8pPr marL="3291611" algn="l" defTabSz="470230" rtl="0" eaLnBrk="1" latinLnBrk="0" hangingPunct="1">
      <a:defRPr sz="1234" kern="1200">
        <a:solidFill>
          <a:schemeClr val="tx1"/>
        </a:solidFill>
        <a:latin typeface="+mn-lt"/>
        <a:ea typeface="+mn-ea"/>
        <a:cs typeface="+mn-cs"/>
      </a:defRPr>
    </a:lvl8pPr>
    <a:lvl9pPr marL="3761842" algn="l" defTabSz="470230" rtl="0" eaLnBrk="1" latinLnBrk="0" hangingPunct="1">
      <a:defRPr sz="12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3657600" y="3840163"/>
            <a:ext cx="256032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x-none" sz="9600" dirty="0">
              <a:solidFill>
                <a:srgbClr val="000000"/>
              </a:solidFill>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fld id="{466B9D7C-0EBC-DB40-B4F6-61DBC8454BC3}" type="slidenum">
              <a:rPr lang="en-US" altLang="x-none" sz="1200">
                <a:latin typeface="Calibri" charset="0"/>
              </a:rPr>
              <a:pPr eaLnBrk="1" hangingPunct="1"/>
              <a:t>1</a:t>
            </a:fld>
            <a:endParaRPr lang="en-US" altLang="x-none" sz="1200">
              <a:latin typeface="Calibri" charset="0"/>
            </a:endParaRPr>
          </a:p>
        </p:txBody>
      </p:sp>
    </p:spTree>
    <p:extLst>
      <p:ext uri="{BB962C8B-B14F-4D97-AF65-F5344CB8AC3E}">
        <p14:creationId xmlns:p14="http://schemas.microsoft.com/office/powerpoint/2010/main" val="145967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70" y="10226675"/>
            <a:ext cx="37308064"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136" y="18653127"/>
            <a:ext cx="30724928" cy="8413750"/>
          </a:xfrm>
        </p:spPr>
        <p:txBody>
          <a:bodyPr/>
          <a:lstStyle>
            <a:lvl1pPr marL="0" indent="0" algn="ctr">
              <a:buNone/>
              <a:defRPr/>
            </a:lvl1pPr>
            <a:lvl2pPr marL="391881" indent="0" algn="ctr">
              <a:buNone/>
              <a:defRPr/>
            </a:lvl2pPr>
            <a:lvl3pPr marL="783762" indent="0" algn="ctr">
              <a:buNone/>
              <a:defRPr/>
            </a:lvl3pPr>
            <a:lvl4pPr marL="1175642" indent="0" algn="ctr">
              <a:buNone/>
              <a:defRPr/>
            </a:lvl4pPr>
            <a:lvl5pPr marL="1567524" indent="0" algn="ctr">
              <a:buNone/>
              <a:defRPr/>
            </a:lvl5pPr>
            <a:lvl6pPr marL="1959405" indent="0" algn="ctr">
              <a:buNone/>
              <a:defRPr/>
            </a:lvl6pPr>
            <a:lvl7pPr marL="2351286" indent="0" algn="ctr">
              <a:buNone/>
              <a:defRPr/>
            </a:lvl7pPr>
            <a:lvl8pPr marL="2743166" indent="0" algn="ctr">
              <a:buNone/>
              <a:defRPr/>
            </a:lvl8pPr>
            <a:lvl9pPr marL="3135047"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F60316-CBDA-1F42-8FB8-08A3D8EBA4CD}" type="slidenum">
              <a:rPr lang="en-US" altLang="x-none"/>
              <a:pPr/>
              <a:t>‹#›</a:t>
            </a:fld>
            <a:endParaRPr lang="en-US" altLang="x-none"/>
          </a:p>
        </p:txBody>
      </p:sp>
    </p:spTree>
    <p:extLst>
      <p:ext uri="{BB962C8B-B14F-4D97-AF65-F5344CB8AC3E}">
        <p14:creationId xmlns:p14="http://schemas.microsoft.com/office/powerpoint/2010/main" val="141843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2D0F6B0-B17D-2448-8E9A-57663E444D8B}" type="slidenum">
              <a:rPr lang="en-US" altLang="x-none"/>
              <a:pPr/>
              <a:t>‹#›</a:t>
            </a:fld>
            <a:endParaRPr lang="en-US" altLang="x-none"/>
          </a:p>
        </p:txBody>
      </p:sp>
    </p:spTree>
    <p:extLst>
      <p:ext uri="{BB962C8B-B14F-4D97-AF65-F5344CB8AC3E}">
        <p14:creationId xmlns:p14="http://schemas.microsoft.com/office/powerpoint/2010/main" val="47099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8" y="2925763"/>
            <a:ext cx="9326336"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568" y="2925763"/>
            <a:ext cx="27851100"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A4453A1-2B95-9A40-9FC3-DC8FE16B6660}" type="slidenum">
              <a:rPr lang="en-US" altLang="x-none"/>
              <a:pPr/>
              <a:t>‹#›</a:t>
            </a:fld>
            <a:endParaRPr lang="en-US" altLang="x-none"/>
          </a:p>
        </p:txBody>
      </p:sp>
    </p:spTree>
    <p:extLst>
      <p:ext uri="{BB962C8B-B14F-4D97-AF65-F5344CB8AC3E}">
        <p14:creationId xmlns:p14="http://schemas.microsoft.com/office/powerpoint/2010/main" val="33570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060519B-3F54-2C47-8968-0AD39D7C2E81}" type="slidenum">
              <a:rPr lang="en-US" altLang="x-none"/>
              <a:pPr/>
              <a:t>‹#›</a:t>
            </a:fld>
            <a:endParaRPr lang="en-US" altLang="x-none"/>
          </a:p>
        </p:txBody>
      </p:sp>
    </p:spTree>
    <p:extLst>
      <p:ext uri="{BB962C8B-B14F-4D97-AF65-F5344CB8AC3E}">
        <p14:creationId xmlns:p14="http://schemas.microsoft.com/office/powerpoint/2010/main" val="41328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440"/>
            <a:ext cx="37308064" cy="6537325"/>
          </a:xfrm>
        </p:spPr>
        <p:txBody>
          <a:bodyPr anchor="t"/>
          <a:lstStyle>
            <a:lvl1pPr algn="l">
              <a:defRPr sz="3428"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540"/>
            <a:ext cx="37308064" cy="7200900"/>
          </a:xfrm>
        </p:spPr>
        <p:txBody>
          <a:bodyPr anchor="b"/>
          <a:lstStyle>
            <a:lvl1pPr marL="0" indent="0">
              <a:buNone/>
              <a:defRPr sz="1715"/>
            </a:lvl1pPr>
            <a:lvl2pPr marL="391881" indent="0">
              <a:buNone/>
              <a:defRPr sz="1543"/>
            </a:lvl2pPr>
            <a:lvl3pPr marL="783762" indent="0">
              <a:buNone/>
              <a:defRPr sz="1371"/>
            </a:lvl3pPr>
            <a:lvl4pPr marL="1175642" indent="0">
              <a:buNone/>
              <a:defRPr sz="1200"/>
            </a:lvl4pPr>
            <a:lvl5pPr marL="1567524" indent="0">
              <a:buNone/>
              <a:defRPr sz="1200"/>
            </a:lvl5pPr>
            <a:lvl6pPr marL="1959405" indent="0">
              <a:buNone/>
              <a:defRPr sz="1200"/>
            </a:lvl6pPr>
            <a:lvl7pPr marL="2351286" indent="0">
              <a:buNone/>
              <a:defRPr sz="1200"/>
            </a:lvl7pPr>
            <a:lvl8pPr marL="2743166" indent="0">
              <a:buNone/>
              <a:defRPr sz="1200"/>
            </a:lvl8pPr>
            <a:lvl9pPr marL="3135047"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F4A5995-63F0-604F-99E3-B099A3604D87}" type="slidenum">
              <a:rPr lang="en-US" altLang="x-none"/>
              <a:pPr/>
              <a:t>‹#›</a:t>
            </a:fld>
            <a:endParaRPr lang="en-US" altLang="x-none"/>
          </a:p>
        </p:txBody>
      </p:sp>
    </p:spTree>
    <p:extLst>
      <p:ext uri="{BB962C8B-B14F-4D97-AF65-F5344CB8AC3E}">
        <p14:creationId xmlns:p14="http://schemas.microsoft.com/office/powerpoint/2010/main" val="105509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570" y="9510715"/>
            <a:ext cx="18588717" cy="19750087"/>
          </a:xfrm>
        </p:spPr>
        <p:txBody>
          <a:bodyPr/>
          <a:lstStyle>
            <a:lvl1pPr>
              <a:defRPr sz="2400"/>
            </a:lvl1pPr>
            <a:lvl2pPr>
              <a:defRPr sz="2057"/>
            </a:lvl2pPr>
            <a:lvl3pPr>
              <a:defRPr sz="1715"/>
            </a:lvl3pPr>
            <a:lvl4pPr>
              <a:defRPr sz="1543"/>
            </a:lvl4pPr>
            <a:lvl5pPr>
              <a:defRPr sz="1543"/>
            </a:lvl5pPr>
            <a:lvl6pPr>
              <a:defRPr sz="1543"/>
            </a:lvl6pPr>
            <a:lvl7pPr>
              <a:defRPr sz="1543"/>
            </a:lvl7pPr>
            <a:lvl8pPr>
              <a:defRPr sz="1543"/>
            </a:lvl8pPr>
            <a:lvl9pPr>
              <a:defRPr sz="15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5" y="9510715"/>
            <a:ext cx="18588718" cy="19750087"/>
          </a:xfrm>
        </p:spPr>
        <p:txBody>
          <a:bodyPr/>
          <a:lstStyle>
            <a:lvl1pPr>
              <a:defRPr sz="2400"/>
            </a:lvl1pPr>
            <a:lvl2pPr>
              <a:defRPr sz="2057"/>
            </a:lvl2pPr>
            <a:lvl3pPr>
              <a:defRPr sz="1715"/>
            </a:lvl3pPr>
            <a:lvl4pPr>
              <a:defRPr sz="1543"/>
            </a:lvl4pPr>
            <a:lvl5pPr>
              <a:defRPr sz="1543"/>
            </a:lvl5pPr>
            <a:lvl6pPr>
              <a:defRPr sz="1543"/>
            </a:lvl6pPr>
            <a:lvl7pPr>
              <a:defRPr sz="1543"/>
            </a:lvl7pPr>
            <a:lvl8pPr>
              <a:defRPr sz="1543"/>
            </a:lvl8pPr>
            <a:lvl9pPr>
              <a:defRPr sz="15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8EE832A-E968-E746-8791-FC2421ED8C79}" type="slidenum">
              <a:rPr lang="en-US" altLang="x-none"/>
              <a:pPr/>
              <a:t>‹#›</a:t>
            </a:fld>
            <a:endParaRPr lang="en-US" altLang="x-none"/>
          </a:p>
        </p:txBody>
      </p:sp>
    </p:spTree>
    <p:extLst>
      <p:ext uri="{BB962C8B-B14F-4D97-AF65-F5344CB8AC3E}">
        <p14:creationId xmlns:p14="http://schemas.microsoft.com/office/powerpoint/2010/main" val="1260234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4" y="1317625"/>
            <a:ext cx="39501536"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2" y="7369177"/>
            <a:ext cx="19392900" cy="3070225"/>
          </a:xfrm>
        </p:spPr>
        <p:txBody>
          <a:bodyPr anchor="b"/>
          <a:lstStyle>
            <a:lvl1pPr marL="0" indent="0">
              <a:buNone/>
              <a:defRPr sz="2057" b="1"/>
            </a:lvl1pPr>
            <a:lvl2pPr marL="391881" indent="0">
              <a:buNone/>
              <a:defRPr sz="1715" b="1"/>
            </a:lvl2pPr>
            <a:lvl3pPr marL="783762" indent="0">
              <a:buNone/>
              <a:defRPr sz="1543" b="1"/>
            </a:lvl3pPr>
            <a:lvl4pPr marL="1175642" indent="0">
              <a:buNone/>
              <a:defRPr sz="1371" b="1"/>
            </a:lvl4pPr>
            <a:lvl5pPr marL="1567524" indent="0">
              <a:buNone/>
              <a:defRPr sz="1371" b="1"/>
            </a:lvl5pPr>
            <a:lvl6pPr marL="1959405" indent="0">
              <a:buNone/>
              <a:defRPr sz="1371" b="1"/>
            </a:lvl6pPr>
            <a:lvl7pPr marL="2351286" indent="0">
              <a:buNone/>
              <a:defRPr sz="1371" b="1"/>
            </a:lvl7pPr>
            <a:lvl8pPr marL="2743166" indent="0">
              <a:buNone/>
              <a:defRPr sz="1371" b="1"/>
            </a:lvl8pPr>
            <a:lvl9pPr marL="3135047" indent="0">
              <a:buNone/>
              <a:defRPr sz="1371" b="1"/>
            </a:lvl9pPr>
          </a:lstStyle>
          <a:p>
            <a:pPr lvl="0"/>
            <a:r>
              <a:rPr lang="en-US" smtClean="0"/>
              <a:t>Click to edit Master text styles</a:t>
            </a:r>
          </a:p>
        </p:txBody>
      </p:sp>
      <p:sp>
        <p:nvSpPr>
          <p:cNvPr id="4" name="Content Placeholder 3"/>
          <p:cNvSpPr>
            <a:spLocks noGrp="1"/>
          </p:cNvSpPr>
          <p:nvPr>
            <p:ph sz="half" idx="2"/>
          </p:nvPr>
        </p:nvSpPr>
        <p:spPr>
          <a:xfrm>
            <a:off x="2194832" y="10439402"/>
            <a:ext cx="19392900" cy="18965863"/>
          </a:xfrm>
        </p:spPr>
        <p:txBody>
          <a:bodyPr/>
          <a:lstStyle>
            <a:lvl1pPr>
              <a:defRPr sz="2057"/>
            </a:lvl1pPr>
            <a:lvl2pPr>
              <a:defRPr sz="1715"/>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5" y="7369177"/>
            <a:ext cx="19399704" cy="3070225"/>
          </a:xfrm>
        </p:spPr>
        <p:txBody>
          <a:bodyPr anchor="b"/>
          <a:lstStyle>
            <a:lvl1pPr marL="0" indent="0">
              <a:buNone/>
              <a:defRPr sz="2057" b="1"/>
            </a:lvl1pPr>
            <a:lvl2pPr marL="391881" indent="0">
              <a:buNone/>
              <a:defRPr sz="1715" b="1"/>
            </a:lvl2pPr>
            <a:lvl3pPr marL="783762" indent="0">
              <a:buNone/>
              <a:defRPr sz="1543" b="1"/>
            </a:lvl3pPr>
            <a:lvl4pPr marL="1175642" indent="0">
              <a:buNone/>
              <a:defRPr sz="1371" b="1"/>
            </a:lvl4pPr>
            <a:lvl5pPr marL="1567524" indent="0">
              <a:buNone/>
              <a:defRPr sz="1371" b="1"/>
            </a:lvl5pPr>
            <a:lvl6pPr marL="1959405" indent="0">
              <a:buNone/>
              <a:defRPr sz="1371" b="1"/>
            </a:lvl6pPr>
            <a:lvl7pPr marL="2351286" indent="0">
              <a:buNone/>
              <a:defRPr sz="1371" b="1"/>
            </a:lvl7pPr>
            <a:lvl8pPr marL="2743166" indent="0">
              <a:buNone/>
              <a:defRPr sz="1371" b="1"/>
            </a:lvl8pPr>
            <a:lvl9pPr marL="3135047" indent="0">
              <a:buNone/>
              <a:defRPr sz="1371" b="1"/>
            </a:lvl9pPr>
          </a:lstStyle>
          <a:p>
            <a:pPr lvl="0"/>
            <a:r>
              <a:rPr lang="en-US" smtClean="0"/>
              <a:t>Click to edit Master text styles</a:t>
            </a:r>
          </a:p>
        </p:txBody>
      </p:sp>
      <p:sp>
        <p:nvSpPr>
          <p:cNvPr id="6" name="Content Placeholder 5"/>
          <p:cNvSpPr>
            <a:spLocks noGrp="1"/>
          </p:cNvSpPr>
          <p:nvPr>
            <p:ph sz="quarter" idx="4"/>
          </p:nvPr>
        </p:nvSpPr>
        <p:spPr>
          <a:xfrm>
            <a:off x="22296665" y="10439402"/>
            <a:ext cx="19399704" cy="18965863"/>
          </a:xfrm>
        </p:spPr>
        <p:txBody>
          <a:bodyPr/>
          <a:lstStyle>
            <a:lvl1pPr>
              <a:defRPr sz="2057"/>
            </a:lvl1pPr>
            <a:lvl2pPr>
              <a:defRPr sz="1715"/>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E154FA4-9BB3-4841-BF8A-BD1A0AD889A3}" type="slidenum">
              <a:rPr lang="en-US" altLang="x-none"/>
              <a:pPr/>
              <a:t>‹#›</a:t>
            </a:fld>
            <a:endParaRPr lang="en-US" altLang="x-none"/>
          </a:p>
        </p:txBody>
      </p:sp>
    </p:spTree>
    <p:extLst>
      <p:ext uri="{BB962C8B-B14F-4D97-AF65-F5344CB8AC3E}">
        <p14:creationId xmlns:p14="http://schemas.microsoft.com/office/powerpoint/2010/main" val="13137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71D64D-92F6-B048-9D78-91B153CC65B0}" type="slidenum">
              <a:rPr lang="en-US" altLang="x-none"/>
              <a:pPr/>
              <a:t>‹#›</a:t>
            </a:fld>
            <a:endParaRPr lang="en-US" altLang="x-none"/>
          </a:p>
        </p:txBody>
      </p:sp>
    </p:spTree>
    <p:extLst>
      <p:ext uri="{BB962C8B-B14F-4D97-AF65-F5344CB8AC3E}">
        <p14:creationId xmlns:p14="http://schemas.microsoft.com/office/powerpoint/2010/main" val="41818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0C104275-E9C3-DF4B-A260-4A7876A6D386}" type="slidenum">
              <a:rPr lang="en-US" altLang="x-none"/>
              <a:pPr/>
              <a:t>‹#›</a:t>
            </a:fld>
            <a:endParaRPr lang="en-US" altLang="x-none"/>
          </a:p>
        </p:txBody>
      </p:sp>
    </p:spTree>
    <p:extLst>
      <p:ext uri="{BB962C8B-B14F-4D97-AF65-F5344CB8AC3E}">
        <p14:creationId xmlns:p14="http://schemas.microsoft.com/office/powerpoint/2010/main" val="185160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1715" b="1"/>
            </a:lvl1pPr>
          </a:lstStyle>
          <a:p>
            <a:r>
              <a:rPr lang="en-US" smtClean="0"/>
              <a:t>Click to edit Master title style</a:t>
            </a:r>
            <a:endParaRPr lang="en-US"/>
          </a:p>
        </p:txBody>
      </p:sp>
      <p:sp>
        <p:nvSpPr>
          <p:cNvPr id="3" name="Content Placeholder 2"/>
          <p:cNvSpPr>
            <a:spLocks noGrp="1"/>
          </p:cNvSpPr>
          <p:nvPr>
            <p:ph idx="1"/>
          </p:nvPr>
        </p:nvSpPr>
        <p:spPr>
          <a:xfrm>
            <a:off x="17159969" y="1311277"/>
            <a:ext cx="24536400" cy="28093988"/>
          </a:xfrm>
        </p:spPr>
        <p:txBody>
          <a:bodyPr/>
          <a:lstStyle>
            <a:lvl1pPr>
              <a:defRPr sz="2743"/>
            </a:lvl1pPr>
            <a:lvl2pPr>
              <a:defRPr sz="2400"/>
            </a:lvl2pPr>
            <a:lvl3pPr>
              <a:defRPr sz="2057"/>
            </a:lvl3pPr>
            <a:lvl4pPr>
              <a:defRPr sz="1715"/>
            </a:lvl4pPr>
            <a:lvl5pPr>
              <a:defRPr sz="1715"/>
            </a:lvl5pPr>
            <a:lvl6pPr>
              <a:defRPr sz="1715"/>
            </a:lvl6pPr>
            <a:lvl7pPr>
              <a:defRPr sz="1715"/>
            </a:lvl7pPr>
            <a:lvl8pPr>
              <a:defRPr sz="1715"/>
            </a:lvl8pPr>
            <a:lvl9pPr>
              <a:defRPr sz="171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3" y="6888164"/>
            <a:ext cx="14439900" cy="22517100"/>
          </a:xfrm>
        </p:spPr>
        <p:txBody>
          <a:bodyPr/>
          <a:lstStyle>
            <a:lvl1pPr marL="0" indent="0">
              <a:buNone/>
              <a:defRPr sz="1200"/>
            </a:lvl1pPr>
            <a:lvl2pPr marL="391881" indent="0">
              <a:buNone/>
              <a:defRPr sz="1029"/>
            </a:lvl2pPr>
            <a:lvl3pPr marL="783762" indent="0">
              <a:buNone/>
              <a:defRPr sz="857"/>
            </a:lvl3pPr>
            <a:lvl4pPr marL="1175642" indent="0">
              <a:buNone/>
              <a:defRPr sz="771"/>
            </a:lvl4pPr>
            <a:lvl5pPr marL="1567524" indent="0">
              <a:buNone/>
              <a:defRPr sz="771"/>
            </a:lvl5pPr>
            <a:lvl6pPr marL="1959405" indent="0">
              <a:buNone/>
              <a:defRPr sz="771"/>
            </a:lvl6pPr>
            <a:lvl7pPr marL="2351286" indent="0">
              <a:buNone/>
              <a:defRPr sz="771"/>
            </a:lvl7pPr>
            <a:lvl8pPr marL="2743166" indent="0">
              <a:buNone/>
              <a:defRPr sz="771"/>
            </a:lvl8pPr>
            <a:lvl9pPr marL="3135047" indent="0">
              <a:buNone/>
              <a:defRPr sz="771"/>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1FB1E7C-50D5-E945-9B4B-F216CB568CA6}" type="slidenum">
              <a:rPr lang="en-US" altLang="x-none"/>
              <a:pPr/>
              <a:t>‹#›</a:t>
            </a:fld>
            <a:endParaRPr lang="en-US" altLang="x-none"/>
          </a:p>
        </p:txBody>
      </p:sp>
    </p:spTree>
    <p:extLst>
      <p:ext uri="{BB962C8B-B14F-4D97-AF65-F5344CB8AC3E}">
        <p14:creationId xmlns:p14="http://schemas.microsoft.com/office/powerpoint/2010/main" val="79777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8" y="23042563"/>
            <a:ext cx="26335264" cy="2720975"/>
          </a:xfrm>
        </p:spPr>
        <p:txBody>
          <a:bodyPr anchor="b"/>
          <a:lstStyle>
            <a:lvl1pPr algn="l">
              <a:defRPr sz="1715" b="1"/>
            </a:lvl1pPr>
          </a:lstStyle>
          <a:p>
            <a:r>
              <a:rPr lang="en-US" smtClean="0"/>
              <a:t>Click to edit Master title style</a:t>
            </a:r>
            <a:endParaRPr lang="en-US"/>
          </a:p>
        </p:txBody>
      </p:sp>
      <p:sp>
        <p:nvSpPr>
          <p:cNvPr id="3" name="Picture Placeholder 2"/>
          <p:cNvSpPr>
            <a:spLocks noGrp="1"/>
          </p:cNvSpPr>
          <p:nvPr>
            <p:ph type="pic" idx="1"/>
          </p:nvPr>
        </p:nvSpPr>
        <p:spPr>
          <a:xfrm>
            <a:off x="8602438" y="2941641"/>
            <a:ext cx="26335264" cy="19750087"/>
          </a:xfrm>
        </p:spPr>
        <p:txBody>
          <a:bodyPr/>
          <a:lstStyle>
            <a:lvl1pPr marL="0" indent="0">
              <a:buNone/>
              <a:defRPr sz="2743"/>
            </a:lvl1pPr>
            <a:lvl2pPr marL="391881" indent="0">
              <a:buNone/>
              <a:defRPr sz="2400"/>
            </a:lvl2pPr>
            <a:lvl3pPr marL="783762" indent="0">
              <a:buNone/>
              <a:defRPr sz="2057"/>
            </a:lvl3pPr>
            <a:lvl4pPr marL="1175642" indent="0">
              <a:buNone/>
              <a:defRPr sz="1715"/>
            </a:lvl4pPr>
            <a:lvl5pPr marL="1567524" indent="0">
              <a:buNone/>
              <a:defRPr sz="1715"/>
            </a:lvl5pPr>
            <a:lvl6pPr marL="1959405" indent="0">
              <a:buNone/>
              <a:defRPr sz="1715"/>
            </a:lvl6pPr>
            <a:lvl7pPr marL="2351286" indent="0">
              <a:buNone/>
              <a:defRPr sz="1715"/>
            </a:lvl7pPr>
            <a:lvl8pPr marL="2743166" indent="0">
              <a:buNone/>
              <a:defRPr sz="1715"/>
            </a:lvl8pPr>
            <a:lvl9pPr marL="3135047" indent="0">
              <a:buNone/>
              <a:defRPr sz="1715"/>
            </a:lvl9pPr>
          </a:lstStyle>
          <a:p>
            <a:pPr lvl="0"/>
            <a:endParaRPr lang="en-US" noProof="0" smtClean="0"/>
          </a:p>
        </p:txBody>
      </p:sp>
      <p:sp>
        <p:nvSpPr>
          <p:cNvPr id="4" name="Text Placeholder 3"/>
          <p:cNvSpPr>
            <a:spLocks noGrp="1"/>
          </p:cNvSpPr>
          <p:nvPr>
            <p:ph type="body" sz="half" idx="2"/>
          </p:nvPr>
        </p:nvSpPr>
        <p:spPr>
          <a:xfrm>
            <a:off x="8602438" y="25763539"/>
            <a:ext cx="26335264" cy="3862387"/>
          </a:xfrm>
        </p:spPr>
        <p:txBody>
          <a:bodyPr/>
          <a:lstStyle>
            <a:lvl1pPr marL="0" indent="0">
              <a:buNone/>
              <a:defRPr sz="1200"/>
            </a:lvl1pPr>
            <a:lvl2pPr marL="391881" indent="0">
              <a:buNone/>
              <a:defRPr sz="1029"/>
            </a:lvl2pPr>
            <a:lvl3pPr marL="783762" indent="0">
              <a:buNone/>
              <a:defRPr sz="857"/>
            </a:lvl3pPr>
            <a:lvl4pPr marL="1175642" indent="0">
              <a:buNone/>
              <a:defRPr sz="771"/>
            </a:lvl4pPr>
            <a:lvl5pPr marL="1567524" indent="0">
              <a:buNone/>
              <a:defRPr sz="771"/>
            </a:lvl5pPr>
            <a:lvl6pPr marL="1959405" indent="0">
              <a:buNone/>
              <a:defRPr sz="771"/>
            </a:lvl6pPr>
            <a:lvl7pPr marL="2351286" indent="0">
              <a:buNone/>
              <a:defRPr sz="771"/>
            </a:lvl7pPr>
            <a:lvl8pPr marL="2743166" indent="0">
              <a:buNone/>
              <a:defRPr sz="771"/>
            </a:lvl8pPr>
            <a:lvl9pPr marL="3135047" indent="0">
              <a:buNone/>
              <a:defRPr sz="771"/>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F2E6EC6-3D2D-F041-BF3C-07FE3A24A89F}" type="slidenum">
              <a:rPr lang="en-US" altLang="x-none"/>
              <a:pPr/>
              <a:t>‹#›</a:t>
            </a:fld>
            <a:endParaRPr lang="en-US" altLang="x-none"/>
          </a:p>
        </p:txBody>
      </p:sp>
    </p:spTree>
    <p:extLst>
      <p:ext uri="{BB962C8B-B14F-4D97-AF65-F5344CB8AC3E}">
        <p14:creationId xmlns:p14="http://schemas.microsoft.com/office/powerpoint/2010/main" val="145574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569" y="2926080"/>
            <a:ext cx="37308064"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407557" tIns="203779" rIns="407557" bIns="203779"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3291569" y="9511393"/>
            <a:ext cx="37308064" cy="1974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407557" tIns="203779" rIns="407557" bIns="203779"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3291568"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5314">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4996433" y="29992320"/>
            <a:ext cx="13898336"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5314">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31455633"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5314">
                <a:latin typeface="Times New Roman" charset="0"/>
              </a:defRPr>
            </a:lvl1pPr>
          </a:lstStyle>
          <a:p>
            <a:fld id="{15C7FC66-0D03-584B-8387-CEA859966603}"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2912" rtl="0" eaLnBrk="0" fontAlgn="base" hangingPunct="0">
        <a:spcBef>
          <a:spcPct val="0"/>
        </a:spcBef>
        <a:spcAft>
          <a:spcPct val="0"/>
        </a:spcAft>
        <a:defRPr sz="16800">
          <a:solidFill>
            <a:schemeClr val="tx2"/>
          </a:solidFill>
          <a:latin typeface="+mj-lt"/>
          <a:ea typeface="ＭＳ Ｐゴシック" pitchFamily="-65" charset="-128"/>
          <a:cs typeface="ＭＳ Ｐゴシック" pitchFamily="-65" charset="-128"/>
        </a:defRPr>
      </a:lvl1pPr>
      <a:lvl2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2pPr>
      <a:lvl3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3pPr>
      <a:lvl4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4pPr>
      <a:lvl5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5pPr>
      <a:lvl6pPr marL="391881" algn="ctr" defTabSz="3492912" rtl="0" fontAlgn="base">
        <a:spcBef>
          <a:spcPct val="0"/>
        </a:spcBef>
        <a:spcAft>
          <a:spcPct val="0"/>
        </a:spcAft>
        <a:defRPr sz="16800">
          <a:solidFill>
            <a:schemeClr val="tx2"/>
          </a:solidFill>
          <a:latin typeface="Times New Roman" pitchFamily="-65" charset="0"/>
        </a:defRPr>
      </a:lvl6pPr>
      <a:lvl7pPr marL="783762" algn="ctr" defTabSz="3492912" rtl="0" fontAlgn="base">
        <a:spcBef>
          <a:spcPct val="0"/>
        </a:spcBef>
        <a:spcAft>
          <a:spcPct val="0"/>
        </a:spcAft>
        <a:defRPr sz="16800">
          <a:solidFill>
            <a:schemeClr val="tx2"/>
          </a:solidFill>
          <a:latin typeface="Times New Roman" pitchFamily="-65" charset="0"/>
        </a:defRPr>
      </a:lvl7pPr>
      <a:lvl8pPr marL="1175642" algn="ctr" defTabSz="3492912" rtl="0" fontAlgn="base">
        <a:spcBef>
          <a:spcPct val="0"/>
        </a:spcBef>
        <a:spcAft>
          <a:spcPct val="0"/>
        </a:spcAft>
        <a:defRPr sz="16800">
          <a:solidFill>
            <a:schemeClr val="tx2"/>
          </a:solidFill>
          <a:latin typeface="Times New Roman" pitchFamily="-65" charset="0"/>
        </a:defRPr>
      </a:lvl8pPr>
      <a:lvl9pPr marL="1567524" algn="ctr" defTabSz="3492912" rtl="0" fontAlgn="base">
        <a:spcBef>
          <a:spcPct val="0"/>
        </a:spcBef>
        <a:spcAft>
          <a:spcPct val="0"/>
        </a:spcAft>
        <a:defRPr sz="16800">
          <a:solidFill>
            <a:schemeClr val="tx2"/>
          </a:solidFill>
          <a:latin typeface="Times New Roman" pitchFamily="-65" charset="0"/>
        </a:defRPr>
      </a:lvl9pPr>
    </p:titleStyle>
    <p:bodyStyle>
      <a:lvl1pPr marL="1310352" indent="-1310352" algn="l" defTabSz="3492912" rtl="0" eaLnBrk="0" fontAlgn="base" hangingPunct="0">
        <a:spcBef>
          <a:spcPct val="20000"/>
        </a:spcBef>
        <a:spcAft>
          <a:spcPct val="0"/>
        </a:spcAft>
        <a:buChar char="•"/>
        <a:defRPr sz="12257">
          <a:solidFill>
            <a:schemeClr val="tx1"/>
          </a:solidFill>
          <a:latin typeface="+mn-lt"/>
          <a:ea typeface="ＭＳ Ｐゴシック" pitchFamily="-65" charset="-128"/>
          <a:cs typeface="ＭＳ Ｐゴシック" pitchFamily="-65" charset="-128"/>
        </a:defRPr>
      </a:lvl1pPr>
      <a:lvl2pPr marL="2838416" indent="-1091280" algn="l" defTabSz="3492912" rtl="0" eaLnBrk="0" fontAlgn="base" hangingPunct="0">
        <a:spcBef>
          <a:spcPct val="20000"/>
        </a:spcBef>
        <a:spcAft>
          <a:spcPct val="0"/>
        </a:spcAft>
        <a:buChar char="–"/>
        <a:defRPr sz="10714">
          <a:solidFill>
            <a:schemeClr val="tx1"/>
          </a:solidFill>
          <a:latin typeface="+mn-lt"/>
          <a:ea typeface="ＭＳ Ｐゴシック" pitchFamily="-65" charset="-128"/>
        </a:defRPr>
      </a:lvl2pPr>
      <a:lvl3pPr marL="4366479" indent="-873568" algn="l" defTabSz="3492912" rtl="0" eaLnBrk="0" fontAlgn="base" hangingPunct="0">
        <a:spcBef>
          <a:spcPct val="20000"/>
        </a:spcBef>
        <a:spcAft>
          <a:spcPct val="0"/>
        </a:spcAft>
        <a:buChar char="•"/>
        <a:defRPr sz="9171">
          <a:solidFill>
            <a:schemeClr val="tx1"/>
          </a:solidFill>
          <a:latin typeface="+mn-lt"/>
          <a:ea typeface="ＭＳ Ｐゴシック" pitchFamily="-65" charset="-128"/>
        </a:defRPr>
      </a:lvl3pPr>
      <a:lvl4pPr marL="6113615" indent="-873568" algn="l" defTabSz="3492912" rtl="0" eaLnBrk="0" fontAlgn="base" hangingPunct="0">
        <a:spcBef>
          <a:spcPct val="20000"/>
        </a:spcBef>
        <a:spcAft>
          <a:spcPct val="0"/>
        </a:spcAft>
        <a:buChar char="–"/>
        <a:defRPr sz="7628">
          <a:solidFill>
            <a:schemeClr val="tx1"/>
          </a:solidFill>
          <a:latin typeface="+mn-lt"/>
          <a:ea typeface="ＭＳ Ｐゴシック" pitchFamily="-65" charset="-128"/>
        </a:defRPr>
      </a:lvl4pPr>
      <a:lvl5pPr marL="7859390" indent="-872208" algn="l" defTabSz="3492912" rtl="0" eaLnBrk="0" fontAlgn="base" hangingPunct="0">
        <a:spcBef>
          <a:spcPct val="20000"/>
        </a:spcBef>
        <a:spcAft>
          <a:spcPct val="0"/>
        </a:spcAft>
        <a:buChar char="»"/>
        <a:defRPr sz="7628">
          <a:solidFill>
            <a:schemeClr val="tx1"/>
          </a:solidFill>
          <a:latin typeface="+mn-lt"/>
          <a:ea typeface="ＭＳ Ｐゴシック" pitchFamily="-65" charset="-128"/>
        </a:defRPr>
      </a:lvl5pPr>
      <a:lvl6pPr marL="8251271" indent="-872208" algn="l" defTabSz="3492912" rtl="0" fontAlgn="base">
        <a:spcBef>
          <a:spcPct val="20000"/>
        </a:spcBef>
        <a:spcAft>
          <a:spcPct val="0"/>
        </a:spcAft>
        <a:buChar char="»"/>
        <a:defRPr sz="7628">
          <a:solidFill>
            <a:schemeClr val="tx1"/>
          </a:solidFill>
          <a:latin typeface="+mn-lt"/>
          <a:ea typeface="ＭＳ Ｐゴシック" pitchFamily="-65" charset="-128"/>
        </a:defRPr>
      </a:lvl6pPr>
      <a:lvl7pPr marL="8643152" indent="-872208" algn="l" defTabSz="3492912" rtl="0" fontAlgn="base">
        <a:spcBef>
          <a:spcPct val="20000"/>
        </a:spcBef>
        <a:spcAft>
          <a:spcPct val="0"/>
        </a:spcAft>
        <a:buChar char="»"/>
        <a:defRPr sz="7628">
          <a:solidFill>
            <a:schemeClr val="tx1"/>
          </a:solidFill>
          <a:latin typeface="+mn-lt"/>
          <a:ea typeface="ＭＳ Ｐゴシック" pitchFamily="-65" charset="-128"/>
        </a:defRPr>
      </a:lvl7pPr>
      <a:lvl8pPr marL="9035032" indent="-872208" algn="l" defTabSz="3492912" rtl="0" fontAlgn="base">
        <a:spcBef>
          <a:spcPct val="20000"/>
        </a:spcBef>
        <a:spcAft>
          <a:spcPct val="0"/>
        </a:spcAft>
        <a:buChar char="»"/>
        <a:defRPr sz="7628">
          <a:solidFill>
            <a:schemeClr val="tx1"/>
          </a:solidFill>
          <a:latin typeface="+mn-lt"/>
          <a:ea typeface="ＭＳ Ｐゴシック" pitchFamily="-65" charset="-128"/>
        </a:defRPr>
      </a:lvl8pPr>
      <a:lvl9pPr marL="9426913" indent="-872208" algn="l" defTabSz="3492912" rtl="0" fontAlgn="base">
        <a:spcBef>
          <a:spcPct val="20000"/>
        </a:spcBef>
        <a:spcAft>
          <a:spcPct val="0"/>
        </a:spcAft>
        <a:buChar char="»"/>
        <a:defRPr sz="7628">
          <a:solidFill>
            <a:schemeClr val="tx1"/>
          </a:solidFill>
          <a:latin typeface="+mn-lt"/>
          <a:ea typeface="ＭＳ Ｐゴシック" pitchFamily="-65" charset="-128"/>
        </a:defRPr>
      </a:lvl9pPr>
    </p:bodyStyle>
    <p:otherStyle>
      <a:defPPr>
        <a:defRPr lang="en-US"/>
      </a:defPPr>
      <a:lvl1pPr marL="0" algn="l" defTabSz="391881" rtl="0" eaLnBrk="1" latinLnBrk="0" hangingPunct="1">
        <a:defRPr sz="1543" kern="1200">
          <a:solidFill>
            <a:schemeClr val="tx1"/>
          </a:solidFill>
          <a:latin typeface="+mn-lt"/>
          <a:ea typeface="+mn-ea"/>
          <a:cs typeface="+mn-cs"/>
        </a:defRPr>
      </a:lvl1pPr>
      <a:lvl2pPr marL="391881" algn="l" defTabSz="391881" rtl="0" eaLnBrk="1" latinLnBrk="0" hangingPunct="1">
        <a:defRPr sz="1543" kern="1200">
          <a:solidFill>
            <a:schemeClr val="tx1"/>
          </a:solidFill>
          <a:latin typeface="+mn-lt"/>
          <a:ea typeface="+mn-ea"/>
          <a:cs typeface="+mn-cs"/>
        </a:defRPr>
      </a:lvl2pPr>
      <a:lvl3pPr marL="783762" algn="l" defTabSz="391881" rtl="0" eaLnBrk="1" latinLnBrk="0" hangingPunct="1">
        <a:defRPr sz="1543" kern="1200">
          <a:solidFill>
            <a:schemeClr val="tx1"/>
          </a:solidFill>
          <a:latin typeface="+mn-lt"/>
          <a:ea typeface="+mn-ea"/>
          <a:cs typeface="+mn-cs"/>
        </a:defRPr>
      </a:lvl3pPr>
      <a:lvl4pPr marL="1175642" algn="l" defTabSz="391881" rtl="0" eaLnBrk="1" latinLnBrk="0" hangingPunct="1">
        <a:defRPr sz="1543" kern="1200">
          <a:solidFill>
            <a:schemeClr val="tx1"/>
          </a:solidFill>
          <a:latin typeface="+mn-lt"/>
          <a:ea typeface="+mn-ea"/>
          <a:cs typeface="+mn-cs"/>
        </a:defRPr>
      </a:lvl4pPr>
      <a:lvl5pPr marL="1567524" algn="l" defTabSz="391881" rtl="0" eaLnBrk="1" latinLnBrk="0" hangingPunct="1">
        <a:defRPr sz="1543" kern="1200">
          <a:solidFill>
            <a:schemeClr val="tx1"/>
          </a:solidFill>
          <a:latin typeface="+mn-lt"/>
          <a:ea typeface="+mn-ea"/>
          <a:cs typeface="+mn-cs"/>
        </a:defRPr>
      </a:lvl5pPr>
      <a:lvl6pPr marL="1959405" algn="l" defTabSz="391881" rtl="0" eaLnBrk="1" latinLnBrk="0" hangingPunct="1">
        <a:defRPr sz="1543" kern="1200">
          <a:solidFill>
            <a:schemeClr val="tx1"/>
          </a:solidFill>
          <a:latin typeface="+mn-lt"/>
          <a:ea typeface="+mn-ea"/>
          <a:cs typeface="+mn-cs"/>
        </a:defRPr>
      </a:lvl6pPr>
      <a:lvl7pPr marL="2351286" algn="l" defTabSz="391881" rtl="0" eaLnBrk="1" latinLnBrk="0" hangingPunct="1">
        <a:defRPr sz="1543" kern="1200">
          <a:solidFill>
            <a:schemeClr val="tx1"/>
          </a:solidFill>
          <a:latin typeface="+mn-lt"/>
          <a:ea typeface="+mn-ea"/>
          <a:cs typeface="+mn-cs"/>
        </a:defRPr>
      </a:lvl7pPr>
      <a:lvl8pPr marL="2743166" algn="l" defTabSz="391881" rtl="0" eaLnBrk="1" latinLnBrk="0" hangingPunct="1">
        <a:defRPr sz="1543" kern="1200">
          <a:solidFill>
            <a:schemeClr val="tx1"/>
          </a:solidFill>
          <a:latin typeface="+mn-lt"/>
          <a:ea typeface="+mn-ea"/>
          <a:cs typeface="+mn-cs"/>
        </a:defRPr>
      </a:lvl8pPr>
      <a:lvl9pPr marL="3135047" algn="l" defTabSz="391881" rtl="0" eaLnBrk="1" latinLnBrk="0" hangingPunct="1">
        <a:defRPr sz="1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emf"/><Relationship Id="rId5" Type="http://schemas.openxmlformats.org/officeDocument/2006/relationships/image" Target="../media/image2.JP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2" name="Text Box 12"/>
          <p:cNvSpPr txBox="1">
            <a:spLocks noChangeArrowheads="1"/>
          </p:cNvSpPr>
          <p:nvPr/>
        </p:nvSpPr>
        <p:spPr bwMode="auto">
          <a:xfrm>
            <a:off x="11828001" y="5611189"/>
            <a:ext cx="16950199" cy="26884426"/>
          </a:xfrm>
          <a:prstGeom prst="rect">
            <a:avLst/>
          </a:prstGeom>
          <a:no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Helvetica" panose="020B0604020202020204" pitchFamily="34" charset="0"/>
                <a:cs typeface="Helvetica" panose="020B0604020202020204" pitchFamily="34" charset="0"/>
              </a:rPr>
              <a:t>Design Features</a:t>
            </a:r>
            <a:endParaRPr lang="en-US" altLang="x-none" sz="4400" b="1" dirty="0">
              <a:solidFill>
                <a:srgbClr val="000000"/>
              </a:solidFill>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4065" t="5689" r="9804" b="6750"/>
          <a:stretch/>
        </p:blipFill>
        <p:spPr>
          <a:xfrm>
            <a:off x="13617377" y="7580250"/>
            <a:ext cx="12920869" cy="6983896"/>
          </a:xfrm>
          <a:prstGeom prst="rect">
            <a:avLst/>
          </a:prstGeom>
        </p:spPr>
      </p:pic>
      <p:pic>
        <p:nvPicPr>
          <p:cNvPr id="14336" name="Picture 14335"/>
          <p:cNvPicPr>
            <a:picLocks noChangeAspect="1"/>
          </p:cNvPicPr>
          <p:nvPr/>
        </p:nvPicPr>
        <p:blipFill rotWithShape="1">
          <a:blip r:embed="rId5">
            <a:extLst>
              <a:ext uri="{28A0092B-C50C-407E-A947-70E740481C1C}">
                <a14:useLocalDpi xmlns:a14="http://schemas.microsoft.com/office/drawing/2010/main" val="0"/>
              </a:ext>
            </a:extLst>
          </a:blip>
          <a:srcRect l="22185" t="19028" r="10245" b="16647"/>
          <a:stretch/>
        </p:blipFill>
        <p:spPr>
          <a:xfrm>
            <a:off x="12940177" y="7407981"/>
            <a:ext cx="15504556" cy="8302439"/>
          </a:xfrm>
          <a:prstGeom prst="rect">
            <a:avLst/>
          </a:prstGeom>
        </p:spPr>
      </p:pic>
      <p:sp>
        <p:nvSpPr>
          <p:cNvPr id="14343" name="Text Box 13"/>
          <p:cNvSpPr txBox="1">
            <a:spLocks noChangeArrowheads="1"/>
          </p:cNvSpPr>
          <p:nvPr/>
        </p:nvSpPr>
        <p:spPr bwMode="auto">
          <a:xfrm>
            <a:off x="29548492" y="5611189"/>
            <a:ext cx="13280294" cy="24310011"/>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635000" algn="l"/>
              </a:tabLst>
              <a:defRPr sz="3200">
                <a:solidFill>
                  <a:schemeClr val="tx1"/>
                </a:solidFill>
                <a:latin typeface="Helvetica" charset="0"/>
                <a:ea typeface="ＭＳ Ｐゴシック" charset="-128"/>
              </a:defRPr>
            </a:lvl1pPr>
            <a:lvl2pPr marL="742950" indent="-285750" eaLnBrk="0" hangingPunct="0">
              <a:tabLst>
                <a:tab pos="635000" algn="l"/>
              </a:tabLst>
              <a:defRPr sz="3200">
                <a:solidFill>
                  <a:schemeClr val="tx1"/>
                </a:solidFill>
                <a:latin typeface="Helvetica" charset="0"/>
                <a:ea typeface="ＭＳ Ｐゴシック" charset="-128"/>
              </a:defRPr>
            </a:lvl2pPr>
            <a:lvl3pPr marL="1143000" indent="-228600" eaLnBrk="0" hangingPunct="0">
              <a:tabLst>
                <a:tab pos="635000" algn="l"/>
              </a:tabLst>
              <a:defRPr sz="3200">
                <a:solidFill>
                  <a:schemeClr val="tx1"/>
                </a:solidFill>
                <a:latin typeface="Helvetica" charset="0"/>
                <a:ea typeface="ＭＳ Ｐゴシック" charset="-128"/>
              </a:defRPr>
            </a:lvl3pPr>
            <a:lvl4pPr marL="1600200" indent="-228600" eaLnBrk="0" hangingPunct="0">
              <a:tabLst>
                <a:tab pos="635000" algn="l"/>
              </a:tabLst>
              <a:defRPr sz="3200">
                <a:solidFill>
                  <a:schemeClr val="tx1"/>
                </a:solidFill>
                <a:latin typeface="Helvetica" charset="0"/>
                <a:ea typeface="ＭＳ Ｐゴシック" charset="-128"/>
              </a:defRPr>
            </a:lvl4pPr>
            <a:lvl5pPr marL="2057400" indent="-228600" eaLnBrk="0" hangingPunct="0">
              <a:tabLst>
                <a:tab pos="635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Helvetica" panose="020B0604020202020204" pitchFamily="34" charset="0"/>
                <a:cs typeface="Helvetica" panose="020B0604020202020204" pitchFamily="34" charset="0"/>
              </a:rPr>
              <a:t>Measured Performance</a:t>
            </a:r>
            <a:endParaRPr lang="en-US" altLang="x-none" sz="4400" b="1" dirty="0">
              <a:solidFill>
                <a:srgbClr val="000000"/>
              </a:solidFill>
              <a:latin typeface="Helvetica" panose="020B0604020202020204" pitchFamily="34" charset="0"/>
              <a:cs typeface="Helvetica" panose="020B0604020202020204" pitchFamily="34" charset="0"/>
            </a:endParaRPr>
          </a:p>
          <a:p>
            <a:pPr eaLnBrk="1" hangingPunct="1">
              <a:spcBef>
                <a:spcPct val="10000"/>
              </a:spcBef>
            </a:pPr>
            <a:r>
              <a:rPr lang="en-US" altLang="x-none" sz="2800" dirty="0" smtClean="0">
                <a:latin typeface="Helvetica" panose="020B0604020202020204" pitchFamily="34" charset="0"/>
                <a:cs typeface="Helvetica" panose="020B0604020202020204" pitchFamily="34" charset="0"/>
              </a:rPr>
              <a:t>Show concrete, quantitative evidence that your device works. Show how, and to what degree, your design meets the key customer requirements. Plots, photos of the device in action, or tables of results would be good to add. However, do not cram too much information into the space</a:t>
            </a:r>
          </a:p>
          <a:p>
            <a:pPr eaLnBrk="1" hangingPunct="1">
              <a:spcBef>
                <a:spcPct val="10000"/>
              </a:spcBef>
            </a:pPr>
            <a:endParaRPr lang="en-US" altLang="x-none" sz="2800" dirty="0">
              <a:latin typeface="Helvetica" panose="020B0604020202020204" pitchFamily="34" charset="0"/>
              <a:cs typeface="Helvetica" panose="020B0604020202020204" pitchFamily="34" charset="0"/>
            </a:endParaRPr>
          </a:p>
          <a:p>
            <a:pPr eaLnBrk="1" hangingPunct="1">
              <a:spcBef>
                <a:spcPct val="10000"/>
              </a:spcBef>
            </a:pPr>
            <a:r>
              <a:rPr lang="en-US" altLang="x-none" sz="2800" dirty="0" smtClean="0">
                <a:latin typeface="Helvetica" panose="020B0604020202020204" pitchFamily="34" charset="0"/>
                <a:cs typeface="Helvetica" panose="020B0604020202020204" pitchFamily="34" charset="0"/>
              </a:rPr>
              <a:t>This is where you show your convincing evidence for the success of your project</a:t>
            </a:r>
            <a:endParaRPr lang="en-US" altLang="x-none" sz="2800" dirty="0">
              <a:latin typeface="Helvetica" panose="020B0604020202020204" pitchFamily="34" charset="0"/>
              <a:cs typeface="Helvetica" panose="020B0604020202020204" pitchFamily="34" charset="0"/>
            </a:endParaRPr>
          </a:p>
        </p:txBody>
      </p:sp>
      <p:sp>
        <p:nvSpPr>
          <p:cNvPr id="14339" name="Text Box 7"/>
          <p:cNvSpPr txBox="1">
            <a:spLocks noChangeArrowheads="1"/>
          </p:cNvSpPr>
          <p:nvPr/>
        </p:nvSpPr>
        <p:spPr bwMode="auto">
          <a:xfrm>
            <a:off x="1045029" y="5611189"/>
            <a:ext cx="10012680" cy="3756746"/>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latin typeface="Helvetica" panose="020B0604020202020204" pitchFamily="34" charset="0"/>
                <a:cs typeface="Helvetica" panose="020B0604020202020204" pitchFamily="34" charset="0"/>
              </a:rPr>
              <a:t>Project Objective Statement</a:t>
            </a:r>
            <a:endParaRPr lang="en-US" altLang="x-none" sz="4400" b="1" dirty="0">
              <a:latin typeface="Helvetica" panose="020B0604020202020204" pitchFamily="34" charset="0"/>
              <a:cs typeface="Helvetica" panose="020B0604020202020204" pitchFamily="34" charset="0"/>
            </a:endParaRPr>
          </a:p>
          <a:p>
            <a:pPr algn="just" eaLnBrk="1" hangingPunct="1">
              <a:spcBef>
                <a:spcPct val="10000"/>
              </a:spcBef>
            </a:pPr>
            <a:endParaRPr lang="en-US" sz="2400" dirty="0" smtClean="0">
              <a:latin typeface="Helvetica" panose="020B0604020202020204" pitchFamily="34" charset="0"/>
              <a:cs typeface="Helvetica" panose="020B0604020202020204" pitchFamily="34" charset="0"/>
            </a:endParaRPr>
          </a:p>
          <a:p>
            <a:pPr eaLnBrk="1" hangingPunct="1">
              <a:spcBef>
                <a:spcPct val="10000"/>
              </a:spcBef>
            </a:pPr>
            <a:r>
              <a:rPr lang="en-US" sz="2800" dirty="0" smtClean="0">
                <a:latin typeface="Helvetica" panose="020B0604020202020204" pitchFamily="34" charset="0"/>
                <a:cs typeface="Helvetica" panose="020B0604020202020204" pitchFamily="34" charset="0"/>
              </a:rPr>
              <a:t>The </a:t>
            </a:r>
            <a:r>
              <a:rPr lang="en-US" sz="2800" dirty="0">
                <a:latin typeface="Helvetica" panose="020B0604020202020204" pitchFamily="34" charset="0"/>
                <a:cs typeface="Helvetica" panose="020B0604020202020204" pitchFamily="34" charset="0"/>
              </a:rPr>
              <a:t>goal of the EFS project is to design, build, and test an electric </a:t>
            </a:r>
            <a:r>
              <a:rPr lang="en-US" sz="2800" dirty="0" smtClean="0">
                <a:latin typeface="Helvetica" panose="020B0604020202020204" pitchFamily="34" charset="0"/>
                <a:cs typeface="Helvetica" panose="020B0604020202020204" pitchFamily="34" charset="0"/>
              </a:rPr>
              <a:t>propellant feed </a:t>
            </a:r>
            <a:r>
              <a:rPr lang="en-US" sz="2800" dirty="0">
                <a:latin typeface="Helvetica" panose="020B0604020202020204" pitchFamily="34" charset="0"/>
                <a:cs typeface="Helvetica" panose="020B0604020202020204" pitchFamily="34" charset="0"/>
              </a:rPr>
              <a:t>system </a:t>
            </a:r>
            <a:r>
              <a:rPr lang="en-US" sz="2800" dirty="0" smtClean="0">
                <a:latin typeface="Helvetica" panose="020B0604020202020204" pitchFamily="34" charset="0"/>
                <a:cs typeface="Helvetica" panose="020B0604020202020204" pitchFamily="34" charset="0"/>
              </a:rPr>
              <a:t>for </a:t>
            </a:r>
            <a:r>
              <a:rPr lang="en-US" sz="2800" dirty="0">
                <a:latin typeface="Helvetica" panose="020B0604020202020204" pitchFamily="34" charset="0"/>
                <a:cs typeface="Helvetica" panose="020B0604020202020204" pitchFamily="34" charset="0"/>
              </a:rPr>
              <a:t>the PSAS LV4 liquid fueled bi-propellant rocket engine prototype by June 6, 2017.</a:t>
            </a:r>
            <a:r>
              <a:rPr lang="en-US" altLang="x-none" sz="2400" dirty="0">
                <a:latin typeface="Helvetica" panose="020B0604020202020204" pitchFamily="34" charset="0"/>
                <a:cs typeface="Helvetica" panose="020B0604020202020204" pitchFamily="34" charset="0"/>
              </a:rPr>
              <a:t>		</a:t>
            </a:r>
            <a:endParaRPr lang="en-US" altLang="x-none" sz="2400" i="1" dirty="0">
              <a:solidFill>
                <a:schemeClr val="accent2"/>
              </a:solidFill>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sp>
        <p:nvSpPr>
          <p:cNvPr id="14340" name="Text Box 11"/>
          <p:cNvSpPr txBox="1">
            <a:spLocks noChangeArrowheads="1"/>
          </p:cNvSpPr>
          <p:nvPr/>
        </p:nvSpPr>
        <p:spPr bwMode="auto">
          <a:xfrm>
            <a:off x="1045029" y="19114459"/>
            <a:ext cx="10012680" cy="5402117"/>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solidFill>
                  <a:srgbClr val="000000"/>
                </a:solidFill>
                <a:latin typeface="Helvetica" panose="020B0604020202020204" pitchFamily="34" charset="0"/>
                <a:cs typeface="Helvetica" panose="020B0604020202020204" pitchFamily="34" charset="0"/>
              </a:rPr>
              <a:t>Key Customer Requirements</a:t>
            </a:r>
          </a:p>
          <a:p>
            <a:pPr algn="just" eaLnBrk="1" hangingPunct="1">
              <a:spcBef>
                <a:spcPts val="400"/>
              </a:spcBef>
            </a:pPr>
            <a:r>
              <a:rPr lang="en-US" altLang="x-none" sz="2057" dirty="0">
                <a:solidFill>
                  <a:srgbClr val="FF8000"/>
                </a:solidFill>
                <a:latin typeface="Helvetica" panose="020B0604020202020204" pitchFamily="34" charset="0"/>
                <a:cs typeface="Helvetica" panose="020B0604020202020204" pitchFamily="34" charset="0"/>
              </a:rPr>
              <a:t>	</a:t>
            </a:r>
            <a:endParaRPr lang="en-US" altLang="x-none" sz="2057" dirty="0">
              <a:latin typeface="Helvetica" panose="020B0604020202020204" pitchFamily="34" charset="0"/>
              <a:cs typeface="Helvetica" panose="020B0604020202020204" pitchFamily="34" charset="0"/>
            </a:endParaRP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Design, build and test </a:t>
            </a:r>
            <a:r>
              <a:rPr lang="en-US" altLang="x-none" sz="2800" dirty="0">
                <a:latin typeface="Helvetica" panose="020B0604020202020204" pitchFamily="34" charset="0"/>
                <a:cs typeface="Helvetica" panose="020B0604020202020204" pitchFamily="34" charset="0"/>
              </a:rPr>
              <a:t>a technology development platform for the </a:t>
            </a:r>
            <a:r>
              <a:rPr lang="en-US" altLang="x-none" sz="2800" dirty="0" smtClean="0">
                <a:latin typeface="Helvetica" panose="020B0604020202020204" pitchFamily="34" charset="0"/>
                <a:cs typeface="Helvetica" panose="020B0604020202020204" pitchFamily="34" charset="0"/>
              </a:rPr>
              <a:t>electronic propellant feed system.</a:t>
            </a: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Design a pump capable of delivering 350 psi of pressure at 11 GPM to the combustion chamber.</a:t>
            </a: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Pump performance characterization analysis.</a:t>
            </a: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Scalable design for future pump iterations.</a:t>
            </a: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Open source documentation, design artifacts and build information.</a:t>
            </a:r>
          </a:p>
        </p:txBody>
      </p:sp>
      <p:sp>
        <p:nvSpPr>
          <p:cNvPr id="14341" name="Text Box 16"/>
          <p:cNvSpPr txBox="1">
            <a:spLocks noChangeArrowheads="1"/>
          </p:cNvSpPr>
          <p:nvPr/>
        </p:nvSpPr>
        <p:spPr bwMode="auto">
          <a:xfrm>
            <a:off x="1045029" y="29215037"/>
            <a:ext cx="10074218" cy="3280579"/>
          </a:xfrm>
          <a:prstGeom prst="rect">
            <a:avLst/>
          </a:prstGeom>
          <a:solidFill>
            <a:schemeClr val="bg1"/>
          </a:solidFill>
          <a:ln w="38100">
            <a:solidFill>
              <a:srgbClr val="000000"/>
            </a:solidFill>
            <a:round/>
            <a:headEnd/>
            <a:tailEnd/>
          </a:ln>
        </p:spPr>
        <p:txBody>
          <a:bodyPr lIns="783771" tIns="391886"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Helvetica" panose="020B0604020202020204" pitchFamily="34" charset="0"/>
                <a:cs typeface="Helvetica" panose="020B0604020202020204" pitchFamily="34" charset="0"/>
              </a:rPr>
              <a:t>Acknowledgments</a:t>
            </a:r>
          </a:p>
        </p:txBody>
      </p:sp>
      <p:sp>
        <p:nvSpPr>
          <p:cNvPr id="14344" name="Text Box 14"/>
          <p:cNvSpPr txBox="1">
            <a:spLocks noChangeArrowheads="1"/>
          </p:cNvSpPr>
          <p:nvPr/>
        </p:nvSpPr>
        <p:spPr bwMode="auto">
          <a:xfrm>
            <a:off x="3832758" y="2880374"/>
            <a:ext cx="37670508" cy="225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235131" tIns="235131" rIns="235131" bIns="235131" anchor="ctr">
            <a:spAutoFit/>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ctr" eaLnBrk="1" hangingPunct="1">
              <a:spcBef>
                <a:spcPts val="1200"/>
              </a:spcBef>
              <a:spcAft>
                <a:spcPts val="1200"/>
              </a:spcAft>
            </a:pPr>
            <a:r>
              <a:rPr lang="en-US" altLang="x-none" sz="4800" b="1" dirty="0" smtClean="0">
                <a:latin typeface="Helvetica" panose="020B0604020202020204" pitchFamily="34" charset="0"/>
                <a:cs typeface="Helvetica" panose="020B0604020202020204" pitchFamily="34" charset="0"/>
              </a:rPr>
              <a:t>Team Members: John C. Froehlich, Jonathan Talik, James Luce, Rawand Rasheed, Mimi Shang and Jordan Roland</a:t>
            </a:r>
          </a:p>
          <a:p>
            <a:pPr algn="ctr" eaLnBrk="1" hangingPunct="1">
              <a:spcBef>
                <a:spcPts val="1200"/>
              </a:spcBef>
              <a:spcAft>
                <a:spcPts val="1200"/>
              </a:spcAft>
            </a:pPr>
            <a:r>
              <a:rPr lang="is-IS" altLang="x-none" sz="4800" b="1" dirty="0" smtClean="0">
                <a:latin typeface="Helvetica" panose="020B0604020202020204" pitchFamily="34" charset="0"/>
                <a:cs typeface="Helvetica" panose="020B0604020202020204" pitchFamily="34" charset="0"/>
              </a:rPr>
              <a:t>Sponsor: Portland State Aerospace Society</a:t>
            </a:r>
            <a:endParaRPr lang="en-US" altLang="x-none" sz="4800" dirty="0">
              <a:latin typeface="Helvetica" panose="020B0604020202020204" pitchFamily="34" charset="0"/>
              <a:cs typeface="Helvetica" panose="020B0604020202020204" pitchFamily="34" charset="0"/>
            </a:endParaRPr>
          </a:p>
        </p:txBody>
      </p:sp>
      <p:sp>
        <p:nvSpPr>
          <p:cNvPr id="14346" name="Text Box 70"/>
          <p:cNvSpPr txBox="1">
            <a:spLocks noChangeArrowheads="1"/>
          </p:cNvSpPr>
          <p:nvPr/>
        </p:nvSpPr>
        <p:spPr bwMode="auto">
          <a:xfrm>
            <a:off x="29548492" y="30458855"/>
            <a:ext cx="13280294" cy="2036761"/>
          </a:xfrm>
          <a:prstGeom prst="rect">
            <a:avLst/>
          </a:prstGeom>
          <a:solidFill>
            <a:schemeClr val="bg1"/>
          </a:solidFill>
          <a:ln w="38100">
            <a:solidFill>
              <a:srgbClr val="000000"/>
            </a:solidFill>
            <a:round/>
            <a:headEnd/>
            <a:tailEnd/>
          </a:ln>
        </p:spPr>
        <p:txBody>
          <a:bodyPr lIns="783771" tIns="391886"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Helvetica" panose="020B0604020202020204" pitchFamily="34" charset="0"/>
                <a:cs typeface="Helvetica" panose="020B0604020202020204" pitchFamily="34" charset="0"/>
              </a:rPr>
              <a:t>Project Website</a:t>
            </a:r>
          </a:p>
          <a:p>
            <a:pPr eaLnBrk="1" hangingPunct="1">
              <a:spcBef>
                <a:spcPct val="10000"/>
              </a:spcBef>
            </a:pPr>
            <a:r>
              <a:rPr lang="en-US" altLang="x-none" sz="2800" dirty="0" smtClean="0">
                <a:latin typeface="Helvetica" panose="020B0604020202020204" pitchFamily="34" charset="0"/>
                <a:cs typeface="Helvetica" panose="020B0604020202020204" pitchFamily="34" charset="0"/>
              </a:rPr>
              <a:t>https</a:t>
            </a:r>
            <a:r>
              <a:rPr lang="en-US" altLang="x-none" sz="2800" dirty="0">
                <a:latin typeface="Helvetica" panose="020B0604020202020204" pitchFamily="34" charset="0"/>
                <a:cs typeface="Helvetica" panose="020B0604020202020204" pitchFamily="34" charset="0"/>
              </a:rPr>
              <a:t>://github.com/psas/electric-feed-system</a:t>
            </a: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sp>
        <p:nvSpPr>
          <p:cNvPr id="3" name="Rectangle 180"/>
          <p:cNvSpPr>
            <a:spLocks noChangeArrowheads="1"/>
          </p:cNvSpPr>
          <p:nvPr/>
        </p:nvSpPr>
        <p:spPr bwMode="auto">
          <a:xfrm>
            <a:off x="651615" y="767543"/>
            <a:ext cx="42386250" cy="18620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a:defRPr/>
            </a:pPr>
            <a:r>
              <a:rPr lang="en-US" sz="11500" b="1" dirty="0" smtClean="0">
                <a:ln>
                  <a:solidFill>
                    <a:schemeClr val="bg1"/>
                  </a:solidFill>
                </a:ln>
                <a:latin typeface="Helvetica" panose="020B0604020202020204" pitchFamily="34" charset="0"/>
                <a:ea typeface="ＭＳ Ｐゴシック" charset="0"/>
                <a:cs typeface="Helvetica" panose="020B0604020202020204" pitchFamily="34" charset="0"/>
              </a:rPr>
              <a:t>Electric Propellant Feed System (EFS)</a:t>
            </a:r>
            <a:endParaRPr lang="en-US" sz="11500" b="1" dirty="0">
              <a:ln>
                <a:solidFill>
                  <a:schemeClr val="bg1"/>
                </a:solidFill>
              </a:ln>
              <a:latin typeface="Helvetica" panose="020B0604020202020204" pitchFamily="34" charset="0"/>
              <a:ea typeface="ＭＳ Ｐゴシック" charset="0"/>
              <a:cs typeface="Helvetica" panose="020B0604020202020204" pitchFamily="34" charset="0"/>
            </a:endParaRPr>
          </a:p>
        </p:txBody>
      </p:sp>
      <p:sp>
        <p:nvSpPr>
          <p:cNvPr id="13" name="Text Box 7"/>
          <p:cNvSpPr txBox="1">
            <a:spLocks noChangeArrowheads="1"/>
          </p:cNvSpPr>
          <p:nvPr/>
        </p:nvSpPr>
        <p:spPr bwMode="auto">
          <a:xfrm>
            <a:off x="1045029" y="9838793"/>
            <a:ext cx="10012680" cy="8804808"/>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latin typeface="Helvetica" panose="020B0604020202020204" pitchFamily="34" charset="0"/>
                <a:cs typeface="Helvetica" panose="020B0604020202020204" pitchFamily="34" charset="0"/>
              </a:rPr>
              <a:t>Motivation</a:t>
            </a:r>
          </a:p>
          <a:p>
            <a:pPr algn="just" eaLnBrk="1" hangingPunct="1">
              <a:spcBef>
                <a:spcPct val="50000"/>
              </a:spcBef>
            </a:pPr>
            <a:endParaRPr lang="en-US" altLang="x-none" sz="2400" i="1" dirty="0" smtClean="0">
              <a:solidFill>
                <a:schemeClr val="accent2"/>
              </a:solidFill>
              <a:latin typeface="Helvetica" panose="020B0604020202020204" pitchFamily="34" charset="0"/>
              <a:cs typeface="Helvetica" panose="020B0604020202020204" pitchFamily="34" charset="0"/>
            </a:endParaRPr>
          </a:p>
          <a:p>
            <a:r>
              <a:rPr lang="en-US" sz="2800" dirty="0" smtClean="0">
                <a:latin typeface="Helvetica" panose="020B0604020202020204" pitchFamily="34" charset="0"/>
                <a:cs typeface="Helvetica" panose="020B0604020202020204" pitchFamily="34" charset="0"/>
              </a:rPr>
              <a:t>Historically, the technology used to deliver liquid propellant into a rocket’s combustion chamber has been to use complex </a:t>
            </a:r>
            <a:r>
              <a:rPr lang="en-US" sz="2800" dirty="0" err="1" smtClean="0">
                <a:latin typeface="Helvetica" panose="020B0604020202020204" pitchFamily="34" charset="0"/>
                <a:cs typeface="Helvetica" panose="020B0604020202020204" pitchFamily="34" charset="0"/>
              </a:rPr>
              <a:t>turbopumps</a:t>
            </a:r>
            <a:r>
              <a:rPr lang="en-US" sz="2800" dirty="0" smtClean="0">
                <a:latin typeface="Helvetica" panose="020B0604020202020204" pitchFamily="34" charset="0"/>
                <a:cs typeface="Helvetica" panose="020B0604020202020204" pitchFamily="34" charset="0"/>
              </a:rPr>
              <a:t> or heavy pressurized gas </a:t>
            </a:r>
            <a:r>
              <a:rPr lang="en-US" sz="2800" dirty="0" smtClean="0">
                <a:latin typeface="Helvetica" panose="020B0604020202020204" pitchFamily="34" charset="0"/>
                <a:cs typeface="Helvetica" panose="020B0604020202020204" pitchFamily="34" charset="0"/>
              </a:rPr>
              <a:t>tanks. </a:t>
            </a:r>
            <a:r>
              <a:rPr lang="en-US" sz="2800" dirty="0" smtClean="0">
                <a:latin typeface="Helvetica" panose="020B0604020202020204" pitchFamily="34" charset="0"/>
                <a:cs typeface="Helvetica" panose="020B0604020202020204" pitchFamily="34" charset="0"/>
              </a:rPr>
              <a:t>Recent advances in battery technology may allow an electric motor powered rocket propellant pump to compete with the effectiveness of a </a:t>
            </a:r>
            <a:r>
              <a:rPr lang="en-US" sz="2800" dirty="0" err="1" smtClean="0">
                <a:latin typeface="Helvetica" panose="020B0604020202020204" pitchFamily="34" charset="0"/>
                <a:cs typeface="Helvetica" panose="020B0604020202020204" pitchFamily="34" charset="0"/>
              </a:rPr>
              <a:t>turbopump</a:t>
            </a:r>
            <a:r>
              <a:rPr lang="en-US" sz="2800" dirty="0" smtClean="0">
                <a:latin typeface="Helvetica" panose="020B0604020202020204" pitchFamily="34" charset="0"/>
                <a:cs typeface="Helvetica" panose="020B0604020202020204" pitchFamily="34" charset="0"/>
              </a:rPr>
              <a:t> while weighing less than a pressure fed system.</a:t>
            </a:r>
          </a:p>
          <a:p>
            <a:endParaRPr lang="en-US" sz="2800" dirty="0">
              <a:latin typeface="Helvetica" panose="020B0604020202020204" pitchFamily="34" charset="0"/>
              <a:cs typeface="Helvetica" panose="020B0604020202020204" pitchFamily="34" charset="0"/>
            </a:endParaRPr>
          </a:p>
          <a:p>
            <a:r>
              <a:rPr lang="en-US" sz="2800" dirty="0" smtClean="0">
                <a:latin typeface="Helvetica" panose="020B0604020202020204" pitchFamily="34" charset="0"/>
                <a:cs typeface="Helvetica" panose="020B0604020202020204" pitchFamily="34" charset="0"/>
              </a:rPr>
              <a:t>The open source development of an electric motor powered, high speed centrifugal pump feed system is a step forward towards making low cost bipropellant rockets capable of reaching low Earth orbit accessible to amateurs and academic rocketry groups. </a:t>
            </a:r>
          </a:p>
          <a:p>
            <a:endParaRPr lang="en-US" sz="2800" dirty="0">
              <a:latin typeface="Helvetica" panose="020B0604020202020204" pitchFamily="34" charset="0"/>
              <a:cs typeface="Helvetica" panose="020B0604020202020204" pitchFamily="34" charset="0"/>
            </a:endParaRPr>
          </a:p>
        </p:txBody>
      </p:sp>
      <p:sp>
        <p:nvSpPr>
          <p:cNvPr id="33" name="Text Box 11"/>
          <p:cNvSpPr txBox="1">
            <a:spLocks noChangeArrowheads="1"/>
          </p:cNvSpPr>
          <p:nvPr/>
        </p:nvSpPr>
        <p:spPr bwMode="auto">
          <a:xfrm>
            <a:off x="1045029" y="24987434"/>
            <a:ext cx="10012680" cy="3756745"/>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solidFill>
                  <a:srgbClr val="000000"/>
                </a:solidFill>
                <a:latin typeface="Helvetica" panose="020B0604020202020204" pitchFamily="34" charset="0"/>
                <a:cs typeface="Helvetica" panose="020B0604020202020204" pitchFamily="34" charset="0"/>
              </a:rPr>
              <a:t>Future Work </a:t>
            </a:r>
          </a:p>
          <a:p>
            <a:pPr marL="457200" indent="-457200" eaLnBrk="1" hangingPunct="1">
              <a:spcBef>
                <a:spcPct val="10000"/>
              </a:spcBef>
              <a:buFont typeface="Arial" panose="020B0604020202020204" pitchFamily="34" charset="0"/>
              <a:buChar char="•"/>
            </a:pPr>
            <a:r>
              <a:rPr lang="en-US" altLang="x-none" sz="2800" dirty="0" smtClean="0">
                <a:latin typeface="Helvetica" panose="020B0604020202020204" pitchFamily="34" charset="0"/>
                <a:cs typeface="Helvetica" panose="020B0604020202020204" pitchFamily="34" charset="0"/>
              </a:rPr>
              <a:t>Investigate additional design variations.</a:t>
            </a:r>
          </a:p>
          <a:p>
            <a:pPr marL="457200" indent="-457200" eaLnBrk="1" hangingPunct="1">
              <a:spcBef>
                <a:spcPct val="10000"/>
              </a:spcBef>
              <a:buFont typeface="Arial" panose="020B0604020202020204" pitchFamily="34" charset="0"/>
              <a:buChar char="•"/>
            </a:pPr>
            <a:r>
              <a:rPr lang="en-US" altLang="x-none" sz="2800" dirty="0" smtClean="0">
                <a:latin typeface="Helvetica" panose="020B0604020202020204" pitchFamily="34" charset="0"/>
                <a:cs typeface="Helvetica" panose="020B0604020202020204" pitchFamily="34" charset="0"/>
              </a:rPr>
              <a:t>Test pump with PSAS </a:t>
            </a:r>
            <a:r>
              <a:rPr lang="en-US" altLang="x-none" sz="2800" dirty="0" err="1" smtClean="0">
                <a:latin typeface="Helvetica" panose="020B0604020202020204" pitchFamily="34" charset="0"/>
                <a:cs typeface="Helvetica" panose="020B0604020202020204" pitchFamily="34" charset="0"/>
              </a:rPr>
              <a:t>pintle</a:t>
            </a:r>
            <a:r>
              <a:rPr lang="en-US" altLang="x-none" sz="2800" dirty="0" smtClean="0">
                <a:latin typeface="Helvetica" panose="020B0604020202020204" pitchFamily="34" charset="0"/>
                <a:cs typeface="Helvetica" panose="020B0604020202020204" pitchFamily="34" charset="0"/>
              </a:rPr>
              <a:t> injector.</a:t>
            </a:r>
          </a:p>
          <a:p>
            <a:pPr marL="457200" indent="-457200" eaLnBrk="1" hangingPunct="1">
              <a:spcBef>
                <a:spcPct val="10000"/>
              </a:spcBef>
              <a:buFont typeface="Arial" panose="020B0604020202020204" pitchFamily="34" charset="0"/>
              <a:buChar char="•"/>
            </a:pPr>
            <a:r>
              <a:rPr lang="en-US" altLang="x-none" sz="2800" dirty="0" smtClean="0">
                <a:latin typeface="Helvetica" panose="020B0604020202020204" pitchFamily="34" charset="0"/>
                <a:cs typeface="Helvetica" panose="020B0604020202020204" pitchFamily="34" charset="0"/>
              </a:rPr>
              <a:t>Adapt system for cryogenic propellants.</a:t>
            </a:r>
          </a:p>
          <a:p>
            <a:pPr marL="457200" indent="-457200" eaLnBrk="1" hangingPunct="1">
              <a:spcBef>
                <a:spcPct val="10000"/>
              </a:spcBef>
              <a:buFont typeface="Arial" panose="020B0604020202020204" pitchFamily="34" charset="0"/>
              <a:buChar char="•"/>
            </a:pPr>
            <a:r>
              <a:rPr lang="en-US" altLang="x-none" sz="2800" dirty="0" smtClean="0">
                <a:latin typeface="Helvetica" panose="020B0604020202020204" pitchFamily="34" charset="0"/>
                <a:cs typeface="Helvetica" panose="020B0604020202020204" pitchFamily="34" charset="0"/>
              </a:rPr>
              <a:t>Scale </a:t>
            </a:r>
            <a:r>
              <a:rPr lang="en-US" altLang="x-none" sz="2800" dirty="0">
                <a:latin typeface="Helvetica" panose="020B0604020202020204" pitchFamily="34" charset="0"/>
                <a:cs typeface="Helvetica" panose="020B0604020202020204" pitchFamily="34" charset="0"/>
              </a:rPr>
              <a:t>design to match PSAS LV4 </a:t>
            </a:r>
            <a:r>
              <a:rPr lang="en-US" altLang="x-none" sz="2800" dirty="0" smtClean="0">
                <a:latin typeface="Helvetica" panose="020B0604020202020204" pitchFamily="34" charset="0"/>
                <a:cs typeface="Helvetica" panose="020B0604020202020204" pitchFamily="34" charset="0"/>
              </a:rPr>
              <a:t>requirements</a:t>
            </a:r>
            <a:r>
              <a:rPr lang="en-US" altLang="x-none" sz="2800" dirty="0">
                <a:latin typeface="Helvetica" panose="020B0604020202020204" pitchFamily="34" charset="0"/>
                <a:cs typeface="Helvetica" panose="020B0604020202020204" pitchFamily="34" charset="0"/>
              </a:rPr>
              <a:t>.</a:t>
            </a:r>
            <a:endParaRPr lang="en-US" altLang="x-none" sz="2800" dirty="0" smtClean="0">
              <a:latin typeface="Helvetica" panose="020B0604020202020204" pitchFamily="34" charset="0"/>
              <a:cs typeface="Helvetica" panose="020B0604020202020204" pitchFamily="34" charset="0"/>
            </a:endParaRPr>
          </a:p>
          <a:p>
            <a:pPr marL="457200" indent="-457200" eaLnBrk="1" hangingPunct="1">
              <a:spcBef>
                <a:spcPct val="10000"/>
              </a:spcBef>
              <a:buFont typeface="Arial" panose="020B0604020202020204" pitchFamily="34" charset="0"/>
              <a:buChar char="•"/>
            </a:pPr>
            <a:r>
              <a:rPr lang="en-US" altLang="x-none" sz="2800" dirty="0" smtClean="0">
                <a:latin typeface="Helvetica" panose="020B0604020202020204" pitchFamily="34" charset="0"/>
                <a:cs typeface="Helvetica" panose="020B0604020202020204" pitchFamily="34" charset="0"/>
              </a:rPr>
              <a:t>Refine motor control and motor data acquisition.</a:t>
            </a:r>
          </a:p>
          <a:p>
            <a:pPr eaLnBrk="1" hangingPunct="1">
              <a:spcBef>
                <a:spcPct val="10000"/>
              </a:spcBef>
            </a:pPr>
            <a:endParaRPr lang="en-US" altLang="x-none" sz="2800" dirty="0">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66868" y="1260800"/>
            <a:ext cx="5507083" cy="1148717"/>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5029" y="463471"/>
            <a:ext cx="2787729" cy="2787729"/>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70294" y="20987956"/>
            <a:ext cx="7173303" cy="5262979"/>
          </a:xfrm>
          <a:prstGeom prst="rect">
            <a:avLst/>
          </a:prstGeom>
        </p:spPr>
      </p:pic>
      <p:graphicFrame>
        <p:nvGraphicFramePr>
          <p:cNvPr id="29" name="Table 28"/>
          <p:cNvGraphicFramePr>
            <a:graphicFrameLocks noGrp="1"/>
          </p:cNvGraphicFramePr>
          <p:nvPr>
            <p:extLst>
              <p:ext uri="{D42A27DB-BD31-4B8C-83A1-F6EECF244321}">
                <p14:modId xmlns:p14="http://schemas.microsoft.com/office/powerpoint/2010/main" val="3000184610"/>
              </p:ext>
            </p:extLst>
          </p:nvPr>
        </p:nvGraphicFramePr>
        <p:xfrm>
          <a:off x="1934052" y="30340680"/>
          <a:ext cx="8234633" cy="1926336"/>
        </p:xfrm>
        <a:graphic>
          <a:graphicData uri="http://schemas.openxmlformats.org/drawingml/2006/table">
            <a:tbl>
              <a:tblPr firstRow="1" bandRow="1">
                <a:tableStyleId>{2D5ABB26-0587-4C30-8999-92F81FD0307C}</a:tableStyleId>
              </a:tblPr>
              <a:tblGrid>
                <a:gridCol w="4025137">
                  <a:extLst>
                    <a:ext uri="{9D8B030D-6E8A-4147-A177-3AD203B41FA5}">
                      <a16:colId xmlns:a16="http://schemas.microsoft.com/office/drawing/2014/main" val="20000"/>
                    </a:ext>
                  </a:extLst>
                </a:gridCol>
                <a:gridCol w="4209496">
                  <a:extLst>
                    <a:ext uri="{9D8B030D-6E8A-4147-A177-3AD203B41FA5}">
                      <a16:colId xmlns:a16="http://schemas.microsoft.com/office/drawing/2014/main" val="20001"/>
                    </a:ext>
                  </a:extLst>
                </a:gridCol>
              </a:tblGrid>
              <a:tr h="1625324">
                <a:tc>
                  <a:txBody>
                    <a:bodyPr/>
                    <a:lstStyle/>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PSAS</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Erin Schmidt</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err="1" smtClean="0">
                          <a:solidFill>
                            <a:schemeClr val="tx1"/>
                          </a:solidFill>
                          <a:latin typeface="Helvetica" panose="020B0604020202020204" pitchFamily="34" charset="0"/>
                          <a:ea typeface="ＭＳ Ｐゴシック" charset="-128"/>
                          <a:cs typeface="Helvetica" panose="020B0604020202020204" pitchFamily="34" charset="0"/>
                        </a:rPr>
                        <a:t>Raúl</a:t>
                      </a: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 </a:t>
                      </a:r>
                      <a:r>
                        <a:rPr lang="en-US" altLang="x-none" sz="2800" kern="1200" dirty="0" err="1" smtClean="0">
                          <a:solidFill>
                            <a:schemeClr val="tx1"/>
                          </a:solidFill>
                          <a:latin typeface="Helvetica" panose="020B0604020202020204" pitchFamily="34" charset="0"/>
                          <a:ea typeface="ＭＳ Ｐゴシック" charset="-128"/>
                          <a:cs typeface="Helvetica" panose="020B0604020202020204" pitchFamily="34" charset="0"/>
                        </a:rPr>
                        <a:t>Bayoán</a:t>
                      </a: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 Cal</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Andrew Greenberg</a:t>
                      </a:r>
                    </a:p>
                  </a:txBody>
                  <a:tcPr/>
                </a:tc>
                <a:tc>
                  <a:txBody>
                    <a:bodyPr/>
                    <a:lstStyle/>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Gerry </a:t>
                      </a:r>
                      <a:r>
                        <a:rPr lang="en-US" altLang="x-none" sz="2800" kern="1200" dirty="0" err="1" smtClean="0">
                          <a:solidFill>
                            <a:schemeClr val="tx1"/>
                          </a:solidFill>
                          <a:latin typeface="Helvetica" panose="020B0604020202020204" pitchFamily="34" charset="0"/>
                          <a:ea typeface="ＭＳ Ｐゴシック" charset="-128"/>
                          <a:cs typeface="Helvetica" panose="020B0604020202020204" pitchFamily="34" charset="0"/>
                        </a:rPr>
                        <a:t>Recktenwald</a:t>
                      </a:r>
                      <a:endPar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endParaRP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Kris </a:t>
                      </a:r>
                      <a:r>
                        <a:rPr lang="en-US" altLang="x-none" sz="2800" kern="1200" dirty="0" err="1" smtClean="0">
                          <a:solidFill>
                            <a:schemeClr val="tx1"/>
                          </a:solidFill>
                          <a:latin typeface="Helvetica" panose="020B0604020202020204" pitchFamily="34" charset="0"/>
                          <a:ea typeface="ＭＳ Ｐゴシック" charset="-128"/>
                          <a:cs typeface="Helvetica" panose="020B0604020202020204" pitchFamily="34" charset="0"/>
                        </a:rPr>
                        <a:t>Auclair</a:t>
                      </a:r>
                      <a:endPar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endParaRP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Mike Chung</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err="1" smtClean="0">
                          <a:solidFill>
                            <a:schemeClr val="tx1"/>
                          </a:solidFill>
                          <a:latin typeface="Helvetica" panose="020B0604020202020204" pitchFamily="34" charset="0"/>
                          <a:ea typeface="ＭＳ Ｐゴシック" charset="-128"/>
                          <a:cs typeface="Helvetica" panose="020B0604020202020204" pitchFamily="34" charset="0"/>
                        </a:rPr>
                        <a:t>Haneef</a:t>
                      </a: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 Mubarak</a:t>
                      </a:r>
                    </a:p>
                  </a:txBody>
                  <a:tcPr/>
                </a:tc>
                <a:extLst>
                  <a:ext uri="{0D108BD9-81ED-4DB2-BD59-A6C34878D82A}">
                    <a16:rowId xmlns:a16="http://schemas.microsoft.com/office/drawing/2014/main" val="10000"/>
                  </a:ext>
                </a:extLst>
              </a:tr>
            </a:tbl>
          </a:graphicData>
        </a:graphic>
      </p:graphicFrame>
      <p:sp>
        <p:nvSpPr>
          <p:cNvPr id="7" name="TextBox 6"/>
          <p:cNvSpPr txBox="1"/>
          <p:nvPr/>
        </p:nvSpPr>
        <p:spPr>
          <a:xfrm>
            <a:off x="12219733" y="7311147"/>
            <a:ext cx="3840472"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Water cooled 240 amp brushless DC motor</a:t>
            </a:r>
            <a:endParaRPr lang="en-US" sz="2800" dirty="0">
              <a:latin typeface="Helvetica" panose="020B0604020202020204" pitchFamily="34" charset="0"/>
              <a:cs typeface="Helvetica" panose="020B0604020202020204" pitchFamily="34" charset="0"/>
            </a:endParaRPr>
          </a:p>
        </p:txBody>
      </p:sp>
      <p:sp>
        <p:nvSpPr>
          <p:cNvPr id="27" name="TextBox 26"/>
          <p:cNvSpPr txBox="1"/>
          <p:nvPr/>
        </p:nvSpPr>
        <p:spPr>
          <a:xfrm>
            <a:off x="12189513" y="15861106"/>
            <a:ext cx="3813505"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Load cell for live shaft torque </a:t>
            </a:r>
            <a:r>
              <a:rPr lang="en-US" sz="2800" dirty="0" smtClean="0">
                <a:latin typeface="Helvetica" panose="020B0604020202020204" pitchFamily="34" charset="0"/>
                <a:cs typeface="Helvetica" panose="020B0604020202020204" pitchFamily="34" charset="0"/>
              </a:rPr>
              <a:t>measurement </a:t>
            </a:r>
            <a:endParaRPr lang="en-US" sz="2800" dirty="0">
              <a:latin typeface="Helvetica" panose="020B0604020202020204" pitchFamily="34" charset="0"/>
              <a:cs typeface="Helvetica" panose="020B0604020202020204" pitchFamily="34" charset="0"/>
            </a:endParaRPr>
          </a:p>
        </p:txBody>
      </p:sp>
      <p:sp>
        <p:nvSpPr>
          <p:cNvPr id="28" name="TextBox 27"/>
          <p:cNvSpPr txBox="1"/>
          <p:nvPr/>
        </p:nvSpPr>
        <p:spPr>
          <a:xfrm>
            <a:off x="18224811" y="6723142"/>
            <a:ext cx="3622025" cy="52322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Floating motor mount</a:t>
            </a:r>
            <a:endParaRPr lang="en-US" sz="2800" dirty="0">
              <a:latin typeface="Helvetica" panose="020B0604020202020204" pitchFamily="34" charset="0"/>
              <a:cs typeface="Helvetica" panose="020B0604020202020204" pitchFamily="34" charset="0"/>
            </a:endParaRPr>
          </a:p>
        </p:txBody>
      </p:sp>
      <p:sp>
        <p:nvSpPr>
          <p:cNvPr id="30" name="TextBox 29"/>
          <p:cNvSpPr txBox="1"/>
          <p:nvPr/>
        </p:nvSpPr>
        <p:spPr>
          <a:xfrm>
            <a:off x="16364459" y="15873359"/>
            <a:ext cx="3043054"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Thrust and radial load bearings</a:t>
            </a:r>
            <a:endParaRPr lang="en-US" sz="2800" dirty="0">
              <a:latin typeface="Helvetica" panose="020B0604020202020204" pitchFamily="34" charset="0"/>
              <a:cs typeface="Helvetica" panose="020B0604020202020204" pitchFamily="34" charset="0"/>
            </a:endParaRPr>
          </a:p>
        </p:txBody>
      </p:sp>
      <p:sp>
        <p:nvSpPr>
          <p:cNvPr id="37" name="TextBox 36"/>
          <p:cNvSpPr txBox="1"/>
          <p:nvPr/>
        </p:nvSpPr>
        <p:spPr>
          <a:xfrm>
            <a:off x="20317252" y="15861106"/>
            <a:ext cx="3622025"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Shaft seal and Rulon bushing</a:t>
            </a:r>
            <a:endParaRPr lang="en-US" sz="2800" dirty="0">
              <a:latin typeface="Helvetica" panose="020B0604020202020204" pitchFamily="34" charset="0"/>
              <a:cs typeface="Helvetica" panose="020B0604020202020204" pitchFamily="34" charset="0"/>
            </a:endParaRPr>
          </a:p>
        </p:txBody>
      </p:sp>
      <p:sp>
        <p:nvSpPr>
          <p:cNvPr id="38" name="TextBox 37"/>
          <p:cNvSpPr txBox="1"/>
          <p:nvPr/>
        </p:nvSpPr>
        <p:spPr>
          <a:xfrm>
            <a:off x="27290697" y="15818948"/>
            <a:ext cx="919169" cy="52322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Inlet</a:t>
            </a:r>
            <a:endParaRPr lang="en-US" sz="2800" dirty="0">
              <a:latin typeface="Helvetica" panose="020B0604020202020204" pitchFamily="34" charset="0"/>
              <a:cs typeface="Helvetica" panose="020B0604020202020204" pitchFamily="34" charset="0"/>
            </a:endParaRPr>
          </a:p>
        </p:txBody>
      </p:sp>
      <p:sp>
        <p:nvSpPr>
          <p:cNvPr id="40" name="TextBox 39"/>
          <p:cNvSpPr txBox="1"/>
          <p:nvPr/>
        </p:nvSpPr>
        <p:spPr>
          <a:xfrm>
            <a:off x="25656685" y="6679590"/>
            <a:ext cx="2891173"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Barske straight blade </a:t>
            </a:r>
            <a:r>
              <a:rPr lang="en-US" sz="2800" dirty="0">
                <a:latin typeface="Helvetica" panose="020B0604020202020204" pitchFamily="34" charset="0"/>
                <a:cs typeface="Helvetica" panose="020B0604020202020204" pitchFamily="34" charset="0"/>
              </a:rPr>
              <a:t>i</a:t>
            </a:r>
            <a:r>
              <a:rPr lang="en-US" sz="2800" dirty="0" smtClean="0">
                <a:latin typeface="Helvetica" panose="020B0604020202020204" pitchFamily="34" charset="0"/>
                <a:cs typeface="Helvetica" panose="020B0604020202020204" pitchFamily="34" charset="0"/>
              </a:rPr>
              <a:t>mpeller </a:t>
            </a:r>
            <a:endParaRPr lang="en-US" sz="2800" dirty="0">
              <a:latin typeface="Helvetica" panose="020B0604020202020204" pitchFamily="34" charset="0"/>
              <a:cs typeface="Helvetica" panose="020B0604020202020204" pitchFamily="34" charset="0"/>
            </a:endParaRPr>
          </a:p>
        </p:txBody>
      </p:sp>
      <p:sp>
        <p:nvSpPr>
          <p:cNvPr id="42" name="TextBox 41"/>
          <p:cNvSpPr txBox="1"/>
          <p:nvPr/>
        </p:nvSpPr>
        <p:spPr>
          <a:xfrm>
            <a:off x="24925610" y="15818948"/>
            <a:ext cx="1378754"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O-ring seal</a:t>
            </a:r>
            <a:endParaRPr lang="en-US" sz="2800" dirty="0">
              <a:latin typeface="Helvetica" panose="020B0604020202020204" pitchFamily="34" charset="0"/>
              <a:cs typeface="Helvetica" panose="020B0604020202020204" pitchFamily="34" charset="0"/>
            </a:endParaRPr>
          </a:p>
        </p:txBody>
      </p:sp>
      <p:cxnSp>
        <p:nvCxnSpPr>
          <p:cNvPr id="10" name="Straight Connector 9"/>
          <p:cNvCxnSpPr>
            <a:stCxn id="7" idx="2"/>
          </p:cNvCxnSpPr>
          <p:nvPr/>
        </p:nvCxnSpPr>
        <p:spPr>
          <a:xfrm>
            <a:off x="14139969" y="8265254"/>
            <a:ext cx="1109703" cy="1911706"/>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Straight Connector 42"/>
          <p:cNvCxnSpPr>
            <a:endCxn id="27" idx="0"/>
          </p:cNvCxnSpPr>
          <p:nvPr/>
        </p:nvCxnSpPr>
        <p:spPr>
          <a:xfrm flipH="1">
            <a:off x="14096266" y="12585032"/>
            <a:ext cx="2677044" cy="3276074"/>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Connector 43"/>
          <p:cNvCxnSpPr>
            <a:endCxn id="30" idx="0"/>
          </p:cNvCxnSpPr>
          <p:nvPr/>
        </p:nvCxnSpPr>
        <p:spPr>
          <a:xfrm flipH="1">
            <a:off x="17885986" y="10972800"/>
            <a:ext cx="4805572" cy="4900559"/>
          </a:xfrm>
          <a:prstGeom prst="line">
            <a:avLst/>
          </a:prstGeom>
        </p:spPr>
        <p:style>
          <a:lnRef idx="2">
            <a:schemeClr val="accent2"/>
          </a:lnRef>
          <a:fillRef idx="0">
            <a:schemeClr val="accent2"/>
          </a:fillRef>
          <a:effectRef idx="1">
            <a:schemeClr val="accent2"/>
          </a:effectRef>
          <a:fontRef idx="minor">
            <a:schemeClr val="tx1"/>
          </a:fontRef>
        </p:style>
      </p:cxnSp>
      <p:cxnSp>
        <p:nvCxnSpPr>
          <p:cNvPr id="45" name="Straight Connector 44"/>
          <p:cNvCxnSpPr>
            <a:endCxn id="37" idx="0"/>
          </p:cNvCxnSpPr>
          <p:nvPr/>
        </p:nvCxnSpPr>
        <p:spPr>
          <a:xfrm flipH="1">
            <a:off x="22128265" y="11237495"/>
            <a:ext cx="2644054" cy="4623611"/>
          </a:xfrm>
          <a:prstGeom prst="line">
            <a:avLst/>
          </a:prstGeom>
        </p:spPr>
        <p:style>
          <a:lnRef idx="2">
            <a:schemeClr val="accent2"/>
          </a:lnRef>
          <a:fillRef idx="0">
            <a:schemeClr val="accent2"/>
          </a:fillRef>
          <a:effectRef idx="1">
            <a:schemeClr val="accent2"/>
          </a:effectRef>
          <a:fontRef idx="minor">
            <a:schemeClr val="tx1"/>
          </a:fontRef>
        </p:style>
      </p:cxnSp>
      <p:cxnSp>
        <p:nvCxnSpPr>
          <p:cNvPr id="47" name="Straight Connector 46"/>
          <p:cNvCxnSpPr>
            <a:endCxn id="42" idx="0"/>
          </p:cNvCxnSpPr>
          <p:nvPr/>
        </p:nvCxnSpPr>
        <p:spPr>
          <a:xfrm>
            <a:off x="25336345" y="11891563"/>
            <a:ext cx="278642" cy="3927385"/>
          </a:xfrm>
          <a:prstGeom prst="line">
            <a:avLst/>
          </a:prstGeom>
        </p:spPr>
        <p:style>
          <a:lnRef idx="2">
            <a:schemeClr val="accent2"/>
          </a:lnRef>
          <a:fillRef idx="0">
            <a:schemeClr val="accent2"/>
          </a:fillRef>
          <a:effectRef idx="1">
            <a:schemeClr val="accent2"/>
          </a:effectRef>
          <a:fontRef idx="minor">
            <a:schemeClr val="tx1"/>
          </a:fontRef>
        </p:style>
      </p:cxnSp>
      <p:cxnSp>
        <p:nvCxnSpPr>
          <p:cNvPr id="48" name="Straight Connector 47"/>
          <p:cNvCxnSpPr>
            <a:endCxn id="38" idx="0"/>
          </p:cNvCxnSpPr>
          <p:nvPr/>
        </p:nvCxnSpPr>
        <p:spPr>
          <a:xfrm>
            <a:off x="27247000" y="11531420"/>
            <a:ext cx="503282" cy="4287528"/>
          </a:xfrm>
          <a:prstGeom prst="line">
            <a:avLst/>
          </a:prstGeom>
        </p:spPr>
        <p:style>
          <a:lnRef idx="2">
            <a:schemeClr val="accent2"/>
          </a:lnRef>
          <a:fillRef idx="0">
            <a:schemeClr val="accent2"/>
          </a:fillRef>
          <a:effectRef idx="1">
            <a:schemeClr val="accent2"/>
          </a:effectRef>
          <a:fontRef idx="minor">
            <a:schemeClr val="tx1"/>
          </a:fontRef>
        </p:style>
      </p:cxnSp>
      <p:cxnSp>
        <p:nvCxnSpPr>
          <p:cNvPr id="51" name="Straight Connector 50"/>
          <p:cNvCxnSpPr>
            <a:endCxn id="40" idx="2"/>
          </p:cNvCxnSpPr>
          <p:nvPr/>
        </p:nvCxnSpPr>
        <p:spPr>
          <a:xfrm flipV="1">
            <a:off x="26081956" y="7633697"/>
            <a:ext cx="1020316" cy="2948031"/>
          </a:xfrm>
          <a:prstGeom prst="line">
            <a:avLst/>
          </a:prstGeom>
        </p:spPr>
        <p:style>
          <a:lnRef idx="2">
            <a:schemeClr val="accent2"/>
          </a:lnRef>
          <a:fillRef idx="0">
            <a:schemeClr val="accent2"/>
          </a:fillRef>
          <a:effectRef idx="1">
            <a:schemeClr val="accent2"/>
          </a:effectRef>
          <a:fontRef idx="minor">
            <a:schemeClr val="tx1"/>
          </a:fontRef>
        </p:style>
      </p:cxnSp>
      <p:cxnSp>
        <p:nvCxnSpPr>
          <p:cNvPr id="54" name="Straight Connector 53"/>
          <p:cNvCxnSpPr>
            <a:endCxn id="28" idx="2"/>
          </p:cNvCxnSpPr>
          <p:nvPr/>
        </p:nvCxnSpPr>
        <p:spPr>
          <a:xfrm flipV="1">
            <a:off x="19038244" y="7246362"/>
            <a:ext cx="997580" cy="1540629"/>
          </a:xfrm>
          <a:prstGeom prst="line">
            <a:avLst/>
          </a:prstGeom>
        </p:spPr>
        <p:style>
          <a:lnRef idx="2">
            <a:schemeClr val="accent2"/>
          </a:lnRef>
          <a:fillRef idx="0">
            <a:schemeClr val="accent2"/>
          </a:fillRef>
          <a:effectRef idx="1">
            <a:schemeClr val="accent2"/>
          </a:effectRef>
          <a:fontRef idx="minor">
            <a:schemeClr val="tx1"/>
          </a:fontRef>
        </p:style>
      </p:cxnSp>
      <p:sp>
        <p:nvSpPr>
          <p:cNvPr id="71" name="TextBox 70"/>
          <p:cNvSpPr txBox="1"/>
          <p:nvPr/>
        </p:nvSpPr>
        <p:spPr>
          <a:xfrm>
            <a:off x="22201213" y="6683507"/>
            <a:ext cx="2843873"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Interchangeable diffusers</a:t>
            </a:r>
            <a:endParaRPr lang="en-US" sz="2800" dirty="0">
              <a:latin typeface="Helvetica" panose="020B0604020202020204" pitchFamily="34" charset="0"/>
              <a:cs typeface="Helvetica" panose="020B0604020202020204" pitchFamily="34" charset="0"/>
            </a:endParaRPr>
          </a:p>
        </p:txBody>
      </p:sp>
      <p:cxnSp>
        <p:nvCxnSpPr>
          <p:cNvPr id="74" name="Straight Connector 73"/>
          <p:cNvCxnSpPr>
            <a:endCxn id="71" idx="2"/>
          </p:cNvCxnSpPr>
          <p:nvPr/>
        </p:nvCxnSpPr>
        <p:spPr>
          <a:xfrm flipH="1" flipV="1">
            <a:off x="23623150" y="7637614"/>
            <a:ext cx="2534023" cy="627640"/>
          </a:xfrm>
          <a:prstGeom prst="line">
            <a:avLst/>
          </a:prstGeom>
        </p:spPr>
        <p:style>
          <a:lnRef idx="2">
            <a:schemeClr val="accent2"/>
          </a:lnRef>
          <a:fillRef idx="0">
            <a:schemeClr val="accent2"/>
          </a:fillRef>
          <a:effectRef idx="1">
            <a:schemeClr val="accent2"/>
          </a:effectRef>
          <a:fontRef idx="minor">
            <a:schemeClr val="tx1"/>
          </a:fontRef>
        </p:style>
      </p:cxn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152367" y="17232148"/>
            <a:ext cx="9886094" cy="3118330"/>
          </a:xfrm>
          <a:prstGeom prst="rect">
            <a:avLst/>
          </a:prstGeom>
          <a:ln>
            <a:solidFill>
              <a:schemeClr val="tx1">
                <a:lumMod val="50000"/>
                <a:lumOff val="50000"/>
              </a:schemeClr>
            </a:solidFill>
          </a:ln>
        </p:spPr>
      </p:pic>
      <p:sp>
        <p:nvSpPr>
          <p:cNvPr id="49" name="TextBox 48"/>
          <p:cNvSpPr txBox="1"/>
          <p:nvPr/>
        </p:nvSpPr>
        <p:spPr>
          <a:xfrm>
            <a:off x="12385461" y="17232148"/>
            <a:ext cx="5180675" cy="3108543"/>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b="1" dirty="0" smtClean="0">
                <a:latin typeface="Helvetica" panose="020B0604020202020204" pitchFamily="34" charset="0"/>
                <a:cs typeface="Helvetica" panose="020B0604020202020204" pitchFamily="34" charset="0"/>
              </a:rPr>
              <a:t>Impellers</a:t>
            </a:r>
          </a:p>
          <a:p>
            <a:r>
              <a:rPr lang="en-US" sz="2800" dirty="0" smtClean="0">
                <a:latin typeface="Helvetica" panose="020B0604020202020204" pitchFamily="34" charset="0"/>
                <a:cs typeface="Helvetica" panose="020B0604020202020204" pitchFamily="34" charset="0"/>
              </a:rPr>
              <a:t>We chose to use unorthodox Barske straight blade impellers to meet our unusual high head, low flow requirements. Three designs </a:t>
            </a:r>
            <a:r>
              <a:rPr lang="en-US" sz="2800" dirty="0">
                <a:latin typeface="Helvetica" panose="020B0604020202020204" pitchFamily="34" charset="0"/>
                <a:cs typeface="Helvetica" panose="020B0604020202020204" pitchFamily="34" charset="0"/>
              </a:rPr>
              <a:t>were </a:t>
            </a:r>
            <a:r>
              <a:rPr lang="en-US" sz="2800" dirty="0" smtClean="0">
                <a:latin typeface="Helvetica" panose="020B0604020202020204" pitchFamily="34" charset="0"/>
                <a:cs typeface="Helvetica" panose="020B0604020202020204" pitchFamily="34" charset="0"/>
              </a:rPr>
              <a:t>3D printed </a:t>
            </a:r>
            <a:r>
              <a:rPr lang="en-US" sz="2800" dirty="0">
                <a:latin typeface="Helvetica" panose="020B0604020202020204" pitchFamily="34" charset="0"/>
                <a:cs typeface="Helvetica" panose="020B0604020202020204" pitchFamily="34" charset="0"/>
              </a:rPr>
              <a:t>in stainless steel</a:t>
            </a:r>
            <a:r>
              <a:rPr lang="en-US" sz="2800" dirty="0" smtClean="0">
                <a:latin typeface="Helvetica" panose="020B0604020202020204" pitchFamily="34" charset="0"/>
                <a:cs typeface="Helvetica" panose="020B0604020202020204" pitchFamily="34" charset="0"/>
              </a:rPr>
              <a:t>.</a:t>
            </a:r>
            <a:endParaRPr lang="en-US" sz="2800" dirty="0">
              <a:latin typeface="Helvetica" panose="020B0604020202020204" pitchFamily="34" charset="0"/>
              <a:cs typeface="Helvetica" panose="020B0604020202020204" pitchFamily="34" charset="0"/>
            </a:endParaRPr>
          </a:p>
        </p:txBody>
      </p:sp>
      <p:sp>
        <p:nvSpPr>
          <p:cNvPr id="53" name="TextBox 52"/>
          <p:cNvSpPr txBox="1"/>
          <p:nvPr/>
        </p:nvSpPr>
        <p:spPr>
          <a:xfrm>
            <a:off x="20138314" y="20987956"/>
            <a:ext cx="7879498" cy="526297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b="1" dirty="0" smtClean="0">
                <a:latin typeface="Helvetica" panose="020B0604020202020204" pitchFamily="34" charset="0"/>
                <a:cs typeface="Helvetica" panose="020B0604020202020204" pitchFamily="34" charset="0"/>
              </a:rPr>
              <a:t>Experiment design</a:t>
            </a:r>
          </a:p>
          <a:p>
            <a:r>
              <a:rPr lang="en-US" sz="2800" dirty="0" smtClean="0">
                <a:latin typeface="Helvetica" panose="020B0604020202020204" pitchFamily="34" charset="0"/>
                <a:cs typeface="Helvetica" panose="020B0604020202020204" pitchFamily="34" charset="0"/>
              </a:rPr>
              <a:t>In order to test our pump, we needed an elaborate testing rig.</a:t>
            </a:r>
          </a:p>
          <a:p>
            <a:pPr marL="457200" indent="-457200">
              <a:buFont typeface="Arial" panose="020B0604020202020204" pitchFamily="34" charset="0"/>
              <a:buChar char="•"/>
            </a:pPr>
            <a:r>
              <a:rPr lang="en-US" sz="2800" dirty="0" smtClean="0">
                <a:latin typeface="Helvetica" panose="020B0604020202020204" pitchFamily="34" charset="0"/>
                <a:cs typeface="Helvetica" panose="020B0604020202020204" pitchFamily="34" charset="0"/>
              </a:rPr>
              <a:t>Arduino microcontroller used for motor control and data acquisition.</a:t>
            </a:r>
          </a:p>
          <a:p>
            <a:pPr marL="457200" indent="-457200">
              <a:buFont typeface="Arial" panose="020B0604020202020204" pitchFamily="34" charset="0"/>
              <a:buChar char="•"/>
            </a:pPr>
            <a:r>
              <a:rPr lang="en-US" sz="2800" dirty="0" smtClean="0">
                <a:latin typeface="Helvetica" panose="020B0604020202020204" pitchFamily="34" charset="0"/>
                <a:cs typeface="Helvetica" panose="020B0604020202020204" pitchFamily="34" charset="0"/>
              </a:rPr>
              <a:t>Values monitored: Suction (inlet), discharge, volute and seal cavity pressures, RPM, flow rate, shaft torque.</a:t>
            </a:r>
          </a:p>
          <a:p>
            <a:pPr marL="457200" indent="-457200">
              <a:buFont typeface="Arial" panose="020B0604020202020204" pitchFamily="34" charset="0"/>
              <a:buChar char="•"/>
            </a:pPr>
            <a:r>
              <a:rPr lang="en-US" sz="2800" dirty="0" smtClean="0">
                <a:latin typeface="Helvetica" panose="020B0604020202020204" pitchFamily="34" charset="0"/>
                <a:cs typeface="Helvetica" panose="020B0604020202020204" pitchFamily="34" charset="0"/>
              </a:rPr>
              <a:t>Inlet pressure (~45 psi) provided via a 42 gallon water tank kept at constant pressure via a pressure regulator.</a:t>
            </a:r>
          </a:p>
          <a:p>
            <a:pPr marL="457200" indent="-457200">
              <a:buFont typeface="Arial" panose="020B0604020202020204" pitchFamily="34" charset="0"/>
              <a:buChar char="•"/>
            </a:pPr>
            <a:r>
              <a:rPr lang="en-US" sz="2800" dirty="0" smtClean="0">
                <a:latin typeface="Helvetica" panose="020B0604020202020204" pitchFamily="34" charset="0"/>
                <a:cs typeface="Helvetica" panose="020B0604020202020204" pitchFamily="34" charset="0"/>
              </a:rPr>
              <a:t>Motor and speed controller water cooled .</a:t>
            </a:r>
          </a:p>
        </p:txBody>
      </p:sp>
      <p:sp>
        <p:nvSpPr>
          <p:cNvPr id="56" name="Text Box 7"/>
          <p:cNvSpPr txBox="1">
            <a:spLocks noChangeArrowheads="1"/>
          </p:cNvSpPr>
          <p:nvPr/>
        </p:nvSpPr>
        <p:spPr bwMode="auto">
          <a:xfrm>
            <a:off x="-11990717" y="9452851"/>
            <a:ext cx="10012680" cy="8804808"/>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latin typeface="Helvetica" panose="020B0604020202020204" pitchFamily="34" charset="0"/>
                <a:cs typeface="Helvetica" panose="020B0604020202020204" pitchFamily="34" charset="0"/>
              </a:rPr>
              <a:t>Motivation</a:t>
            </a:r>
          </a:p>
          <a:p>
            <a:pPr algn="just" eaLnBrk="1" hangingPunct="1">
              <a:spcBef>
                <a:spcPct val="50000"/>
              </a:spcBef>
            </a:pPr>
            <a:endParaRPr lang="en-US" altLang="x-none" sz="2400" i="1" dirty="0" smtClean="0">
              <a:solidFill>
                <a:schemeClr val="accent2"/>
              </a:solidFill>
              <a:latin typeface="Helvetica" panose="020B0604020202020204" pitchFamily="34" charset="0"/>
              <a:cs typeface="Helvetica" panose="020B0604020202020204" pitchFamily="34" charset="0"/>
            </a:endParaRPr>
          </a:p>
          <a:p>
            <a:r>
              <a:rPr lang="en-US" sz="2800" dirty="0" smtClean="0">
                <a:latin typeface="Helvetica" panose="020B0604020202020204" pitchFamily="34" charset="0"/>
                <a:cs typeface="Helvetica" panose="020B0604020202020204" pitchFamily="34" charset="0"/>
              </a:rPr>
              <a:t>Historically, the technology used to deliver liquid propellant into a rocket’s combustion chamber has been to use complex </a:t>
            </a:r>
            <a:r>
              <a:rPr lang="en-US" sz="2800" dirty="0" err="1" smtClean="0">
                <a:latin typeface="Helvetica" panose="020B0604020202020204" pitchFamily="34" charset="0"/>
                <a:cs typeface="Helvetica" panose="020B0604020202020204" pitchFamily="34" charset="0"/>
              </a:rPr>
              <a:t>turbopumps</a:t>
            </a:r>
            <a:r>
              <a:rPr lang="en-US" sz="2800" dirty="0" smtClean="0">
                <a:latin typeface="Helvetica" panose="020B0604020202020204" pitchFamily="34" charset="0"/>
                <a:cs typeface="Helvetica" panose="020B0604020202020204" pitchFamily="34" charset="0"/>
              </a:rPr>
              <a:t> or heavy pressurized gas </a:t>
            </a:r>
            <a:r>
              <a:rPr lang="en-US" sz="2800" dirty="0" smtClean="0">
                <a:latin typeface="Helvetica" panose="020B0604020202020204" pitchFamily="34" charset="0"/>
                <a:cs typeface="Helvetica" panose="020B0604020202020204" pitchFamily="34" charset="0"/>
              </a:rPr>
              <a:t>tanks. </a:t>
            </a:r>
            <a:r>
              <a:rPr lang="en-US" sz="2800" dirty="0" smtClean="0">
                <a:latin typeface="Helvetica" panose="020B0604020202020204" pitchFamily="34" charset="0"/>
                <a:cs typeface="Helvetica" panose="020B0604020202020204" pitchFamily="34" charset="0"/>
              </a:rPr>
              <a:t>Recent advances in battery technology may allow an electric motor powered rocket propellant pump to compete with the effectiveness of a </a:t>
            </a:r>
            <a:r>
              <a:rPr lang="en-US" sz="2800" dirty="0" err="1" smtClean="0">
                <a:latin typeface="Helvetica" panose="020B0604020202020204" pitchFamily="34" charset="0"/>
                <a:cs typeface="Helvetica" panose="020B0604020202020204" pitchFamily="34" charset="0"/>
              </a:rPr>
              <a:t>turbopump</a:t>
            </a:r>
            <a:r>
              <a:rPr lang="en-US" sz="2800" dirty="0" smtClean="0">
                <a:latin typeface="Helvetica" panose="020B0604020202020204" pitchFamily="34" charset="0"/>
                <a:cs typeface="Helvetica" panose="020B0604020202020204" pitchFamily="34" charset="0"/>
              </a:rPr>
              <a:t> while weighing less than a pressure fed system.</a:t>
            </a:r>
          </a:p>
          <a:p>
            <a:endParaRPr lang="en-US" sz="2800" dirty="0">
              <a:latin typeface="Helvetica" panose="020B0604020202020204" pitchFamily="34" charset="0"/>
              <a:cs typeface="Helvetica" panose="020B0604020202020204" pitchFamily="34" charset="0"/>
            </a:endParaRPr>
          </a:p>
          <a:p>
            <a:r>
              <a:rPr lang="en-US" sz="2800" dirty="0" smtClean="0">
                <a:latin typeface="Helvetica" panose="020B0604020202020204" pitchFamily="34" charset="0"/>
                <a:cs typeface="Helvetica" panose="020B0604020202020204" pitchFamily="34" charset="0"/>
              </a:rPr>
              <a:t>The open source development of an electric motor powered, high speed centrifugal pump feed system is a step forward towards making low cost bipropellant rockets capable of reaching low Earth orbit accessible to amateurs and academic rocketry groups. </a:t>
            </a:r>
          </a:p>
          <a:p>
            <a:endParaRPr lang="en-US" sz="2800" dirty="0" smtClean="0">
              <a:latin typeface="Helvetica" panose="020B0604020202020204" pitchFamily="34" charset="0"/>
              <a:cs typeface="Helvetica" panose="020B0604020202020204" pitchFamily="34" charset="0"/>
            </a:endParaRPr>
          </a:p>
          <a:p>
            <a:endParaRPr lang="en-US" sz="2800" dirty="0">
              <a:latin typeface="Helvetica" panose="020B0604020202020204" pitchFamily="34" charset="0"/>
              <a:cs typeface="Helvetica" panose="020B0604020202020204" pitchFamily="34" charset="0"/>
            </a:endParaRPr>
          </a:p>
          <a:p>
            <a:endParaRPr lang="en-US" sz="2800" dirty="0" smtClean="0">
              <a:latin typeface="Helvetica" panose="020B0604020202020204" pitchFamily="34" charset="0"/>
              <a:cs typeface="Helvetica" panose="020B0604020202020204" pitchFamily="34" charset="0"/>
            </a:endParaRPr>
          </a:p>
          <a:p>
            <a:r>
              <a:rPr lang="en-US" sz="2800" dirty="0" smtClean="0">
                <a:latin typeface="Helvetica" panose="020B0604020202020204" pitchFamily="34" charset="0"/>
                <a:cs typeface="Helvetica" panose="020B0604020202020204" pitchFamily="34" charset="0"/>
              </a:rPr>
              <a:t>Historically, the </a:t>
            </a:r>
            <a:r>
              <a:rPr lang="en-US" sz="2800" dirty="0">
                <a:latin typeface="Helvetica" panose="020B0604020202020204" pitchFamily="34" charset="0"/>
                <a:cs typeface="Helvetica" panose="020B0604020202020204" pitchFamily="34" charset="0"/>
              </a:rPr>
              <a:t>systems to impel propellants </a:t>
            </a:r>
            <a:r>
              <a:rPr lang="en-US" sz="2800" dirty="0" smtClean="0">
                <a:latin typeface="Helvetica" panose="020B0604020202020204" pitchFamily="34" charset="0"/>
                <a:cs typeface="Helvetica" panose="020B0604020202020204" pitchFamily="34" charset="0"/>
              </a:rPr>
              <a:t>to requirements of </a:t>
            </a:r>
            <a:r>
              <a:rPr lang="en-US" sz="2800" dirty="0">
                <a:latin typeface="Helvetica" panose="020B0604020202020204" pitchFamily="34" charset="0"/>
                <a:cs typeface="Helvetica" panose="020B0604020202020204" pitchFamily="34" charset="0"/>
              </a:rPr>
              <a:t>the combustion chamber of a liquid fueled rocket are based on the employment of turbo-pumps or a pressurized gas systems. The complexity and cost of these methods has made building a liquid fuel rocket financially and technically difficult for the amateur rocket community. However, </a:t>
            </a:r>
            <a:r>
              <a:rPr lang="en-US" sz="2800" dirty="0" smtClean="0">
                <a:latin typeface="Helvetica" panose="020B0604020202020204" pitchFamily="34" charset="0"/>
                <a:cs typeface="Helvetica" panose="020B0604020202020204" pitchFamily="34" charset="0"/>
              </a:rPr>
              <a:t>recent technological </a:t>
            </a:r>
            <a:r>
              <a:rPr lang="en-US" sz="2800" dirty="0">
                <a:latin typeface="Helvetica" panose="020B0604020202020204" pitchFamily="34" charset="0"/>
                <a:cs typeface="Helvetica" panose="020B0604020202020204" pitchFamily="34" charset="0"/>
              </a:rPr>
              <a:t>advances </a:t>
            </a:r>
            <a:r>
              <a:rPr lang="en-US" sz="2800" dirty="0" smtClean="0">
                <a:latin typeface="Helvetica" panose="020B0604020202020204" pitchFamily="34" charset="0"/>
                <a:cs typeface="Helvetica" panose="020B0604020202020204" pitchFamily="34" charset="0"/>
              </a:rPr>
              <a:t>in electric </a:t>
            </a:r>
            <a:r>
              <a:rPr lang="en-US" sz="2800" dirty="0">
                <a:latin typeface="Helvetica" panose="020B0604020202020204" pitchFamily="34" charset="0"/>
                <a:cs typeface="Helvetica" panose="020B0604020202020204" pitchFamily="34" charset="0"/>
              </a:rPr>
              <a:t>motors and </a:t>
            </a:r>
            <a:r>
              <a:rPr lang="en-US" sz="2800" dirty="0" smtClean="0">
                <a:latin typeface="Helvetica" panose="020B0604020202020204" pitchFamily="34" charset="0"/>
                <a:cs typeface="Helvetica" panose="020B0604020202020204" pitchFamily="34" charset="0"/>
              </a:rPr>
              <a:t>batteries have </a:t>
            </a:r>
            <a:r>
              <a:rPr lang="en-US" sz="2800" dirty="0">
                <a:latin typeface="Helvetica" panose="020B0604020202020204" pitchFamily="34" charset="0"/>
                <a:cs typeface="Helvetica" panose="020B0604020202020204" pitchFamily="34" charset="0"/>
              </a:rPr>
              <a:t>building small and light weight electric-pump feed systems is possible. </a:t>
            </a:r>
            <a:endParaRPr lang="en-US" sz="2800" dirty="0" smtClean="0">
              <a:latin typeface="Helvetica" panose="020B0604020202020204" pitchFamily="34" charset="0"/>
              <a:cs typeface="Helvetica" panose="020B0604020202020204" pitchFamily="34" charset="0"/>
            </a:endParaRPr>
          </a:p>
          <a:p>
            <a:endParaRPr lang="en-US" sz="2800" dirty="0">
              <a:latin typeface="Helvetica" panose="020B0604020202020204" pitchFamily="34" charset="0"/>
              <a:cs typeface="Helvetica" panose="020B0604020202020204" pitchFamily="34" charset="0"/>
            </a:endParaRPr>
          </a:p>
          <a:p>
            <a:r>
              <a:rPr lang="en-US" sz="2800" dirty="0" smtClean="0">
                <a:latin typeface="Helvetica" panose="020B0604020202020204" pitchFamily="34" charset="0"/>
                <a:cs typeface="Helvetica" panose="020B0604020202020204" pitchFamily="34" charset="0"/>
              </a:rPr>
              <a:t>The </a:t>
            </a:r>
            <a:r>
              <a:rPr lang="en-US" sz="2800" dirty="0">
                <a:latin typeface="Helvetica" panose="020B0604020202020204" pitchFamily="34" charset="0"/>
                <a:cs typeface="Helvetica" panose="020B0604020202020204" pitchFamily="34" charset="0"/>
              </a:rPr>
              <a:t>development and demonstration of an electronically powered, </a:t>
            </a:r>
            <a:r>
              <a:rPr lang="en-US" sz="2800" dirty="0" smtClean="0">
                <a:latin typeface="Helvetica" panose="020B0604020202020204" pitchFamily="34" charset="0"/>
                <a:cs typeface="Helvetica" panose="020B0604020202020204" pitchFamily="34" charset="0"/>
              </a:rPr>
              <a:t>high-speed, </a:t>
            </a:r>
            <a:r>
              <a:rPr lang="en-US" sz="2800" dirty="0">
                <a:latin typeface="Helvetica" panose="020B0604020202020204" pitchFamily="34" charset="0"/>
                <a:cs typeface="Helvetica" panose="020B0604020202020204" pitchFamily="34" charset="0"/>
              </a:rPr>
              <a:t>centrifugal pump feed system is a step forward in offering low cost, open source bipropellant rockets capable of reaching low Earth orbit to amateurs and academic rocketry groups. </a:t>
            </a:r>
          </a:p>
          <a:p>
            <a:endParaRPr lang="en-US" sz="2800" dirty="0">
              <a:latin typeface="Helvetica" panose="020B0604020202020204" pitchFamily="34" charset="0"/>
              <a:cs typeface="Helvetica" panose="020B0604020202020204" pitchFamily="34" charset="0"/>
            </a:endParaRPr>
          </a:p>
        </p:txBody>
      </p:sp>
      <p:pic>
        <p:nvPicPr>
          <p:cNvPr id="14337" name="Picture 14336"/>
          <p:cNvPicPr>
            <a:picLocks noChangeAspect="1"/>
          </p:cNvPicPr>
          <p:nvPr/>
        </p:nvPicPr>
        <p:blipFill>
          <a:blip r:embed="rId10"/>
          <a:stretch>
            <a:fillRect/>
          </a:stretch>
        </p:blipFill>
        <p:spPr>
          <a:xfrm>
            <a:off x="20392514" y="27167305"/>
            <a:ext cx="6810062" cy="4309930"/>
          </a:xfrm>
          <a:prstGeom prst="rect">
            <a:avLst/>
          </a:prstGeom>
        </p:spPr>
      </p:pic>
      <p:cxnSp>
        <p:nvCxnSpPr>
          <p:cNvPr id="14345" name="Straight Arrow Connector 14344"/>
          <p:cNvCxnSpPr/>
          <p:nvPr/>
        </p:nvCxnSpPr>
        <p:spPr>
          <a:xfrm>
            <a:off x="26819753" y="28059437"/>
            <a:ext cx="5418" cy="331123"/>
          </a:xfrm>
          <a:prstGeom prst="straightConnector1">
            <a:avLst/>
          </a:prstGeom>
          <a:ln>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14349" name="Straight Connector 14348"/>
          <p:cNvCxnSpPr/>
          <p:nvPr/>
        </p:nvCxnSpPr>
        <p:spPr>
          <a:xfrm>
            <a:off x="25886649" y="28059437"/>
            <a:ext cx="985058" cy="0"/>
          </a:xfrm>
          <a:prstGeom prst="line">
            <a:avLst/>
          </a:prstGeom>
          <a:ln w="12700"/>
          <a:effectLst/>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a:off x="25886649" y="28390560"/>
            <a:ext cx="985058" cy="0"/>
          </a:xfrm>
          <a:prstGeom prst="line">
            <a:avLst/>
          </a:prstGeom>
          <a:ln w="12700"/>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017821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6236</TotalTime>
  <Words>667</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Helvetica</vt:lpstr>
      <vt:lpstr>Times New Roman</vt:lpstr>
      <vt:lpstr>Default Design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Poster template</dc:title>
  <dc:subject>BSME Capstone</dc:subject>
  <dc:creator>Inspired by Colin Purrington and created by GWR</dc:creator>
  <cp:keywords/>
  <dc:description>See http://colinpurrington.com/tips/academic/posterdesign for more information and the inspiration for this poster layout</dc:description>
  <cp:lastModifiedBy>Johnathan Talik</cp:lastModifiedBy>
  <cp:revision>636</cp:revision>
  <cp:lastPrinted>2017-05-19T13:54:08Z</cp:lastPrinted>
  <dcterms:created xsi:type="dcterms:W3CDTF">2012-06-12T14:08:55Z</dcterms:created>
  <dcterms:modified xsi:type="dcterms:W3CDTF">2017-06-01T05:22:52Z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