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DFA"/>
    <a:srgbClr val="FBF4EC"/>
    <a:srgbClr val="CAB897"/>
    <a:srgbClr val="ABABAB"/>
    <a:srgbClr val="FFFFFF"/>
    <a:srgbClr val="698DC3"/>
    <a:srgbClr val="304E79"/>
    <a:srgbClr val="0099FF"/>
    <a:srgbClr val="FFFF66"/>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varScale="1">
        <p:scale>
          <a:sx n="23" d="100"/>
          <a:sy n="23" d="100"/>
        </p:scale>
        <p:origin x="2832" y="108"/>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6/3/2017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6/3/2017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image" Target="../media/image2.JP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1045028" y="252804"/>
            <a:ext cx="41622635" cy="4567214"/>
          </a:xfrm>
          <a:prstGeom prst="rect">
            <a:avLst/>
          </a:prstGeom>
          <a:solidFill>
            <a:srgbClr val="6CADF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42" name="Text Box 12"/>
          <p:cNvSpPr txBox="1">
            <a:spLocks noChangeArrowheads="1"/>
          </p:cNvSpPr>
          <p:nvPr/>
        </p:nvSpPr>
        <p:spPr bwMode="auto">
          <a:xfrm>
            <a:off x="11828001" y="5709998"/>
            <a:ext cx="16950199" cy="1221743"/>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Design Features</a:t>
            </a:r>
            <a:endParaRPr lang="en-US" altLang="x-none" sz="4400" b="1" dirty="0">
              <a:solidFill>
                <a:srgbClr val="000000"/>
              </a:solidFill>
              <a:latin typeface="Garamond" panose="02020404030301010803" pitchFamily="18"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436134" y="8598630"/>
            <a:ext cx="12920869" cy="6983896"/>
          </a:xfrm>
          <a:prstGeom prst="rect">
            <a:avLst/>
          </a:prstGeom>
        </p:spPr>
      </p:pic>
      <p:pic>
        <p:nvPicPr>
          <p:cNvPr id="14336" name="Picture 14335"/>
          <p:cNvPicPr>
            <a:picLocks noChangeAspect="1"/>
          </p:cNvPicPr>
          <p:nvPr/>
        </p:nvPicPr>
        <p:blipFill rotWithShape="1">
          <a:blip r:embed="rId5">
            <a:extLst>
              <a:ext uri="{28A0092B-C50C-407E-A947-70E740481C1C}">
                <a14:useLocalDpi xmlns:a14="http://schemas.microsoft.com/office/drawing/2010/main" val="0"/>
              </a:ext>
            </a:extLst>
          </a:blip>
          <a:srcRect l="22185" t="19028" r="10245" b="16647"/>
          <a:stretch/>
        </p:blipFill>
        <p:spPr>
          <a:xfrm>
            <a:off x="12038489" y="8426361"/>
            <a:ext cx="16739709" cy="8302439"/>
          </a:xfrm>
          <a:prstGeom prst="rect">
            <a:avLst/>
          </a:prstGeom>
        </p:spPr>
      </p:pic>
      <p:sp>
        <p:nvSpPr>
          <p:cNvPr id="14343" name="Text Box 13"/>
          <p:cNvSpPr txBox="1">
            <a:spLocks noChangeArrowheads="1"/>
          </p:cNvSpPr>
          <p:nvPr/>
        </p:nvSpPr>
        <p:spPr bwMode="auto">
          <a:xfrm>
            <a:off x="29387369" y="5709998"/>
            <a:ext cx="13280294" cy="1221744"/>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Measured </a:t>
            </a:r>
            <a:r>
              <a:rPr lang="en-US" altLang="x-none" sz="4400" b="1" dirty="0" smtClean="0">
                <a:solidFill>
                  <a:srgbClr val="000000"/>
                </a:solidFill>
                <a:latin typeface="Garamond" panose="02020404030301010803" pitchFamily="18" charset="0"/>
                <a:cs typeface="Helvetica" panose="020B0604020202020204" pitchFamily="34" charset="0"/>
              </a:rPr>
              <a:t>Performance</a:t>
            </a:r>
          </a:p>
          <a:p>
            <a:pPr eaLnBrk="1" hangingPunct="1">
              <a:spcBef>
                <a:spcPct val="50000"/>
              </a:spcBef>
            </a:pPr>
            <a:endParaRPr lang="en-US" altLang="x-none" sz="4400" b="1" dirty="0">
              <a:solidFill>
                <a:srgbClr val="000000"/>
              </a:solidFill>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dirty="0" smtClean="0">
                <a:latin typeface="Garamond" panose="02020404030301010803" pitchFamily="18" charset="0"/>
                <a:cs typeface="Helvetica" panose="020B0604020202020204" pitchFamily="34" charset="0"/>
              </a:rPr>
              <a:t>This is where you show your convincing evidence for the success of your project</a:t>
            </a:r>
            <a:endParaRPr lang="en-US" altLang="x-none" sz="2800" dirty="0">
              <a:latin typeface="Garamond" panose="02020404030301010803" pitchFamily="18" charset="0"/>
              <a:cs typeface="Helvetica" panose="020B0604020202020204" pitchFamily="34" charset="0"/>
            </a:endParaRPr>
          </a:p>
        </p:txBody>
      </p:sp>
      <p:sp>
        <p:nvSpPr>
          <p:cNvPr id="14339" name="Text Box 7"/>
          <p:cNvSpPr txBox="1">
            <a:spLocks noChangeArrowheads="1"/>
          </p:cNvSpPr>
          <p:nvPr/>
        </p:nvSpPr>
        <p:spPr bwMode="auto">
          <a:xfrm>
            <a:off x="1045029" y="5709999"/>
            <a:ext cx="10012680" cy="1221743"/>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latin typeface="Garamond" panose="02020404030301010803" pitchFamily="18" charset="0"/>
                <a:cs typeface="Helvetica" panose="020B0604020202020204" pitchFamily="34" charset="0"/>
              </a:rPr>
              <a:t>Project Objective Statement</a:t>
            </a:r>
            <a:endParaRPr lang="en-US" altLang="x-none" sz="4400" b="1" dirty="0">
              <a:latin typeface="Garamond" panose="02020404030301010803" pitchFamily="18"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goal of the EFS project is to design, build, and test an electric </a:t>
            </a:r>
            <a:r>
              <a:rPr lang="en-US" sz="2800" dirty="0" smtClean="0">
                <a:latin typeface="Garamond" panose="02020404030301010803" pitchFamily="18" charset="0"/>
                <a:cs typeface="Helvetica" panose="020B0604020202020204" pitchFamily="34" charset="0"/>
              </a:rPr>
              <a:t>propellant feed </a:t>
            </a:r>
            <a:r>
              <a:rPr lang="en-US" sz="2800" dirty="0">
                <a:latin typeface="Garamond" panose="02020404030301010803" pitchFamily="18" charset="0"/>
                <a:cs typeface="Helvetica" panose="020B0604020202020204" pitchFamily="34" charset="0"/>
              </a:rPr>
              <a:t>system </a:t>
            </a:r>
            <a:r>
              <a:rPr lang="en-US" sz="2800" dirty="0" smtClean="0">
                <a:latin typeface="Garamond" panose="02020404030301010803" pitchFamily="18" charset="0"/>
                <a:cs typeface="Helvetica" panose="020B0604020202020204" pitchFamily="34" charset="0"/>
              </a:rPr>
              <a:t>for </a:t>
            </a:r>
            <a:r>
              <a:rPr lang="en-US" sz="2800" dirty="0">
                <a:latin typeface="Garamond" panose="02020404030301010803" pitchFamily="18" charset="0"/>
                <a:cs typeface="Helvetica" panose="020B0604020202020204" pitchFamily="34" charset="0"/>
              </a:rPr>
              <a:t>the PSAS LV4 liquid fueled bi-propellant rocket engine prototype by June 6, 2017.</a:t>
            </a:r>
            <a:r>
              <a:rPr lang="en-US" altLang="x-none" sz="2400" dirty="0">
                <a:latin typeface="Garamond" panose="02020404030301010803" pitchFamily="18" charset="0"/>
                <a:cs typeface="Helvetica" panose="020B0604020202020204" pitchFamily="34" charset="0"/>
              </a:rPr>
              <a:t>	</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8" y="18250528"/>
            <a:ext cx="10012680" cy="1236018"/>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Key Customer Requirements</a:t>
            </a:r>
          </a:p>
          <a:p>
            <a:pPr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smtClean="0">
              <a:solidFill>
                <a:srgbClr val="FF8000"/>
              </a:solidFill>
              <a:latin typeface="Helvetica" panose="020B0604020202020204" pitchFamily="34" charset="0"/>
              <a:cs typeface="Helvetica" panose="020B0604020202020204" pitchFamily="34" charset="0"/>
            </a:endParaRPr>
          </a:p>
          <a:p>
            <a:pPr eaLnBrk="1" hangingPunct="1">
              <a:spcBef>
                <a:spcPts val="400"/>
              </a:spcBef>
            </a:pP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build and test </a:t>
            </a:r>
            <a:r>
              <a:rPr lang="en-US" altLang="x-none" sz="2800" dirty="0">
                <a:latin typeface="Garamond" panose="02020404030301010803" pitchFamily="18" charset="0"/>
                <a:cs typeface="Helvetica" panose="020B0604020202020204" pitchFamily="34" charset="0"/>
              </a:rPr>
              <a:t>a technology development platform for the </a:t>
            </a:r>
            <a:r>
              <a:rPr lang="en-US" altLang="x-none" sz="2800" dirty="0" smtClean="0">
                <a:latin typeface="Garamond" panose="02020404030301010803" pitchFamily="18"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Design a pump capable of delivering 350 psi of pressure at 11 GPM to the combustion chamber.</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Pump performance characterization analysis.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Scalable design for future pump iterations.</a:t>
            </a:r>
          </a:p>
          <a:p>
            <a:pPr marL="457200" indent="-457200" eaLnBrk="1" hangingPunct="1">
              <a:spcBef>
                <a:spcPct val="10000"/>
              </a:spcBef>
              <a:buFont typeface="Arial" charset="0"/>
              <a:buChar char="•"/>
            </a:pPr>
            <a:r>
              <a:rPr lang="en-US" altLang="x-none" sz="2800" dirty="0" smtClean="0">
                <a:latin typeface="Garamond" panose="02020404030301010803" pitchFamily="18"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8" y="28846118"/>
            <a:ext cx="10074218" cy="1125643"/>
          </a:xfrm>
          <a:prstGeom prst="rect">
            <a:avLst/>
          </a:prstGeom>
          <a:solidFill>
            <a:srgbClr val="6CADFA"/>
          </a:solidFill>
          <a:ln w="38100">
            <a:solidFill>
              <a:srgbClr val="000000"/>
            </a:solidFill>
            <a:round/>
            <a:headEnd/>
            <a:tailEnd/>
          </a:ln>
        </p:spPr>
        <p:txBody>
          <a:bodyPr lIns="783771" tIns="274320"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Acknowledgments</a:t>
            </a:r>
          </a:p>
        </p:txBody>
      </p:sp>
      <p:sp>
        <p:nvSpPr>
          <p:cNvPr id="14344" name="Text Box 14"/>
          <p:cNvSpPr txBox="1">
            <a:spLocks noChangeArrowheads="1"/>
          </p:cNvSpPr>
          <p:nvPr/>
        </p:nvSpPr>
        <p:spPr bwMode="auto">
          <a:xfrm>
            <a:off x="3021091" y="2747839"/>
            <a:ext cx="37670508" cy="202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0"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Times New Roman" panose="02020603050405020304" pitchFamily="18" charset="0"/>
                <a:cs typeface="Times New Roman" panose="02020603050405020304" pitchFamily="18"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Times New Roman" panose="02020603050405020304" pitchFamily="18" charset="0"/>
                <a:cs typeface="Times New Roman" panose="02020603050405020304" pitchFamily="18" charset="0"/>
              </a:rPr>
              <a:t>Sponsor: Portland State Aerospace Society</a:t>
            </a:r>
            <a:endParaRPr lang="en-US" altLang="x-none" sz="4800" dirty="0">
              <a:latin typeface="Times New Roman" panose="02020603050405020304" pitchFamily="18" charset="0"/>
              <a:cs typeface="Times New Roman" panose="02020603050405020304" pitchFamily="18" charset="0"/>
            </a:endParaRPr>
          </a:p>
        </p:txBody>
      </p:sp>
      <p:sp>
        <p:nvSpPr>
          <p:cNvPr id="14346" name="Text Box 70"/>
          <p:cNvSpPr txBox="1">
            <a:spLocks noChangeArrowheads="1"/>
          </p:cNvSpPr>
          <p:nvPr/>
        </p:nvSpPr>
        <p:spPr bwMode="auto">
          <a:xfrm>
            <a:off x="29693657" y="28846118"/>
            <a:ext cx="13280294" cy="1125643"/>
          </a:xfrm>
          <a:prstGeom prst="rect">
            <a:avLst/>
          </a:prstGeom>
          <a:solidFill>
            <a:srgbClr val="6CADFA"/>
          </a:solidFill>
          <a:ln w="38100">
            <a:solidFill>
              <a:srgbClr val="000000"/>
            </a:solidFill>
            <a:round/>
            <a:headEnd/>
            <a:tailEnd/>
          </a:ln>
        </p:spPr>
        <p:txBody>
          <a:bodyPr lIns="783771" tIns="274320"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Garamond" panose="02020404030301010803" pitchFamily="18" charset="0"/>
                <a:cs typeface="Helvetica" panose="020B0604020202020204" pitchFamily="34" charset="0"/>
              </a:rPr>
              <a:t>Project </a:t>
            </a:r>
            <a:r>
              <a:rPr lang="en-US" altLang="x-none" sz="4400" b="1" dirty="0" smtClean="0">
                <a:solidFill>
                  <a:srgbClr val="000000"/>
                </a:solidFill>
                <a:latin typeface="Garamond" panose="02020404030301010803" pitchFamily="18" charset="0"/>
                <a:cs typeface="Helvetica" panose="020B0604020202020204" pitchFamily="34" charset="0"/>
              </a:rPr>
              <a:t>Website</a:t>
            </a:r>
          </a:p>
          <a:p>
            <a:pPr eaLnBrk="1" hangingPunct="1">
              <a:spcBef>
                <a:spcPct val="10000"/>
              </a:spcBef>
            </a:pPr>
            <a:endParaRPr lang="en-US" altLang="x-none" sz="2800" dirty="0">
              <a:latin typeface="Garamond" panose="02020404030301010803" pitchFamily="18" charset="0"/>
              <a:cs typeface="Helvetica" panose="020B0604020202020204" pitchFamily="34" charset="0"/>
            </a:endParaRPr>
          </a:p>
          <a:p>
            <a:pPr eaLnBrk="1" hangingPunct="1">
              <a:spcBef>
                <a:spcPct val="10000"/>
              </a:spcBef>
            </a:pPr>
            <a:r>
              <a:rPr lang="en-US" altLang="x-none" sz="2800" b="1" dirty="0" smtClean="0">
                <a:latin typeface="Garamond" panose="02020404030301010803" pitchFamily="18" charset="0"/>
                <a:cs typeface="Helvetica" panose="020B0604020202020204" pitchFamily="34" charset="0"/>
              </a:rPr>
              <a:t>https</a:t>
            </a:r>
            <a:r>
              <a:rPr lang="en-US" altLang="x-none" sz="2800" b="1" dirty="0">
                <a:latin typeface="Garamond" panose="02020404030301010803" pitchFamily="18"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753896" y="497685"/>
            <a:ext cx="4238625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0" anchor="ctr">
            <a:spAutoFit/>
          </a:bodyPr>
          <a:lstStyle/>
          <a:p>
            <a:pPr algn="ctr">
              <a:defRPr/>
            </a:pPr>
            <a:r>
              <a:rPr lang="en-US" sz="11500" b="1" dirty="0" smtClean="0">
                <a:latin typeface="Times New Roman" panose="02020603050405020304" pitchFamily="18" charset="0"/>
                <a:ea typeface="ＭＳ Ｐゴシック" charset="0"/>
                <a:cs typeface="Times New Roman" panose="02020603050405020304" pitchFamily="18" charset="0"/>
              </a:rPr>
              <a:t>Electric </a:t>
            </a:r>
            <a:r>
              <a:rPr lang="en-US" sz="11500" b="1" dirty="0" smtClean="0">
                <a:latin typeface="Times New Roman" panose="02020603050405020304" pitchFamily="18" charset="0"/>
                <a:ea typeface="ＭＳ Ｐゴシック" charset="0"/>
                <a:cs typeface="Times New Roman" panose="02020603050405020304" pitchFamily="18" charset="0"/>
              </a:rPr>
              <a:t>Propellant Feed System (EFS)</a:t>
            </a:r>
            <a:endParaRPr lang="en-US" sz="11500" b="1" dirty="0">
              <a:latin typeface="Times New Roman" panose="02020603050405020304" pitchFamily="18" charset="0"/>
              <a:ea typeface="ＭＳ Ｐゴシック" charset="0"/>
              <a:cs typeface="Times New Roman" panose="02020603050405020304" pitchFamily="18" charset="0"/>
            </a:endParaRPr>
          </a:p>
        </p:txBody>
      </p:sp>
      <p:sp>
        <p:nvSpPr>
          <p:cNvPr id="13" name="Text Box 7"/>
          <p:cNvSpPr txBox="1">
            <a:spLocks noChangeArrowheads="1"/>
          </p:cNvSpPr>
          <p:nvPr/>
        </p:nvSpPr>
        <p:spPr bwMode="auto">
          <a:xfrm>
            <a:off x="1045029" y="9673496"/>
            <a:ext cx="10012680" cy="1299304"/>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latin typeface="Garamond" panose="02020404030301010803" pitchFamily="18" charset="0"/>
                <a:cs typeface="Helvetica" panose="020B0604020202020204" pitchFamily="34" charset="0"/>
              </a:rPr>
              <a:t>Motivation</a:t>
            </a:r>
          </a:p>
          <a:p>
            <a:pPr algn="ctr" eaLnBrk="1" hangingPunct="1">
              <a:spcBef>
                <a:spcPct val="50000"/>
              </a:spcBef>
            </a:pP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Historically</a:t>
            </a:r>
            <a:r>
              <a:rPr lang="en-US" sz="2800" dirty="0">
                <a:latin typeface="Garamond" panose="02020404030301010803" pitchFamily="18" charset="0"/>
                <a:cs typeface="Helvetica" panose="020B0604020202020204" pitchFamily="34" charset="0"/>
              </a:rPr>
              <a:t>, the systems to impel propellants to </a:t>
            </a:r>
            <a:r>
              <a:rPr lang="en-US" sz="2800" dirty="0" smtClean="0">
                <a:latin typeface="Garamond" panose="02020404030301010803" pitchFamily="18" charset="0"/>
                <a:cs typeface="Helvetica" panose="020B0604020202020204" pitchFamily="34" charset="0"/>
              </a:rPr>
              <a:t>the combustion </a:t>
            </a:r>
            <a:r>
              <a:rPr lang="en-US" sz="2800" dirty="0">
                <a:latin typeface="Garamond" panose="02020404030301010803" pitchFamily="18" charset="0"/>
                <a:cs typeface="Helvetica" panose="020B0604020202020204" pitchFamily="34" charset="0"/>
              </a:rPr>
              <a:t>chamber of a liquid fueled rocket are based on the employment of turbo-pumps or </a:t>
            </a:r>
            <a:r>
              <a:rPr lang="en-US" sz="2800" dirty="0" smtClean="0">
                <a:latin typeface="Garamond" panose="02020404030301010803" pitchFamily="18" charset="0"/>
                <a:cs typeface="Helvetica" panose="020B0604020202020204" pitchFamily="34" charset="0"/>
              </a:rPr>
              <a:t>pressurized </a:t>
            </a:r>
            <a:r>
              <a:rPr lang="en-US" sz="2800" dirty="0">
                <a:latin typeface="Garamond" panose="02020404030301010803" pitchFamily="18" charset="0"/>
                <a:cs typeface="Helvetica" panose="020B0604020202020204" pitchFamily="34" charset="0"/>
              </a:rPr>
              <a:t>gas systems. </a:t>
            </a: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The </a:t>
            </a:r>
            <a:r>
              <a:rPr lang="en-US" sz="2800" dirty="0">
                <a:latin typeface="Garamond" panose="02020404030301010803" pitchFamily="18" charset="0"/>
                <a:cs typeface="Helvetica" panose="020B0604020202020204" pitchFamily="34" charset="0"/>
              </a:rPr>
              <a:t>complexity and cost of these methods has made building a liquid fuel rocket financially and technically difficult for the amateur rocket community. </a:t>
            </a:r>
            <a:endParaRPr lang="en-US" sz="2800" dirty="0" smtClean="0">
              <a:latin typeface="Garamond" panose="02020404030301010803" pitchFamily="18" charset="0"/>
              <a:cs typeface="Helvetica" panose="020B0604020202020204" pitchFamily="34" charset="0"/>
            </a:endParaRPr>
          </a:p>
          <a:p>
            <a:pPr eaLnBrk="1" hangingPunct="1">
              <a:spcBef>
                <a:spcPct val="50000"/>
              </a:spcBef>
            </a:pPr>
            <a:r>
              <a:rPr lang="en-US" sz="2800" dirty="0" smtClean="0">
                <a:latin typeface="Garamond" panose="02020404030301010803" pitchFamily="18" charset="0"/>
                <a:cs typeface="Helvetica" panose="020B0604020202020204" pitchFamily="34" charset="0"/>
              </a:rPr>
              <a:t>By pursuing the open source development of an electric motor powered, high speed propellant feed system, </a:t>
            </a:r>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8" y="24246561"/>
            <a:ext cx="10012680" cy="1172052"/>
          </a:xfrm>
          <a:prstGeom prst="rect">
            <a:avLst/>
          </a:prstGeom>
          <a:solidFill>
            <a:srgbClr val="6CADFA"/>
          </a:solidFill>
          <a:ln w="38100">
            <a:solidFill>
              <a:srgbClr val="000000"/>
            </a:solidFill>
            <a:round/>
            <a:headEnd/>
            <a:tailEnd/>
          </a:ln>
        </p:spPr>
        <p:txBody>
          <a:bodyPr lIns="783771" tIns="274320"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Garamond" panose="02020404030301010803" pitchFamily="18" charset="0"/>
                <a:cs typeface="Helvetica" panose="020B0604020202020204" pitchFamily="34" charset="0"/>
              </a:rPr>
              <a:t>Future Work </a:t>
            </a:r>
            <a:endParaRPr lang="en-US" altLang="x-none" sz="4400" b="1" dirty="0" smtClean="0">
              <a:solidFill>
                <a:srgbClr val="000000"/>
              </a:solidFill>
              <a:latin typeface="Garamond" panose="02020404030301010803" pitchFamily="18" charset="0"/>
              <a:cs typeface="Helvetica" panose="020B0604020202020204" pitchFamily="34" charset="0"/>
            </a:endParaRPr>
          </a:p>
          <a:p>
            <a:pPr algn="just" eaLnBrk="1" hangingPunct="1">
              <a:spcBef>
                <a:spcPts val="600"/>
              </a:spcBef>
            </a:pPr>
            <a:endParaRPr lang="en-US" altLang="x-none" sz="4400" b="1" dirty="0" smtClean="0">
              <a:solidFill>
                <a:srgbClr val="000000"/>
              </a:solidFill>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Investigate additional design variations.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Test pump with PSAS </a:t>
            </a:r>
            <a:r>
              <a:rPr lang="en-US" altLang="x-none" sz="2800" dirty="0" err="1" smtClean="0">
                <a:latin typeface="Garamond" panose="02020404030301010803" pitchFamily="18" charset="0"/>
                <a:cs typeface="Helvetica" panose="020B0604020202020204" pitchFamily="34" charset="0"/>
              </a:rPr>
              <a:t>pintle</a:t>
            </a:r>
            <a:r>
              <a:rPr lang="en-US" altLang="x-none" sz="2800" dirty="0" smtClean="0">
                <a:latin typeface="Garamond" panose="02020404030301010803" pitchFamily="18"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Adapt system for cryogenic propellants.</a:t>
            </a: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Scale </a:t>
            </a:r>
            <a:r>
              <a:rPr lang="en-US" altLang="x-none" sz="2800" dirty="0">
                <a:latin typeface="Garamond" panose="02020404030301010803" pitchFamily="18" charset="0"/>
                <a:cs typeface="Helvetica" panose="020B0604020202020204" pitchFamily="34" charset="0"/>
              </a:rPr>
              <a:t>design to match PSAS LV4 </a:t>
            </a:r>
            <a:r>
              <a:rPr lang="en-US" altLang="x-none" sz="2800" dirty="0" smtClean="0">
                <a:latin typeface="Garamond" panose="02020404030301010803" pitchFamily="18" charset="0"/>
                <a:cs typeface="Helvetica" panose="020B0604020202020204" pitchFamily="34" charset="0"/>
              </a:rPr>
              <a:t>requirements</a:t>
            </a:r>
            <a:r>
              <a:rPr lang="en-US" altLang="x-none" sz="2800" dirty="0">
                <a:latin typeface="Garamond" panose="02020404030301010803" pitchFamily="18" charset="0"/>
                <a:cs typeface="Helvetica" panose="020B0604020202020204" pitchFamily="34" charset="0"/>
              </a:rPr>
              <a:t>.</a:t>
            </a:r>
            <a:endParaRPr lang="en-US" altLang="x-none" sz="2800" dirty="0" smtClean="0">
              <a:latin typeface="Garamond" panose="02020404030301010803" pitchFamily="18"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Garamond" panose="02020404030301010803" pitchFamily="18" charset="0"/>
                <a:cs typeface="Helvetica" panose="020B0604020202020204" pitchFamily="34" charset="0"/>
              </a:rPr>
              <a:t>Refine motor control and motor data acquisition</a:t>
            </a:r>
            <a:r>
              <a:rPr lang="en-US" altLang="x-none" sz="2800" dirty="0" smtClean="0">
                <a:latin typeface="Helvetica" panose="020B0604020202020204" pitchFamily="34" charset="0"/>
                <a:cs typeface="Helvetica" panose="020B0604020202020204" pitchFamily="34" charset="0"/>
              </a:rPr>
              <a:t>.</a:t>
            </a:r>
            <a:endParaRPr lang="en-US" altLang="x-none" sz="2800" dirty="0" smtClean="0">
              <a:latin typeface="Helvetica" panose="020B0604020202020204" pitchFamily="34" charset="0"/>
              <a:cs typeface="Helvetica"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66868" y="31118299"/>
            <a:ext cx="5507083" cy="114871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38490" y="22006335"/>
            <a:ext cx="7364178" cy="5816978"/>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3516584944"/>
              </p:ext>
            </p:extLst>
          </p:nvPr>
        </p:nvGraphicFramePr>
        <p:xfrm>
          <a:off x="1934052" y="30340680"/>
          <a:ext cx="8234633" cy="1926336"/>
        </p:xfrm>
        <a:graphic>
          <a:graphicData uri="http://schemas.openxmlformats.org/drawingml/2006/table">
            <a:tbl>
              <a:tblPr firstRow="1" bandRow="1">
                <a:tableStyleId>{2D5ABB26-0587-4C30-8999-92F81FD0307C}</a:tableStyleId>
              </a:tblPr>
              <a:tblGrid>
                <a:gridCol w="4025137">
                  <a:extLst>
                    <a:ext uri="{9D8B030D-6E8A-4147-A177-3AD203B41FA5}">
                      <a16:colId xmlns:a16="http://schemas.microsoft.com/office/drawing/2014/main" xmlns="" val="20000"/>
                    </a:ext>
                  </a:extLst>
                </a:gridCol>
                <a:gridCol w="4209496">
                  <a:extLst>
                    <a:ext uri="{9D8B030D-6E8A-4147-A177-3AD203B41FA5}">
                      <a16:colId xmlns:a16="http://schemas.microsoft.com/office/drawing/2014/main" xmlns="" val="20001"/>
                    </a:ext>
                  </a:extLst>
                </a:gridCol>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PSAS</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Erin 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Raúl</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Bayoán</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Gerry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Recktenwald</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Kris </a:t>
                      </a: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Auclair</a:t>
                      </a:r>
                      <a:endPar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Garamond" panose="02020404030301010803" pitchFamily="18" charset="0"/>
                          <a:ea typeface="ＭＳ Ｐゴシック" charset="-128"/>
                          <a:cs typeface="Helvetica" panose="020B0604020202020204" pitchFamily="34" charset="0"/>
                        </a:rPr>
                        <a:t>Haneef</a:t>
                      </a:r>
                      <a:r>
                        <a:rPr lang="en-US" altLang="x-none" sz="2800" kern="1200" dirty="0" smtClean="0">
                          <a:solidFill>
                            <a:schemeClr val="tx1"/>
                          </a:solidFill>
                          <a:latin typeface="Garamond" panose="02020404030301010803" pitchFamily="18" charset="0"/>
                          <a:ea typeface="ＭＳ Ｐゴシック" charset="-128"/>
                          <a:cs typeface="Helvetica" panose="020B0604020202020204" pitchFamily="34" charset="0"/>
                        </a:rPr>
                        <a:t> Mubarak</a:t>
                      </a:r>
                    </a:p>
                  </a:txBody>
                  <a:tcPr/>
                </a:tc>
                <a:extLst>
                  <a:ext uri="{0D108BD9-81ED-4DB2-BD59-A6C34878D82A}">
                    <a16:rowId xmlns:a16="http://schemas.microsoft.com/office/drawing/2014/main" xmlns="" val="10000"/>
                  </a:ext>
                </a:extLst>
              </a:tr>
            </a:tbl>
          </a:graphicData>
        </a:graphic>
      </p:graphicFrame>
      <p:sp>
        <p:nvSpPr>
          <p:cNvPr id="7" name="TextBox 6"/>
          <p:cNvSpPr txBox="1"/>
          <p:nvPr/>
        </p:nvSpPr>
        <p:spPr>
          <a:xfrm>
            <a:off x="11828001" y="8329527"/>
            <a:ext cx="4050961"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Water cooled 240 amp brushless DC motor</a:t>
            </a:r>
            <a:endParaRPr lang="en-US" sz="2800" dirty="0">
              <a:latin typeface="Garamond" panose="02020404030301010803" pitchFamily="18" charset="0"/>
              <a:cs typeface="Helvetica" panose="020B0604020202020204" pitchFamily="34" charset="0"/>
            </a:endParaRPr>
          </a:p>
        </p:txBody>
      </p:sp>
      <p:sp>
        <p:nvSpPr>
          <p:cNvPr id="27" name="TextBox 26"/>
          <p:cNvSpPr txBox="1"/>
          <p:nvPr/>
        </p:nvSpPr>
        <p:spPr>
          <a:xfrm>
            <a:off x="12008270" y="16879486"/>
            <a:ext cx="3813505"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Load cell for live shaft torque measurement </a:t>
            </a:r>
            <a:endParaRPr lang="en-US" sz="2800" dirty="0">
              <a:latin typeface="Garamond" panose="02020404030301010803" pitchFamily="18" charset="0"/>
              <a:cs typeface="Helvetica" panose="020B0604020202020204" pitchFamily="34" charset="0"/>
            </a:endParaRPr>
          </a:p>
        </p:txBody>
      </p:sp>
      <p:sp>
        <p:nvSpPr>
          <p:cNvPr id="28" name="TextBox 27"/>
          <p:cNvSpPr txBox="1"/>
          <p:nvPr/>
        </p:nvSpPr>
        <p:spPr>
          <a:xfrm>
            <a:off x="18043568" y="7741522"/>
            <a:ext cx="3622025" cy="523220"/>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Floating motor mount</a:t>
            </a:r>
            <a:endParaRPr lang="en-US" sz="2800" dirty="0">
              <a:latin typeface="Garamond" panose="02020404030301010803" pitchFamily="18" charset="0"/>
              <a:cs typeface="Helvetica" panose="020B0604020202020204" pitchFamily="34" charset="0"/>
            </a:endParaRPr>
          </a:p>
        </p:txBody>
      </p:sp>
      <p:sp>
        <p:nvSpPr>
          <p:cNvPr id="30" name="TextBox 29"/>
          <p:cNvSpPr txBox="1"/>
          <p:nvPr/>
        </p:nvSpPr>
        <p:spPr>
          <a:xfrm>
            <a:off x="16183216" y="16891739"/>
            <a:ext cx="3043054"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Thrust and radial load bearings</a:t>
            </a:r>
            <a:endParaRPr lang="en-US" sz="2800" dirty="0">
              <a:latin typeface="Garamond" panose="02020404030301010803" pitchFamily="18" charset="0"/>
              <a:cs typeface="Helvetica" panose="020B0604020202020204" pitchFamily="34" charset="0"/>
            </a:endParaRPr>
          </a:p>
        </p:txBody>
      </p:sp>
      <p:sp>
        <p:nvSpPr>
          <p:cNvPr id="37" name="TextBox 36"/>
          <p:cNvSpPr txBox="1"/>
          <p:nvPr/>
        </p:nvSpPr>
        <p:spPr>
          <a:xfrm>
            <a:off x="20136009" y="16879486"/>
            <a:ext cx="3622025"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Shaft seal and Rulon bushing</a:t>
            </a:r>
            <a:endParaRPr lang="en-US" sz="2800" dirty="0">
              <a:latin typeface="Garamond" panose="02020404030301010803" pitchFamily="18" charset="0"/>
              <a:cs typeface="Helvetica" panose="020B0604020202020204" pitchFamily="34" charset="0"/>
            </a:endParaRPr>
          </a:p>
        </p:txBody>
      </p:sp>
      <p:sp>
        <p:nvSpPr>
          <p:cNvPr id="38" name="TextBox 37"/>
          <p:cNvSpPr txBox="1"/>
          <p:nvPr/>
        </p:nvSpPr>
        <p:spPr>
          <a:xfrm>
            <a:off x="27109454" y="16837328"/>
            <a:ext cx="1668745" cy="523220"/>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Inlet eye</a:t>
            </a:r>
            <a:endParaRPr lang="en-US" sz="2800" dirty="0">
              <a:latin typeface="Garamond" panose="02020404030301010803" pitchFamily="18" charset="0"/>
              <a:cs typeface="Helvetica" panose="020B0604020202020204" pitchFamily="34" charset="0"/>
            </a:endParaRPr>
          </a:p>
        </p:txBody>
      </p:sp>
      <p:sp>
        <p:nvSpPr>
          <p:cNvPr id="40" name="TextBox 39"/>
          <p:cNvSpPr txBox="1"/>
          <p:nvPr/>
        </p:nvSpPr>
        <p:spPr>
          <a:xfrm>
            <a:off x="25475442" y="7697970"/>
            <a:ext cx="3302757"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Barske straight blade </a:t>
            </a:r>
            <a:r>
              <a:rPr lang="en-US" sz="2800" dirty="0">
                <a:latin typeface="Garamond" panose="02020404030301010803" pitchFamily="18" charset="0"/>
                <a:cs typeface="Helvetica" panose="020B0604020202020204" pitchFamily="34" charset="0"/>
              </a:rPr>
              <a:t>i</a:t>
            </a:r>
            <a:r>
              <a:rPr lang="en-US" sz="2800" dirty="0" smtClean="0">
                <a:latin typeface="Garamond" panose="02020404030301010803" pitchFamily="18" charset="0"/>
                <a:cs typeface="Helvetica" panose="020B0604020202020204" pitchFamily="34" charset="0"/>
              </a:rPr>
              <a:t>mpeller </a:t>
            </a:r>
            <a:endParaRPr lang="en-US" sz="2800" dirty="0">
              <a:latin typeface="Garamond" panose="02020404030301010803" pitchFamily="18" charset="0"/>
              <a:cs typeface="Helvetica" panose="020B0604020202020204" pitchFamily="34" charset="0"/>
            </a:endParaRPr>
          </a:p>
        </p:txBody>
      </p:sp>
      <p:sp>
        <p:nvSpPr>
          <p:cNvPr id="42" name="TextBox 41"/>
          <p:cNvSpPr txBox="1"/>
          <p:nvPr/>
        </p:nvSpPr>
        <p:spPr>
          <a:xfrm>
            <a:off x="24744367" y="16837328"/>
            <a:ext cx="1378754"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O-ring seal</a:t>
            </a:r>
            <a:endParaRPr lang="en-US" sz="2800" dirty="0">
              <a:latin typeface="Garamond" panose="02020404030301010803" pitchFamily="18" charset="0"/>
              <a:cs typeface="Helvetica" panose="020B0604020202020204" pitchFamily="34" charset="0"/>
            </a:endParaRPr>
          </a:p>
        </p:txBody>
      </p:sp>
      <p:cxnSp>
        <p:nvCxnSpPr>
          <p:cNvPr id="10" name="Straight Connector 9"/>
          <p:cNvCxnSpPr>
            <a:stCxn id="7" idx="2"/>
          </p:cNvCxnSpPr>
          <p:nvPr/>
        </p:nvCxnSpPr>
        <p:spPr>
          <a:xfrm>
            <a:off x="13853482" y="9283634"/>
            <a:ext cx="1214947" cy="1911706"/>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3915023" y="13603412"/>
            <a:ext cx="2677044" cy="3276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7704743" y="11991180"/>
            <a:ext cx="4805572" cy="4900559"/>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1947022" y="12255875"/>
            <a:ext cx="2644054" cy="4623611"/>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5299830" y="13049250"/>
            <a:ext cx="133914" cy="3788078"/>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endCxn id="38" idx="0"/>
          </p:cNvCxnSpPr>
          <p:nvPr/>
        </p:nvCxnSpPr>
        <p:spPr>
          <a:xfrm>
            <a:off x="27337783" y="12255875"/>
            <a:ext cx="606044" cy="4581453"/>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5995589" y="8652077"/>
            <a:ext cx="1131232" cy="2987473"/>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V="1">
            <a:off x="18857001" y="8426360"/>
            <a:ext cx="997580" cy="1379012"/>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2019970" y="7701887"/>
            <a:ext cx="2843873" cy="954107"/>
          </a:xfrm>
          <a:prstGeom prst="rect">
            <a:avLst/>
          </a:prstGeom>
          <a:solidFill>
            <a:srgbClr val="FBF4E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Garamond" panose="02020404030301010803" pitchFamily="18" charset="0"/>
                <a:cs typeface="Helvetica" panose="020B0604020202020204" pitchFamily="34" charset="0"/>
              </a:rPr>
              <a:t>Modular </a:t>
            </a:r>
            <a:r>
              <a:rPr lang="en-US" sz="2800" dirty="0" smtClean="0">
                <a:latin typeface="Garamond" panose="02020404030301010803" pitchFamily="18" charset="0"/>
                <a:cs typeface="Helvetica" panose="020B0604020202020204" pitchFamily="34" charset="0"/>
              </a:rPr>
              <a:t>diffuser mount</a:t>
            </a:r>
            <a:endParaRPr lang="en-US" sz="2800" dirty="0">
              <a:latin typeface="Garamond" panose="02020404030301010803" pitchFamily="18" charset="0"/>
              <a:cs typeface="Helvetica" panose="020B0604020202020204" pitchFamily="34" charset="0"/>
            </a:endParaRPr>
          </a:p>
        </p:txBody>
      </p:sp>
      <p:cxnSp>
        <p:nvCxnSpPr>
          <p:cNvPr id="74" name="Straight Connector 73"/>
          <p:cNvCxnSpPr>
            <a:endCxn id="71" idx="2"/>
          </p:cNvCxnSpPr>
          <p:nvPr/>
        </p:nvCxnSpPr>
        <p:spPr>
          <a:xfrm flipH="1" flipV="1">
            <a:off x="23441907" y="8655994"/>
            <a:ext cx="1776313" cy="1017502"/>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71124" y="18250528"/>
            <a:ext cx="10807076" cy="3118330"/>
          </a:xfrm>
          <a:prstGeom prst="rect">
            <a:avLst/>
          </a:prstGeom>
          <a:ln>
            <a:solidFill>
              <a:schemeClr val="tx1">
                <a:lumMod val="50000"/>
                <a:lumOff val="50000"/>
              </a:schemeClr>
            </a:solidFill>
          </a:ln>
        </p:spPr>
      </p:pic>
      <p:sp>
        <p:nvSpPr>
          <p:cNvPr id="49" name="TextBox 48"/>
          <p:cNvSpPr txBox="1"/>
          <p:nvPr/>
        </p:nvSpPr>
        <p:spPr>
          <a:xfrm>
            <a:off x="12038490" y="18250528"/>
            <a:ext cx="5346403" cy="317009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smtClean="0">
                <a:latin typeface="Garamond" panose="02020404030301010803" pitchFamily="18" charset="0"/>
                <a:cs typeface="Helvetica" panose="020B0604020202020204" pitchFamily="34" charset="0"/>
              </a:rPr>
              <a:t>Impellers</a:t>
            </a:r>
          </a:p>
          <a:p>
            <a:endParaRPr lang="en-US" sz="2800" b="1" dirty="0" smtClean="0">
              <a:latin typeface="Garamond" panose="02020404030301010803" pitchFamily="18" charset="0"/>
              <a:cs typeface="Helvetica" panose="020B0604020202020204" pitchFamily="34" charset="0"/>
            </a:endParaRPr>
          </a:p>
          <a:p>
            <a:r>
              <a:rPr lang="en-US" sz="2800" dirty="0" smtClean="0">
                <a:latin typeface="Garamond" panose="02020404030301010803" pitchFamily="18" charset="0"/>
                <a:cs typeface="Helvetica" panose="020B0604020202020204" pitchFamily="34" charset="0"/>
              </a:rPr>
              <a:t>We chose to use unorthodox Barske straight blade impellers to meet our unusual high head, low flow requirements. Three designs </a:t>
            </a:r>
            <a:r>
              <a:rPr lang="en-US" sz="2800" dirty="0">
                <a:latin typeface="Garamond" panose="02020404030301010803" pitchFamily="18" charset="0"/>
                <a:cs typeface="Helvetica" panose="020B0604020202020204" pitchFamily="34" charset="0"/>
              </a:rPr>
              <a:t>were </a:t>
            </a:r>
            <a:r>
              <a:rPr lang="en-US" sz="2800" dirty="0" smtClean="0">
                <a:latin typeface="Garamond" panose="02020404030301010803" pitchFamily="18" charset="0"/>
                <a:cs typeface="Helvetica" panose="020B0604020202020204" pitchFamily="34" charset="0"/>
              </a:rPr>
              <a:t>3D printed </a:t>
            </a:r>
            <a:r>
              <a:rPr lang="en-US" sz="2800" dirty="0">
                <a:latin typeface="Garamond" panose="02020404030301010803" pitchFamily="18" charset="0"/>
                <a:cs typeface="Helvetica" panose="020B0604020202020204" pitchFamily="34" charset="0"/>
              </a:rPr>
              <a:t>in stainless steel</a:t>
            </a:r>
            <a:r>
              <a:rPr lang="en-US" sz="2800" dirty="0" smtClean="0">
                <a:latin typeface="Garamond" panose="02020404030301010803" pitchFamily="18" charset="0"/>
                <a:cs typeface="Helvetica" panose="020B0604020202020204" pitchFamily="34" charset="0"/>
              </a:rPr>
              <a:t>.</a:t>
            </a:r>
            <a:endParaRPr lang="en-US" sz="2800" dirty="0">
              <a:latin typeface="Garamond" panose="02020404030301010803" pitchFamily="18" charset="0"/>
              <a:cs typeface="Helvetica" panose="020B0604020202020204" pitchFamily="34" charset="0"/>
            </a:endParaRPr>
          </a:p>
        </p:txBody>
      </p:sp>
      <p:sp>
        <p:nvSpPr>
          <p:cNvPr id="53" name="TextBox 52"/>
          <p:cNvSpPr txBox="1"/>
          <p:nvPr/>
        </p:nvSpPr>
        <p:spPr>
          <a:xfrm>
            <a:off x="19957070" y="22006336"/>
            <a:ext cx="8821129" cy="5816977"/>
          </a:xfrm>
          <a:prstGeom prst="rect">
            <a:avLst/>
          </a:prstGeom>
          <a:no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3200" b="1" dirty="0" smtClean="0">
                <a:latin typeface="Garamond" panose="02020404030301010803" pitchFamily="18" charset="0"/>
                <a:cs typeface="Helvetica" panose="020B0604020202020204" pitchFamily="34" charset="0"/>
              </a:rPr>
              <a:t>Experimental Test Platform </a:t>
            </a:r>
          </a:p>
          <a:p>
            <a:endParaRPr lang="en-US" sz="3200" b="1" dirty="0" smtClean="0">
              <a:latin typeface="Garamond" panose="02020404030301010803" pitchFamily="18" charset="0"/>
              <a:cs typeface="Helvetica" panose="020B0604020202020204" pitchFamily="34" charset="0"/>
            </a:endParaRP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Arduino </a:t>
            </a:r>
            <a:r>
              <a:rPr lang="en-US" sz="2800" dirty="0" smtClean="0">
                <a:latin typeface="Garamond" panose="02020404030301010803" pitchFamily="18" charset="0"/>
                <a:cs typeface="Helvetica" panose="020B0604020202020204" pitchFamily="34" charset="0"/>
              </a:rPr>
              <a:t>microcontroller used for motor control and </a:t>
            </a:r>
            <a:r>
              <a:rPr lang="en-US" sz="2800" dirty="0" smtClean="0">
                <a:latin typeface="Garamond" panose="02020404030301010803" pitchFamily="18" charset="0"/>
                <a:cs typeface="Helvetica" panose="020B0604020202020204" pitchFamily="34" charset="0"/>
              </a:rPr>
              <a:t>system data </a:t>
            </a:r>
            <a:r>
              <a:rPr lang="en-US" sz="2800" dirty="0" smtClean="0">
                <a:latin typeface="Garamond" panose="02020404030301010803" pitchFamily="18" charset="0"/>
                <a:cs typeface="Helvetica" panose="020B0604020202020204" pitchFamily="34" charset="0"/>
              </a:rPr>
              <a:t>acquisition.</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Variables </a:t>
            </a:r>
            <a:r>
              <a:rPr lang="en-US" sz="2800" dirty="0" smtClean="0">
                <a:latin typeface="Garamond" panose="02020404030301010803" pitchFamily="18" charset="0"/>
                <a:cs typeface="Helvetica" panose="020B0604020202020204" pitchFamily="34" charset="0"/>
              </a:rPr>
              <a:t>monitored: Suction pressure, discharge pressure, volute and seal cavity pressures, RPM, flow rate, </a:t>
            </a:r>
            <a:r>
              <a:rPr lang="en-US" sz="2800" dirty="0" smtClean="0">
                <a:latin typeface="Garamond" panose="02020404030301010803" pitchFamily="18" charset="0"/>
                <a:cs typeface="Helvetica" panose="020B0604020202020204" pitchFamily="34" charset="0"/>
              </a:rPr>
              <a:t>inlet temperature and shaft </a:t>
            </a:r>
            <a:r>
              <a:rPr lang="en-US" sz="2800" dirty="0" smtClean="0">
                <a:latin typeface="Garamond" panose="02020404030301010803" pitchFamily="18" charset="0"/>
                <a:cs typeface="Helvetica" panose="020B0604020202020204" pitchFamily="34" charset="0"/>
              </a:rPr>
              <a:t>torque.</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Constant i</a:t>
            </a:r>
            <a:r>
              <a:rPr lang="en-US" sz="2800" dirty="0" smtClean="0">
                <a:latin typeface="Garamond" panose="02020404030301010803" pitchFamily="18" charset="0"/>
                <a:cs typeface="Helvetica" panose="020B0604020202020204" pitchFamily="34" charset="0"/>
              </a:rPr>
              <a:t>nlet </a:t>
            </a:r>
            <a:r>
              <a:rPr lang="en-US" sz="2800" dirty="0" smtClean="0">
                <a:latin typeface="Garamond" panose="02020404030301010803" pitchFamily="18" charset="0"/>
                <a:cs typeface="Helvetica" panose="020B0604020202020204" pitchFamily="34" charset="0"/>
              </a:rPr>
              <a:t>pressure (~45 psi) provided via a 42 gallon water </a:t>
            </a:r>
            <a:r>
              <a:rPr lang="en-US" sz="2800" dirty="0" smtClean="0">
                <a:latin typeface="Garamond" panose="02020404030301010803" pitchFamily="18" charset="0"/>
                <a:cs typeface="Helvetica" panose="020B0604020202020204" pitchFamily="34" charset="0"/>
              </a:rPr>
              <a:t>tank.</a:t>
            </a: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Flow is controlled during testing using a gate valve on the discharge side.</a:t>
            </a:r>
            <a:endParaRPr lang="en-US" sz="2800" dirty="0" smtClean="0">
              <a:latin typeface="Garamond" panose="02020404030301010803" pitchFamily="18" charset="0"/>
              <a:cs typeface="Helvetica" panose="020B0604020202020204" pitchFamily="34" charset="0"/>
            </a:endParaRPr>
          </a:p>
          <a:p>
            <a:pPr marL="457200" indent="-457200">
              <a:buFont typeface="Arial" panose="020B0604020202020204" pitchFamily="34" charset="0"/>
              <a:buChar char="•"/>
            </a:pPr>
            <a:r>
              <a:rPr lang="en-US" sz="2800" dirty="0" smtClean="0">
                <a:latin typeface="Garamond" panose="02020404030301010803" pitchFamily="18" charset="0"/>
                <a:cs typeface="Helvetica" panose="020B0604020202020204" pitchFamily="34" charset="0"/>
              </a:rPr>
              <a:t>Motor and speed controller water cooled </a:t>
            </a:r>
            <a:r>
              <a:rPr lang="en-US" sz="2800" dirty="0" smtClean="0">
                <a:latin typeface="Garamond" panose="02020404030301010803" pitchFamily="18" charset="0"/>
                <a:cs typeface="Helvetica" panose="020B0604020202020204" pitchFamily="34" charset="0"/>
              </a:rPr>
              <a:t>.</a:t>
            </a:r>
          </a:p>
          <a:p>
            <a:pPr marL="457200" indent="-457200">
              <a:buFont typeface="Arial" panose="020B0604020202020204" pitchFamily="34" charset="0"/>
              <a:buChar char="•"/>
            </a:pPr>
            <a:endParaRPr lang="en-US" sz="2800" dirty="0" smtClean="0">
              <a:latin typeface="Garamond" panose="02020404030301010803" pitchFamily="18" charset="0"/>
              <a:cs typeface="Helvetica" panose="020B0604020202020204" pitchFamily="34" charset="0"/>
            </a:endParaRPr>
          </a:p>
        </p:txBody>
      </p:sp>
      <p:pic>
        <p:nvPicPr>
          <p:cNvPr id="14337" name="Picture 14336"/>
          <p:cNvPicPr>
            <a:picLocks noChangeAspect="1"/>
          </p:cNvPicPr>
          <p:nvPr/>
        </p:nvPicPr>
        <p:blipFill>
          <a:blip r:embed="rId9"/>
          <a:stretch>
            <a:fillRect/>
          </a:stretch>
        </p:blipFill>
        <p:spPr>
          <a:xfrm>
            <a:off x="20211271" y="28185685"/>
            <a:ext cx="6810062" cy="4309930"/>
          </a:xfrm>
          <a:prstGeom prst="rect">
            <a:avLst/>
          </a:prstGeom>
        </p:spPr>
      </p:pic>
      <p:cxnSp>
        <p:nvCxnSpPr>
          <p:cNvPr id="14345" name="Straight Arrow Connector 14344"/>
          <p:cNvCxnSpPr/>
          <p:nvPr/>
        </p:nvCxnSpPr>
        <p:spPr>
          <a:xfrm>
            <a:off x="26638510" y="29077817"/>
            <a:ext cx="5418" cy="331123"/>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349" name="Straight Connector 14348"/>
          <p:cNvCxnSpPr/>
          <p:nvPr/>
        </p:nvCxnSpPr>
        <p:spPr>
          <a:xfrm>
            <a:off x="25705406" y="29077817"/>
            <a:ext cx="985058" cy="0"/>
          </a:xfrm>
          <a:prstGeom prst="line">
            <a:avLst/>
          </a:prstGeom>
          <a:ln w="12700"/>
          <a:effectLst/>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25705406" y="29408940"/>
            <a:ext cx="985058"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6369</TotalTime>
  <Words>424</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Garamond</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Johnny Froehlich</cp:lastModifiedBy>
  <cp:revision>654</cp:revision>
  <cp:lastPrinted>2017-05-19T13:54:08Z</cp:lastPrinted>
  <dcterms:created xsi:type="dcterms:W3CDTF">2012-06-12T14:08:55Z</dcterms:created>
  <dcterms:modified xsi:type="dcterms:W3CDTF">2017-06-03T15:51:06Z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