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8" r:id="rId3"/>
    <p:sldId id="265" r:id="rId4"/>
    <p:sldId id="267" r:id="rId5"/>
    <p:sldId id="261" r:id="rId6"/>
    <p:sldId id="264" r:id="rId7"/>
    <p:sldId id="262" r:id="rId8"/>
    <p:sldId id="266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562D0-84FD-411E-8C3F-A36A948BC859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EDB0E-A459-4E3C-A4B8-B98AC49B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95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75D2C-1B39-43F9-A837-A8832EDEE424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70EAE-2722-4055-9DC6-0148D79BD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7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974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71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485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99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17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89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2095-DDFB-454B-A6DA-90DBA20ABDC0}" type="datetime1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06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7B701-CC3D-4513-A491-644406E6E0F3}" type="datetime1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08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4014-7AF7-469C-99A4-D8404E64CDA7}" type="datetime1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51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25F3-5DDC-43C9-9B04-B0DA72289B5F}" type="datetime1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46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3F56B-DA0B-4D08-9588-D2C5E58A8A05}" type="datetime1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9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C329F-D0C2-462C-B78C-73BED02F6B3A}" type="datetime1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76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94D81-9A86-4611-8F90-73F29CC9E4B5}" type="datetime1">
              <a:rPr lang="en-US" smtClean="0"/>
              <a:t>6/7/2017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9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34C9-1C3C-47F7-B45B-284099DAC214}" type="datetime1">
              <a:rPr lang="en-US" smtClean="0"/>
              <a:t>6/7/2017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48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B72D-8EFB-4381-8B1D-B7106AB7E466}" type="datetime1">
              <a:rPr lang="en-US" smtClean="0"/>
              <a:t>6/7/2017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1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AFED-D5AA-4784-B428-C75142A947D6}" type="datetime1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69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D765-5746-4CF0-A4A3-8D605663D487}" type="datetime1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38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E6136-CE43-4DBF-98E4-9D97BE59DE46}" type="datetime1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83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798638"/>
          </a:xfrm>
        </p:spPr>
        <p:txBody>
          <a:bodyPr>
            <a:normAutofit fontScale="90000"/>
          </a:bodyPr>
          <a:lstStyle/>
          <a:p>
            <a:r>
              <a:rPr lang="en-US" sz="6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 Propellant Feed System </a:t>
            </a:r>
            <a:endParaRPr lang="en-US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104" y="6062265"/>
            <a:ext cx="11899788" cy="953294"/>
          </a:xfrm>
        </p:spPr>
        <p:txBody>
          <a:bodyPr>
            <a:normAutofit/>
          </a:bodyPr>
          <a:lstStyle/>
          <a:p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Affiliations: </a:t>
            </a:r>
            <a:r>
              <a:rPr lang="en-US" altLang="en-US" sz="16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Portland State Aerospace Society, </a:t>
            </a:r>
            <a:r>
              <a:rPr lang="en-US" altLang="en-US" sz="16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Maseeh College of Engineering and Computer Science Portland, OR, 97201, United States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00047" y="1836254"/>
            <a:ext cx="95919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Johnny Froehlich, Jonathan Talik, James Luce, Rawand Rasheed, Mimi Shang, Jordan Roland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581756"/>
            <a:ext cx="3484384" cy="31633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9284" y="2562948"/>
            <a:ext cx="3273425" cy="3163353"/>
          </a:xfrm>
          <a:prstGeom prst="rect">
            <a:avLst/>
          </a:prstGeom>
        </p:spPr>
      </p:pic>
      <p:pic>
        <p:nvPicPr>
          <p:cNvPr id="1028" name="Picture 4" descr="http://www.freelogovectors.net/wp-content/uploads/2014/06/PSU-seal-Portland-State-Universit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013" y="2510733"/>
            <a:ext cx="3209494" cy="323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0668000" y="5397500"/>
            <a:ext cx="317500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37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764" y="2642160"/>
            <a:ext cx="10515600" cy="1325563"/>
          </a:xfrm>
        </p:spPr>
        <p:txBody>
          <a:bodyPr>
            <a:noAutofit/>
          </a:bodyPr>
          <a:lstStyle/>
          <a:p>
            <a:r>
              <a:rPr lang="en-US" sz="8000" dirty="0" smtClean="0"/>
              <a:t>#5 Final Design and Subsystem breakdown </a:t>
            </a:r>
            <a:endParaRPr lang="en-US" sz="8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50024" y="5827059"/>
            <a:ext cx="3711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Delete slide before inserting into active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152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06059" y="6438513"/>
            <a:ext cx="2743200" cy="365125"/>
          </a:xfrm>
        </p:spPr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</a:rPr>
              <a:t>3</a:t>
            </a:fld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8788" y="6482577"/>
            <a:ext cx="4201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Portland State Aerospace Society | Electric Propellant Feed System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788" y="0"/>
            <a:ext cx="1445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Final Design: Review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03250" y="138499"/>
            <a:ext cx="6490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insert: </a:t>
            </a:r>
          </a:p>
          <a:p>
            <a:r>
              <a:rPr lang="en-US" dirty="0" smtClean="0"/>
              <a:t>Flow diagram of testing apparatus – Diagram</a:t>
            </a:r>
          </a:p>
          <a:p>
            <a:r>
              <a:rPr lang="en-US" dirty="0" smtClean="0"/>
              <a:t>Actual Testing Assembly – High res photo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553998"/>
            <a:ext cx="7339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Notes:</a:t>
            </a:r>
          </a:p>
          <a:p>
            <a:r>
              <a:rPr lang="en-US" dirty="0" smtClean="0"/>
              <a:t>look at the thing we created: a testing and development platform for an electric feed system 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235677" y="276999"/>
            <a:ext cx="3071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1477328"/>
            <a:ext cx="626110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63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9086" y="3954304"/>
            <a:ext cx="4668461" cy="2808371"/>
          </a:xfrm>
          <a:prstGeom prst="rect">
            <a:avLst/>
          </a:prstGeom>
        </p:spPr>
      </p:pic>
      <p:sp>
        <p:nvSpPr>
          <p:cNvPr id="56" name="Right Arrow 55"/>
          <p:cNvSpPr/>
          <p:nvPr/>
        </p:nvSpPr>
        <p:spPr>
          <a:xfrm rot="19594044">
            <a:off x="7119700" y="6174307"/>
            <a:ext cx="486697" cy="302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 rot="1731662">
            <a:off x="10346128" y="6280616"/>
            <a:ext cx="486697" cy="302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56560" y="1099804"/>
            <a:ext cx="23591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Electric Feed System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1960" y="1694688"/>
            <a:ext cx="35082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Pump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1960" y="2215896"/>
            <a:ext cx="16611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Casing 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8848" y="2667000"/>
            <a:ext cx="1414272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Hydraulic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8848" y="3124200"/>
            <a:ext cx="14142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Mechanical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68680" y="3550920"/>
            <a:ext cx="1234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Bearings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68680" y="4014740"/>
            <a:ext cx="1234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eals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289048" y="2215896"/>
            <a:ext cx="16611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Drive  </a:t>
            </a:r>
            <a:endParaRPr lang="en-US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2535936" y="2667000"/>
            <a:ext cx="14142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Motor</a:t>
            </a:r>
            <a:endParaRPr lang="en-US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2535936" y="3121152"/>
            <a:ext cx="14142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Control</a:t>
            </a:r>
            <a:endParaRPr lang="en-US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2535936" y="3584972"/>
            <a:ext cx="14142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Batteries</a:t>
            </a:r>
            <a:endParaRPr lang="en-US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2535936" y="4014740"/>
            <a:ext cx="1414272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Dyno Mount</a:t>
            </a:r>
            <a:endParaRPr lang="en-US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4136136" y="1694688"/>
            <a:ext cx="35082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Testing </a:t>
            </a:r>
            <a:endParaRPr lang="en-US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4136136" y="2215896"/>
            <a:ext cx="16611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Flow Loop  </a:t>
            </a:r>
            <a:endParaRPr lang="en-US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4383024" y="2667000"/>
            <a:ext cx="14142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Flow Loop</a:t>
            </a:r>
            <a:endParaRPr lang="en-US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4498848" y="3124200"/>
            <a:ext cx="1298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Air Pressure </a:t>
            </a:r>
            <a:endParaRPr lang="en-US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4498848" y="3550920"/>
            <a:ext cx="1298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Water</a:t>
            </a:r>
            <a:endParaRPr lang="en-US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4498848" y="4014740"/>
            <a:ext cx="1298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eals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983224" y="2215896"/>
            <a:ext cx="16611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Measurement  </a:t>
            </a:r>
            <a:endParaRPr lang="en-US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6230112" y="2667000"/>
            <a:ext cx="14142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Pressure</a:t>
            </a:r>
            <a:endParaRPr lang="en-US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6230112" y="3121152"/>
            <a:ext cx="14142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Flow</a:t>
            </a:r>
            <a:endParaRPr lang="en-US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6230112" y="3584972"/>
            <a:ext cx="14142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RPM</a:t>
            </a:r>
            <a:endParaRPr lang="en-US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6230112" y="4014740"/>
            <a:ext cx="14142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Torque</a:t>
            </a:r>
            <a:endParaRPr lang="en-US" dirty="0" smtClean="0"/>
          </a:p>
        </p:txBody>
      </p:sp>
      <p:cxnSp>
        <p:nvCxnSpPr>
          <p:cNvPr id="3" name="Elbow Connector 2"/>
          <p:cNvCxnSpPr>
            <a:stCxn id="7" idx="1"/>
            <a:endCxn id="13" idx="1"/>
          </p:cNvCxnSpPr>
          <p:nvPr/>
        </p:nvCxnSpPr>
        <p:spPr>
          <a:xfrm rot="10800000" flipH="1" flipV="1">
            <a:off x="441960" y="2400562"/>
            <a:ext cx="246888" cy="451104"/>
          </a:xfrm>
          <a:prstGeom prst="bentConnector3">
            <a:avLst>
              <a:gd name="adj1" fmla="val -925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7" idx="1"/>
            <a:endCxn id="14" idx="1"/>
          </p:cNvCxnSpPr>
          <p:nvPr/>
        </p:nvCxnSpPr>
        <p:spPr>
          <a:xfrm rot="10800000" flipH="1" flipV="1">
            <a:off x="441960" y="2400562"/>
            <a:ext cx="246888" cy="908304"/>
          </a:xfrm>
          <a:prstGeom prst="bentConnector3">
            <a:avLst>
              <a:gd name="adj1" fmla="val -925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14" idx="1"/>
            <a:endCxn id="15" idx="1"/>
          </p:cNvCxnSpPr>
          <p:nvPr/>
        </p:nvCxnSpPr>
        <p:spPr>
          <a:xfrm rot="10800000" flipH="1" flipV="1">
            <a:off x="688848" y="3308866"/>
            <a:ext cx="179832" cy="426720"/>
          </a:xfrm>
          <a:prstGeom prst="bentConnector3">
            <a:avLst>
              <a:gd name="adj1" fmla="val -1271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14" idx="1"/>
            <a:endCxn id="16" idx="1"/>
          </p:cNvCxnSpPr>
          <p:nvPr/>
        </p:nvCxnSpPr>
        <p:spPr>
          <a:xfrm rot="10800000" flipH="1" flipV="1">
            <a:off x="688848" y="3308866"/>
            <a:ext cx="179832" cy="890540"/>
          </a:xfrm>
          <a:prstGeom prst="bentConnector3">
            <a:avLst>
              <a:gd name="adj1" fmla="val -1271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6" idx="2"/>
            <a:endCxn id="7" idx="0"/>
          </p:cNvCxnSpPr>
          <p:nvPr/>
        </p:nvCxnSpPr>
        <p:spPr>
          <a:xfrm rot="5400000">
            <a:off x="1658374" y="1678186"/>
            <a:ext cx="151876" cy="9235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6" idx="2"/>
            <a:endCxn id="27" idx="0"/>
          </p:cNvCxnSpPr>
          <p:nvPr/>
        </p:nvCxnSpPr>
        <p:spPr>
          <a:xfrm rot="16200000" flipH="1">
            <a:off x="2581918" y="1678186"/>
            <a:ext cx="151876" cy="9235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267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06059" y="6438513"/>
            <a:ext cx="2743200" cy="365125"/>
          </a:xfrm>
        </p:spPr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</a:rPr>
              <a:t>5</a:t>
            </a:fld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8788" y="6482577"/>
            <a:ext cx="4201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Portland State Aerospace Society | Electric Propellant Feed System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788" y="0"/>
            <a:ext cx="1685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Final Design: Subsystem 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11720" y="-1359296"/>
            <a:ext cx="6490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insert: </a:t>
            </a:r>
          </a:p>
          <a:p>
            <a:r>
              <a:rPr lang="en-US" dirty="0" smtClean="0"/>
              <a:t>Quarter section – CAD </a:t>
            </a:r>
          </a:p>
          <a:p>
            <a:r>
              <a:rPr lang="en-US" dirty="0" smtClean="0"/>
              <a:t>Photo of the pump w/ casing – High Res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-545432" y="-2169825"/>
            <a:ext cx="73392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Notes:</a:t>
            </a:r>
          </a:p>
          <a:p>
            <a:r>
              <a:rPr lang="en-US" dirty="0" smtClean="0"/>
              <a:t>Subsystem breakdown:</a:t>
            </a:r>
          </a:p>
          <a:p>
            <a:r>
              <a:rPr lang="en-US" dirty="0" smtClean="0"/>
              <a:t>Pump:</a:t>
            </a:r>
          </a:p>
          <a:p>
            <a:pPr lvl="1"/>
            <a:r>
              <a:rPr lang="en-US" dirty="0" smtClean="0"/>
              <a:t>Bearing system</a:t>
            </a:r>
          </a:p>
          <a:p>
            <a:pPr lvl="1"/>
            <a:r>
              <a:rPr lang="en-US" dirty="0" smtClean="0"/>
              <a:t>Seal system </a:t>
            </a:r>
          </a:p>
          <a:p>
            <a:pPr lvl="1"/>
            <a:r>
              <a:rPr lang="en-US" dirty="0" smtClean="0"/>
              <a:t>Hydraulic system ( volute, impeller, diffuser) – highlight modular design</a:t>
            </a:r>
          </a:p>
          <a:p>
            <a:pPr lvl="1"/>
            <a:r>
              <a:rPr lang="en-US" dirty="0" smtClean="0"/>
              <a:t>Shaft 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235677" y="276999"/>
            <a:ext cx="3071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0" t="19028" r="10510" b="16647"/>
          <a:stretch/>
        </p:blipFill>
        <p:spPr>
          <a:xfrm>
            <a:off x="1180860" y="866474"/>
            <a:ext cx="9176084" cy="461112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600200" y="768096"/>
            <a:ext cx="4425696" cy="48188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8083296" y="1527048"/>
            <a:ext cx="2578608" cy="309067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1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06059" y="6438513"/>
            <a:ext cx="2743200" cy="365125"/>
          </a:xfrm>
        </p:spPr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</a:rPr>
              <a:t>6</a:t>
            </a:fld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8788" y="6482577"/>
            <a:ext cx="4201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Portland State Aerospace Society | Electric Propellant Feed System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788" y="0"/>
            <a:ext cx="1445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Final Design: Review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21987" y="-1079475"/>
            <a:ext cx="6490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insert: </a:t>
            </a:r>
          </a:p>
          <a:p>
            <a:r>
              <a:rPr lang="en-US" dirty="0" smtClean="0"/>
              <a:t>WIT	 </a:t>
            </a:r>
          </a:p>
          <a:p>
            <a:r>
              <a:rPr lang="en-US" dirty="0" smtClean="0"/>
              <a:t>SECTION VIEW</a:t>
            </a:r>
          </a:p>
          <a:p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0" y="-1264141"/>
            <a:ext cx="7339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Notes:</a:t>
            </a:r>
          </a:p>
          <a:p>
            <a:r>
              <a:rPr lang="en-US" dirty="0" smtClean="0"/>
              <a:t>Hydraulic design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235677" y="276999"/>
            <a:ext cx="3071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932479"/>
              </p:ext>
            </p:extLst>
          </p:nvPr>
        </p:nvGraphicFramePr>
        <p:xfrm>
          <a:off x="242198" y="2817959"/>
          <a:ext cx="3975100" cy="3088005"/>
        </p:xfrm>
        <a:graphic>
          <a:graphicData uri="http://schemas.openxmlformats.org/drawingml/2006/table">
            <a:tbl>
              <a:tblPr/>
              <a:tblGrid>
                <a:gridCol w="974664">
                  <a:extLst>
                    <a:ext uri="{9D8B030D-6E8A-4147-A177-3AD203B41FA5}">
                      <a16:colId xmlns:a16="http://schemas.microsoft.com/office/drawing/2014/main" val="1647850059"/>
                    </a:ext>
                  </a:extLst>
                </a:gridCol>
                <a:gridCol w="974664">
                  <a:extLst>
                    <a:ext uri="{9D8B030D-6E8A-4147-A177-3AD203B41FA5}">
                      <a16:colId xmlns:a16="http://schemas.microsoft.com/office/drawing/2014/main" val="3265084093"/>
                    </a:ext>
                  </a:extLst>
                </a:gridCol>
                <a:gridCol w="974664">
                  <a:extLst>
                    <a:ext uri="{9D8B030D-6E8A-4147-A177-3AD203B41FA5}">
                      <a16:colId xmlns:a16="http://schemas.microsoft.com/office/drawing/2014/main" val="51091536"/>
                    </a:ext>
                  </a:extLst>
                </a:gridCol>
                <a:gridCol w="525554">
                  <a:extLst>
                    <a:ext uri="{9D8B030D-6E8A-4147-A177-3AD203B41FA5}">
                      <a16:colId xmlns:a16="http://schemas.microsoft.com/office/drawing/2014/main" val="1702757298"/>
                    </a:ext>
                  </a:extLst>
                </a:gridCol>
                <a:gridCol w="525554">
                  <a:extLst>
                    <a:ext uri="{9D8B030D-6E8A-4147-A177-3AD203B41FA5}">
                      <a16:colId xmlns:a16="http://schemas.microsoft.com/office/drawing/2014/main" val="253780003"/>
                    </a:ext>
                  </a:extLst>
                </a:gridCol>
              </a:tblGrid>
              <a:tr h="21907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Structure parameters of EFS partial emission pump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879689"/>
                  </a:ext>
                </a:extLst>
              </a:tr>
              <a:tr h="38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151319"/>
                  </a:ext>
                </a:extLst>
              </a:tr>
              <a:tr h="257175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Discription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394498"/>
                  </a:ext>
                </a:extLst>
              </a:tr>
              <a:tr h="57150">
                <a:tc gridSpan="3"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494558"/>
                  </a:ext>
                </a:extLst>
              </a:tr>
              <a:tr h="2286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Impeller Outlet Diameter D</a:t>
                      </a:r>
                      <a:r>
                        <a:rPr lang="en-US" sz="11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(in)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603486"/>
                  </a:ext>
                </a:extLst>
              </a:tr>
              <a:tr h="2286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Impeller Blade width b</a:t>
                      </a:r>
                      <a:r>
                        <a:rPr lang="en-US" sz="11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(in)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103072"/>
                  </a:ext>
                </a:extLst>
              </a:tr>
              <a:tr h="2286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Discharge Throat Diameter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  <a:r>
                        <a:rPr lang="en-US" sz="11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(in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054884"/>
                  </a:ext>
                </a:extLst>
              </a:tr>
              <a:tr h="2286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Impeller eye Diameter D</a:t>
                      </a:r>
                      <a:r>
                        <a:rPr lang="en-US" sz="11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(in)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370024"/>
                  </a:ext>
                </a:extLst>
              </a:tr>
              <a:tr h="2286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No. of Blades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472409"/>
                  </a:ext>
                </a:extLst>
              </a:tr>
              <a:tr h="2286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Impeller Discharge Angle </a:t>
                      </a:r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β(̊)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008458"/>
                  </a:ext>
                </a:extLst>
              </a:tr>
              <a:tr h="2286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Base Diameter of Volute Caseing D</a:t>
                      </a:r>
                      <a:r>
                        <a:rPr lang="en-US" sz="11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(in)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286305"/>
                  </a:ext>
                </a:extLst>
              </a:tr>
              <a:tr h="2286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Length of Diffuser section L</a:t>
                      </a:r>
                      <a:r>
                        <a:rPr lang="en-US" sz="11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(in)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891566"/>
                  </a:ext>
                </a:extLst>
              </a:tr>
              <a:tr h="2286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Diffusion Angle </a:t>
                      </a:r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α(̊)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305181"/>
                  </a:ext>
                </a:extLst>
              </a:tr>
              <a:tr h="200025">
                <a:tc gridSpan="3"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87408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682651"/>
              </p:ext>
            </p:extLst>
          </p:nvPr>
        </p:nvGraphicFramePr>
        <p:xfrm>
          <a:off x="235677" y="471601"/>
          <a:ext cx="3975100" cy="1769745"/>
        </p:xfrm>
        <a:graphic>
          <a:graphicData uri="http://schemas.openxmlformats.org/drawingml/2006/table">
            <a:tbl>
              <a:tblPr/>
              <a:tblGrid>
                <a:gridCol w="974664">
                  <a:extLst>
                    <a:ext uri="{9D8B030D-6E8A-4147-A177-3AD203B41FA5}">
                      <a16:colId xmlns:a16="http://schemas.microsoft.com/office/drawing/2014/main" val="4285048342"/>
                    </a:ext>
                  </a:extLst>
                </a:gridCol>
                <a:gridCol w="974664">
                  <a:extLst>
                    <a:ext uri="{9D8B030D-6E8A-4147-A177-3AD203B41FA5}">
                      <a16:colId xmlns:a16="http://schemas.microsoft.com/office/drawing/2014/main" val="3221057212"/>
                    </a:ext>
                  </a:extLst>
                </a:gridCol>
                <a:gridCol w="974664">
                  <a:extLst>
                    <a:ext uri="{9D8B030D-6E8A-4147-A177-3AD203B41FA5}">
                      <a16:colId xmlns:a16="http://schemas.microsoft.com/office/drawing/2014/main" val="1131762335"/>
                    </a:ext>
                  </a:extLst>
                </a:gridCol>
                <a:gridCol w="525554">
                  <a:extLst>
                    <a:ext uri="{9D8B030D-6E8A-4147-A177-3AD203B41FA5}">
                      <a16:colId xmlns:a16="http://schemas.microsoft.com/office/drawing/2014/main" val="432424579"/>
                    </a:ext>
                  </a:extLst>
                </a:gridCol>
                <a:gridCol w="525554">
                  <a:extLst>
                    <a:ext uri="{9D8B030D-6E8A-4147-A177-3AD203B41FA5}">
                      <a16:colId xmlns:a16="http://schemas.microsoft.com/office/drawing/2014/main" val="319170750"/>
                    </a:ext>
                  </a:extLst>
                </a:gridCol>
              </a:tblGrid>
              <a:tr h="20002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Performance parameters of EFS partial emission pump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581319"/>
                  </a:ext>
                </a:extLst>
              </a:tr>
              <a:tr h="476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2872455"/>
                  </a:ext>
                </a:extLst>
              </a:tr>
              <a:tr h="257175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Discription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443373"/>
                  </a:ext>
                </a:extLst>
              </a:tr>
              <a:tr h="57150">
                <a:tc gridSpan="3"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3005048"/>
                  </a:ext>
                </a:extLst>
              </a:tr>
              <a:tr h="1905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Q (G.P.M)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2704"/>
                  </a:ext>
                </a:extLst>
              </a:tr>
              <a:tr h="1905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 (ft)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437462"/>
                  </a:ext>
                </a:extLst>
              </a:tr>
              <a:tr h="20955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  <a:r>
                        <a:rPr lang="en-US" sz="11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(r/min)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20500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742602"/>
                  </a:ext>
                </a:extLst>
              </a:tr>
              <a:tr h="1905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 (KW)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≤ 3.5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27041"/>
                  </a:ext>
                </a:extLst>
              </a:tr>
              <a:tr h="476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5326863"/>
                  </a:ext>
                </a:extLst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010" y="276999"/>
            <a:ext cx="5463245" cy="405664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02889" y="276999"/>
            <a:ext cx="9953625" cy="708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8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06059" y="6438513"/>
            <a:ext cx="2743200" cy="365125"/>
          </a:xfrm>
        </p:spPr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</a:rPr>
              <a:t>7</a:t>
            </a:fld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8788" y="6482577"/>
            <a:ext cx="4201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Portland State Aerospace Society | Electric Propellant Feed System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788" y="0"/>
            <a:ext cx="1685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Final Design: Subsystem 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2373" y="486568"/>
            <a:ext cx="6490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Motor Dynamometer Mount </a:t>
            </a:r>
          </a:p>
          <a:p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0" y="-1877794"/>
            <a:ext cx="73392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Notes:</a:t>
            </a:r>
          </a:p>
          <a:p>
            <a:r>
              <a:rPr lang="en-US" dirty="0" smtClean="0"/>
              <a:t>Subsystem breakdown:</a:t>
            </a:r>
          </a:p>
          <a:p>
            <a:r>
              <a:rPr lang="en-US" dirty="0" smtClean="0"/>
              <a:t>Drive:</a:t>
            </a:r>
          </a:p>
          <a:p>
            <a:pPr lvl="1"/>
            <a:r>
              <a:rPr lang="en-US" dirty="0" smtClean="0"/>
              <a:t>Motor / esc / battery / control</a:t>
            </a:r>
          </a:p>
          <a:p>
            <a:pPr lvl="1"/>
            <a:r>
              <a:rPr lang="en-US" dirty="0" smtClean="0"/>
              <a:t>Motor Dyno mount (floating torque measurement)</a:t>
            </a:r>
          </a:p>
          <a:p>
            <a:pPr lvl="1"/>
            <a:r>
              <a:rPr lang="en-US" dirty="0" smtClean="0"/>
              <a:t>Motor coupling – Alignment and verifying runout  (angular / offset)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235677" y="276999"/>
            <a:ext cx="3071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67" t="12797" r="11407"/>
          <a:stretch/>
        </p:blipFill>
        <p:spPr>
          <a:xfrm>
            <a:off x="3078378" y="1272299"/>
            <a:ext cx="6120486" cy="466647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432435" y="-1200329"/>
            <a:ext cx="6490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insert: </a:t>
            </a:r>
          </a:p>
          <a:p>
            <a:r>
              <a:rPr lang="en-US" dirty="0" smtClean="0"/>
              <a:t>Rendering of the motor dyno – CAD</a:t>
            </a:r>
          </a:p>
          <a:p>
            <a:r>
              <a:rPr lang="en-US" dirty="0" smtClean="0"/>
              <a:t>Photo or diagram of the motor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590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l="54030"/>
          <a:stretch/>
        </p:blipFill>
        <p:spPr>
          <a:xfrm>
            <a:off x="6596897" y="3056779"/>
            <a:ext cx="3659401" cy="3527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r="44787"/>
          <a:stretch/>
        </p:blipFill>
        <p:spPr>
          <a:xfrm>
            <a:off x="6648997" y="486568"/>
            <a:ext cx="4395243" cy="35271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06059" y="6438513"/>
            <a:ext cx="2743200" cy="365125"/>
          </a:xfrm>
        </p:spPr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</a:rPr>
              <a:t>8</a:t>
            </a:fld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8788" y="6482577"/>
            <a:ext cx="4201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Portland State Aerospace Society | Electric Propellant Feed System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788" y="0"/>
            <a:ext cx="1685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Final Design: Subsystem 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2373" y="486568"/>
            <a:ext cx="6490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Motor Mounting and Control </a:t>
            </a:r>
          </a:p>
          <a:p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0" y="-1877794"/>
            <a:ext cx="73392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Notes:</a:t>
            </a:r>
          </a:p>
          <a:p>
            <a:r>
              <a:rPr lang="en-US" dirty="0" smtClean="0"/>
              <a:t>Subsystem breakdown:</a:t>
            </a:r>
          </a:p>
          <a:p>
            <a:r>
              <a:rPr lang="en-US" dirty="0" smtClean="0"/>
              <a:t>Drive:</a:t>
            </a:r>
          </a:p>
          <a:p>
            <a:pPr lvl="1"/>
            <a:r>
              <a:rPr lang="en-US" dirty="0" smtClean="0"/>
              <a:t>Motor / esc / battery / control</a:t>
            </a:r>
          </a:p>
          <a:p>
            <a:pPr lvl="1"/>
            <a:r>
              <a:rPr lang="en-US" dirty="0" smtClean="0"/>
              <a:t>Motor Dyno mount (floating torque measurement)</a:t>
            </a:r>
          </a:p>
          <a:p>
            <a:pPr lvl="1"/>
            <a:r>
              <a:rPr lang="en-US" dirty="0" smtClean="0"/>
              <a:t>Motor coupling – Alignment and verifying runout  (angular / offset)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235677" y="276999"/>
            <a:ext cx="3071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432435" y="-1200329"/>
            <a:ext cx="6490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insert: </a:t>
            </a:r>
          </a:p>
          <a:p>
            <a:r>
              <a:rPr lang="en-US" dirty="0" smtClean="0"/>
              <a:t>Rendering of the motor dyno – CAD</a:t>
            </a:r>
          </a:p>
          <a:p>
            <a:r>
              <a:rPr lang="en-US" dirty="0" smtClean="0"/>
              <a:t>Photo or diagram of the motor </a:t>
            </a:r>
          </a:p>
          <a:p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9686" b="86612" l="24640" r="77218">
                        <a14:foregroundMark x1="30216" y1="38882" x2="30216" y2="38882"/>
                        <a14:foregroundMark x1="31535" y1="35972" x2="32014" y2="33760"/>
                        <a14:foregroundMark x1="32974" y1="41560" x2="30216" y2="39115"/>
                        <a14:foregroundMark x1="66127" y1="72410" x2="67866" y2="65658"/>
                        <a14:foregroundMark x1="74580" y1="76484" x2="73381" y2="74854"/>
                        <a14:foregroundMark x1="62290" y1="70780" x2="61811" y2="70081"/>
                        <a14:foregroundMark x1="64448" y1="67404" x2="63789" y2="66938"/>
                        <a14:foregroundMark x1="63249" y1="64494" x2="62470" y2="64028"/>
                        <a14:foregroundMark x1="62230" y1="67520" x2="61331" y2="66938"/>
                        <a14:foregroundMark x1="26679" y1="36088" x2="26679" y2="35041"/>
                        <a14:foregroundMark x1="25719" y1="40047" x2="25480" y2="396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117" t="27606" r="21845" b="11796"/>
          <a:stretch/>
        </p:blipFill>
        <p:spPr>
          <a:xfrm>
            <a:off x="389276" y="1828985"/>
            <a:ext cx="5636525" cy="313898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596897" y="5266325"/>
            <a:ext cx="368489" cy="368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04475" y="6069181"/>
            <a:ext cx="36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ramond" panose="02020404030301010803" pitchFamily="18" charset="0"/>
              </a:rPr>
              <a:t>L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565762" y="4744850"/>
            <a:ext cx="36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ramond" panose="02020404030301010803" pitchFamily="18" charset="0"/>
              </a:rPr>
              <a:t>T</a:t>
            </a: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3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06059" y="6438513"/>
            <a:ext cx="2743200" cy="365125"/>
          </a:xfrm>
        </p:spPr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</a:rPr>
              <a:t>9</a:t>
            </a:fld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8788" y="6482577"/>
            <a:ext cx="4201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Portland State Aerospace Society | Electric Propellant Feed System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788" y="0"/>
            <a:ext cx="1685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Final Design: Subsystem 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03250" y="138499"/>
            <a:ext cx="6490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insert: </a:t>
            </a:r>
          </a:p>
          <a:p>
            <a:r>
              <a:rPr lang="en-US" dirty="0" smtClean="0"/>
              <a:t>Flow diagram of testing apparatus – Diagram</a:t>
            </a:r>
          </a:p>
          <a:p>
            <a:r>
              <a:rPr lang="en-US" dirty="0" smtClean="0"/>
              <a:t>Photo of the testing apparatus – high res photo</a:t>
            </a:r>
          </a:p>
          <a:p>
            <a:r>
              <a:rPr lang="en-US" dirty="0" smtClean="0"/>
              <a:t>Photo of DAQ / measurement / harness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553998"/>
            <a:ext cx="73392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Notes:</a:t>
            </a:r>
          </a:p>
          <a:p>
            <a:r>
              <a:rPr lang="en-US" dirty="0" smtClean="0"/>
              <a:t>Subsystem breakdown:</a:t>
            </a:r>
          </a:p>
          <a:p>
            <a:r>
              <a:rPr lang="en-US" dirty="0" smtClean="0"/>
              <a:t>Testing Apparatus:</a:t>
            </a:r>
          </a:p>
          <a:p>
            <a:pPr lvl="1"/>
            <a:r>
              <a:rPr lang="en-US" dirty="0" smtClean="0"/>
              <a:t>Tank, suction line, discharge, experimental procedure, cooling </a:t>
            </a:r>
          </a:p>
          <a:p>
            <a:pPr lvl="1"/>
            <a:r>
              <a:rPr lang="en-US" dirty="0" smtClean="0"/>
              <a:t>Sensing 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Pressure, flow, RPM, Torque</a:t>
            </a:r>
          </a:p>
          <a:p>
            <a:pPr lvl="1"/>
            <a:r>
              <a:rPr lang="en-US" dirty="0" smtClean="0"/>
              <a:t>Data Acquisition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Arduino to excel 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235677" y="276999"/>
            <a:ext cx="3071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27504" y="4130189"/>
            <a:ext cx="733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Currently not in use….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997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758</TotalTime>
  <Words>522</Words>
  <Application>Microsoft Office PowerPoint</Application>
  <PresentationFormat>Widescreen</PresentationFormat>
  <Paragraphs>152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Garamond</vt:lpstr>
      <vt:lpstr>Times New Roman</vt:lpstr>
      <vt:lpstr>Office Theme</vt:lpstr>
      <vt:lpstr>Electronic Propellant Feed System </vt:lpstr>
      <vt:lpstr>#5 Final Design and Subsystem breakdown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Johnny Froehlich</dc:creator>
  <cp:lastModifiedBy>Johnathan Talik</cp:lastModifiedBy>
  <cp:revision>44</cp:revision>
  <dcterms:created xsi:type="dcterms:W3CDTF">2017-05-28T23:50:44Z</dcterms:created>
  <dcterms:modified xsi:type="dcterms:W3CDTF">2017-06-07T22:02:06Z</dcterms:modified>
</cp:coreProperties>
</file>