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58" r:id="rId4"/>
    <p:sldId id="265" r:id="rId5"/>
    <p:sldId id="261" r:id="rId6"/>
    <p:sldId id="262" r:id="rId7"/>
    <p:sldId id="256" r:id="rId8"/>
    <p:sldId id="266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roehlich" initials="JF" lastIdx="1" clrIdx="0">
    <p:extLst>
      <p:ext uri="{19B8F6BF-5375-455C-9EA6-DF929625EA0E}">
        <p15:presenceInfo xmlns:p15="http://schemas.microsoft.com/office/powerpoint/2012/main" userId="John Froehl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65542" autoAdjust="0"/>
  </p:normalViewPr>
  <p:slideViewPr>
    <p:cSldViewPr snapToGrid="0">
      <p:cViewPr varScale="1">
        <p:scale>
          <a:sx n="73" d="100"/>
          <a:sy n="73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allowable test tolerances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centrifugal pump is a very complex turbomachine, and purely analytical prediction of its performance is not possible. Hence, performance is obtained empirically.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low efficiency,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regenerative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pumps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several advantages over other turbomachines with similar tip speed due to relatively low manufacturing costs, simplicity, high reliability, enhanced priming behavior and can in many applications offer a more efficient alternative.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the pump against close valve for a long time causes considerable damage on the pump since almost all the motor power is transformed into thermal energy which is absorbed by the pumped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Straight radial vane impeller in a single emission point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affinity laws should only be used for impeller trims of about 5 percent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literature 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b="0" baseline="0" dirty="0" smtClean="0"/>
          </a:p>
          <a:p>
            <a:pPr marL="0" indent="0">
              <a:buFontTx/>
              <a:buNone/>
            </a:pPr>
            <a:r>
              <a:rPr lang="en-US" sz="1400" b="1" baseline="0" dirty="0" smtClean="0"/>
              <a:t>Scientific computing </a:t>
            </a:r>
            <a:r>
              <a:rPr lang="en-US" sz="1400" baseline="0" dirty="0" smtClean="0"/>
              <a:t>as an example of using tools to implement theory OR IDEAS. </a:t>
            </a:r>
            <a:r>
              <a:rPr lang="en-US" sz="1400" baseline="0" dirty="0" err="1" smtClean="0"/>
              <a:t>Matercam</a:t>
            </a:r>
            <a:r>
              <a:rPr lang="en-US" sz="1400" baseline="0" dirty="0" smtClean="0"/>
              <a:t>, SW, Python, Arduino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Allows us to make calculations (OR DESIGNS) over a wide range of values and explore a little. </a:t>
            </a:r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We can iteratively develop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note: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Guessing is cheaper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If 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>
                <a:latin typeface="Garamond" panose="02020404030301010803" pitchFamily="18" charset="0"/>
              </a:rPr>
              <a:t>FIRST</a:t>
            </a:r>
          </a:p>
          <a:p>
            <a:pPr marL="171450" indent="-171450">
              <a:buFontTx/>
              <a:buChar char="-"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dirty="0" smtClean="0">
                <a:latin typeface="Garamond" panose="02020404030301010803" pitchFamily="18" charset="0"/>
              </a:rPr>
              <a:t>We visualize</a:t>
            </a:r>
            <a:r>
              <a:rPr lang="en-US" b="1" baseline="0" dirty="0" smtClean="0">
                <a:latin typeface="Garamond" panose="02020404030301010803" pitchFamily="18" charset="0"/>
              </a:rPr>
              <a:t> the results of the detailed design in many different ways. Road map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Garamond" panose="02020404030301010803" pitchFamily="18" charset="0"/>
              </a:rPr>
              <a:t>Now that the design is narrow enough we begin breathing life into it.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SECOND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>
                <a:latin typeface="Garamond" panose="02020404030301010803" pitchFamily="18" charset="0"/>
              </a:rPr>
              <a:t>We can play with the design and not leave theoretical and conceptual bounds.        Entire geometry changes, casing changes, speed, power changes…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-   Give example of Av rule to illustrate the impact of parametrization on success of project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Centrifugal pump is</a:t>
            </a:r>
            <a:r>
              <a:rPr lang="en-US" b="1" baseline="0" dirty="0" smtClean="0"/>
              <a:t> a </a:t>
            </a:r>
            <a:r>
              <a:rPr lang="en-US" b="1" dirty="0" smtClean="0"/>
              <a:t>complex turbomachine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Purely analytical prediction not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Hence, performance is obtained empirically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followed hydraulic standards intended to demonstrate hydraulic performance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mechanical integrity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Head versus capacity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and not 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performance independent 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Power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/>
              <a:t>BHP and WHP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NPSH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Lengthy</a:t>
            </a:r>
            <a:r>
              <a:rPr lang="en-US" sz="1200" b="0" baseline="0" dirty="0" smtClean="0"/>
              <a:t> description of value is unavoidable. Love to explain at the showcase</a:t>
            </a:r>
            <a:endParaRPr lang="en-US" sz="1200" b="0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– Maximum head is at zero capacity </a:t>
            </a:r>
          </a:p>
          <a:p>
            <a:r>
              <a:rPr lang="en-US" dirty="0" smtClean="0"/>
              <a:t>– The maximum capacity of the pump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PUMP VS SYSTEM HEAD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to which a pump can raise the water is the pump head and it is measured in meters (feet) of flowing water. The head required to overcome the losses in a pipe system at a given flow rate is called the system head.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and not 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performance independent 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equation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these individual total heads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the static pressure head, velocity head and elevation head.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is, analyze the system to determine the pump head required as a function of flow rate through the pump … This will form the system line.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Plotting the pump curve and system curve will result in an intersection point, which is called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 smtClean="0"/>
              <a:t>Friction head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friction head consists of the sum of the pipe friction head losses in the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head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head The velocity head is the kinetic energy contained in the water being pumped at any point in the 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NPSH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rises as the centrifugal pump capacity approaches shut‑off (zero flow rate).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value at a capacity Q about 40 percent of the best‑efficiency capacity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Effects of blade number variation on performance involves many</a:t>
            </a:r>
            <a:r>
              <a:rPr lang="en-US" baseline="0" dirty="0" smtClean="0"/>
              <a:t> </a:t>
            </a:r>
            <a:r>
              <a:rPr lang="en-US" dirty="0" smtClean="0"/>
              <a:t>hydrodynamic</a:t>
            </a:r>
            <a:r>
              <a:rPr lang="en-US" baseline="0" dirty="0" smtClean="0"/>
              <a:t> considerations.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hesitant to draw any meaningful conclusions at this point in the testing/analysis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slide serves as an example us switching from the engineering side of things to the science side of things.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we study the behavior of the system in a more general and exploratory way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Possible </a:t>
            </a:r>
          </a:p>
          <a:p>
            <a:endParaRPr lang="en-US" dirty="0" smtClean="0"/>
          </a:p>
          <a:p>
            <a:r>
              <a:rPr lang="en-US" dirty="0" smtClean="0"/>
              <a:t>Frictional loss effects</a:t>
            </a:r>
          </a:p>
          <a:p>
            <a:endParaRPr lang="en-US" dirty="0" smtClean="0"/>
          </a:p>
          <a:p>
            <a:r>
              <a:rPr lang="en-US" dirty="0" smtClean="0"/>
              <a:t>An</a:t>
            </a:r>
            <a:r>
              <a:rPr lang="en-US" baseline="0" dirty="0" smtClean="0"/>
              <a:t> i</a:t>
            </a:r>
            <a:r>
              <a:rPr lang="en-US" dirty="0" smtClean="0"/>
              <a:t>ncreases of interface between fluid stream and blade can cause an increment of hydraulic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5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4" y="3429000"/>
            <a:ext cx="2628900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237" y="4192099"/>
            <a:ext cx="4657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4" y="182440"/>
            <a:ext cx="3184831" cy="2338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0615" y="2636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Blade number affects efficiency and introduces circulatory losses (too few blades) and passage losses (too many blades)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04" y="598199"/>
            <a:ext cx="4126157" cy="1922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83" y="3414713"/>
            <a:ext cx="3311267" cy="184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470" y="3523780"/>
            <a:ext cx="3160702" cy="216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1618" y="567124"/>
            <a:ext cx="1809993" cy="1066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299" y="6148158"/>
            <a:ext cx="4543425" cy="342900"/>
          </a:xfrm>
          <a:prstGeom prst="rect">
            <a:avLst/>
          </a:prstGeom>
        </p:spPr>
      </p:pic>
      <p:pic>
        <p:nvPicPr>
          <p:cNvPr id="11" name="Picture 2" descr="fig.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75" y="4083359"/>
            <a:ext cx="2480238" cy="206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18210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6977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4262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61" y="5851602"/>
            <a:ext cx="3003590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0462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18375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2841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660497" y="381877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Math is involved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395540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4878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452955"/>
            <a:ext cx="2858156" cy="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" y="4207049"/>
            <a:ext cx="4078452" cy="2231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081" y="1174339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83" y="3026705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751" y="4843427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377740" y="1028668"/>
            <a:ext cx="1475943" cy="5524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641308" y="1156866"/>
            <a:ext cx="3816392" cy="261481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748002" y="4576390"/>
            <a:ext cx="871497" cy="5339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425092" y="4293528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2846" y="257624"/>
            <a:ext cx="30329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Visualize the Results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(If you can plot it, plot it!)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538" y="4038777"/>
            <a:ext cx="29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3094" y="257624"/>
            <a:ext cx="2615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Parametric Design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(Design freedom)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5496" y="257624"/>
            <a:ext cx="2971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Viola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(3D-Printed Stainless Steel)</a:t>
            </a: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06700"/>
            <a:ext cx="10515600" cy="654783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latin typeface="Garamond" panose="02020404030301010803" pitchFamily="18" charset="0"/>
              </a:rPr>
              <a:t>Performance Testing</a:t>
            </a:r>
            <a:endParaRPr lang="en-US" sz="8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62089" y="6179914"/>
            <a:ext cx="11394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Hydraulic Institute Test Standard (ANSI/HI 14.6 "</a:t>
            </a:r>
            <a:r>
              <a:rPr lang="en-US" sz="1000" b="1" dirty="0" err="1"/>
              <a:t>Rotodynamic</a:t>
            </a:r>
            <a:r>
              <a:rPr lang="en-US" sz="1000" b="1" dirty="0"/>
              <a:t> Pumps for Performance Acceptance Tests," </a:t>
            </a:r>
            <a:r>
              <a:rPr lang="en-US" sz="1000" b="1" dirty="0" smtClean="0"/>
              <a:t>2011)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84" y="1854920"/>
            <a:ext cx="5837116" cy="43249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236" y="1854920"/>
            <a:ext cx="5362448" cy="4034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Using Hydraulic Test Standard (ANSI/HI 14.6)</a:t>
            </a:r>
          </a:p>
          <a:p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Typically </a:t>
            </a:r>
            <a:r>
              <a:rPr lang="en-US" sz="2400" dirty="0">
                <a:latin typeface="Garamond" panose="02020404030301010803" pitchFamily="18" charset="0"/>
              </a:rPr>
              <a:t>performance is given by curves of: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Head versus capacity </a:t>
            </a:r>
          </a:p>
          <a:p>
            <a:pPr>
              <a:spcBef>
                <a:spcPts val="115"/>
              </a:spcBef>
            </a:pP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</a:t>
            </a:r>
            <a:r>
              <a:rPr lang="en-US" sz="2400" dirty="0">
                <a:latin typeface="Garamond" panose="02020404030301010803" pitchFamily="18" charset="0"/>
              </a:rPr>
              <a:t>Power versus capacity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>
                <a:latin typeface="Garamond" panose="02020404030301010803" pitchFamily="18" charset="0"/>
              </a:rPr>
              <a:t>• NPSH versus capacity </a:t>
            </a:r>
          </a:p>
          <a:p>
            <a:endParaRPr lang="en-US" sz="2000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8084" y="254303"/>
            <a:ext cx="9875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Characterizing the performance of Piglet</a:t>
            </a:r>
            <a:endParaRPr lang="en-US" sz="4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38" y="1482387"/>
            <a:ext cx="458152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" y="4112542"/>
            <a:ext cx="6128211" cy="2484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r="6273"/>
          <a:stretch/>
        </p:blipFill>
        <p:spPr>
          <a:xfrm>
            <a:off x="6446619" y="833213"/>
            <a:ext cx="5486400" cy="51311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386" y="125327"/>
            <a:ext cx="6123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System Characteristics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8960" y="2710463"/>
            <a:ext cx="2992085" cy="9295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8408" y="2288877"/>
            <a:ext cx="338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Swamee-Jain Equation (1976)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408" y="973134"/>
            <a:ext cx="217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Energy Equation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0938" y="3692231"/>
            <a:ext cx="548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</a:rPr>
              <a:t>Explicit expression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-6</a:t>
            </a:r>
            <a:r>
              <a:rPr lang="en-US" sz="1600" b="1" dirty="0" smtClean="0">
                <a:latin typeface="Garamond" panose="02020404030301010803" pitchFamily="18" charset="0"/>
              </a:rPr>
              <a:t> &lt; e/D,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-2</a:t>
            </a:r>
            <a:r>
              <a:rPr lang="en-US" sz="1600" b="1" dirty="0" smtClean="0">
                <a:latin typeface="Garamond" panose="02020404030301010803" pitchFamily="18" charset="0"/>
              </a:rPr>
              <a:t>; 5000 &lt; N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R</a:t>
            </a:r>
            <a:r>
              <a:rPr lang="en-US" sz="1600" b="1" dirty="0" smtClean="0">
                <a:latin typeface="Garamond" panose="02020404030301010803" pitchFamily="18" charset="0"/>
              </a:rPr>
              <a:t> &lt;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8</a:t>
            </a:r>
            <a:endParaRPr lang="en-US" sz="1600" b="1" baseline="30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7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142073"/>
            <a:ext cx="9654708" cy="67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r="13355"/>
          <a:stretch/>
        </p:blipFill>
        <p:spPr>
          <a:xfrm>
            <a:off x="4457252" y="498239"/>
            <a:ext cx="7734748" cy="5858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29299" y="6214770"/>
            <a:ext cx="684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Garamond" panose="02020404030301010803" pitchFamily="18" charset="0"/>
              </a:rPr>
              <a:t>Figure:</a:t>
            </a:r>
            <a:r>
              <a:rPr lang="en-US" sz="1100" dirty="0" smtClean="0">
                <a:latin typeface="Garamond" panose="02020404030301010803" pitchFamily="18" charset="0"/>
              </a:rPr>
              <a:t> EFS model PIGLET-1 2.1in Diam. Impeller experimental results at 16500 rpm.</a:t>
            </a:r>
            <a:endParaRPr lang="en-US" sz="1100" dirty="0">
              <a:latin typeface="Garamond" panose="020204040303010108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11" y="926983"/>
            <a:ext cx="3524250" cy="5000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050" y="128907"/>
            <a:ext cx="559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Centrifugal Pump Performance @ 16,500 rpm</a:t>
            </a:r>
            <a:endParaRPr lang="en-US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43" y="457865"/>
            <a:ext cx="4995111" cy="2869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43" y="3434696"/>
            <a:ext cx="5051713" cy="2874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81" y="411388"/>
            <a:ext cx="1419225" cy="1495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6835" y="411387"/>
            <a:ext cx="1514475" cy="1495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7691" y="959045"/>
            <a:ext cx="58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Vs.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621" y="1976398"/>
            <a:ext cx="1037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Z = 10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5901" y="1976398"/>
            <a:ext cx="85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Z = 6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2794" y="2731470"/>
            <a:ext cx="380015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10 Blades</a:t>
            </a:r>
            <a:endParaRPr lang="en-US" sz="2000" b="1" dirty="0" smtClean="0">
              <a:latin typeface="Garamond" panose="02020404030301010803" pitchFamily="18" charset="0"/>
            </a:endParaRPr>
          </a:p>
          <a:p>
            <a:pPr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Slightly higher </a:t>
            </a:r>
            <a:r>
              <a:rPr lang="en-US" b="1" dirty="0">
                <a:latin typeface="Garamond" panose="02020404030301010803" pitchFamily="18" charset="0"/>
              </a:rPr>
              <a:t>(~ 2 %)</a:t>
            </a:r>
            <a:r>
              <a:rPr lang="en-US" b="1" dirty="0" smtClean="0">
                <a:latin typeface="Garamond" panose="02020404030301010803" pitchFamily="18" charset="0"/>
              </a:rPr>
              <a:t> discharge pressures for a given flow rate.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2794" y="4256635"/>
            <a:ext cx="560817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6</a:t>
            </a:r>
            <a:r>
              <a:rPr lang="en-US" sz="2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Blades</a:t>
            </a:r>
            <a:endParaRPr lang="en-US" sz="2000" b="1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Lower chamber pressures (~ 8 %)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Earlier run-out (lower max. flow)</a:t>
            </a:r>
          </a:p>
        </p:txBody>
      </p:sp>
    </p:spTree>
    <p:extLst>
      <p:ext uri="{BB962C8B-B14F-4D97-AF65-F5344CB8AC3E}">
        <p14:creationId xmlns:p14="http://schemas.microsoft.com/office/powerpoint/2010/main" val="231709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825</Words>
  <Application>Microsoft Office PowerPoint</Application>
  <PresentationFormat>Widescreen</PresentationFormat>
  <Paragraphs>158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Performance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 Froehlich</cp:lastModifiedBy>
  <cp:revision>69</cp:revision>
  <dcterms:created xsi:type="dcterms:W3CDTF">2017-05-28T23:50:44Z</dcterms:created>
  <dcterms:modified xsi:type="dcterms:W3CDTF">2017-06-07T22:41:19Z</dcterms:modified>
</cp:coreProperties>
</file>