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64" r:id="rId3"/>
    <p:sldId id="265" r:id="rId4"/>
    <p:sldId id="266" r:id="rId5"/>
    <p:sldId id="267" r:id="rId6"/>
    <p:sldId id="262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FF0CC-5B01-4470-8CA7-C9D1E9AD624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EE08B-9CB0-425D-83E8-AD6E717F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0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26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22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26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99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400" dirty="0" smtClean="0"/>
              <a:t>literature review to narrow the region of interest. (Don’t solve problems we don’t have to)</a:t>
            </a:r>
          </a:p>
          <a:p>
            <a:pPr marL="0" indent="0">
              <a:buFontTx/>
              <a:buNone/>
            </a:pPr>
            <a:endParaRPr lang="en-US" sz="1400" b="0" baseline="0" dirty="0" smtClean="0"/>
          </a:p>
          <a:p>
            <a:pPr marL="0" indent="0">
              <a:buFontTx/>
              <a:buNone/>
            </a:pPr>
            <a:r>
              <a:rPr lang="en-US" sz="1400" b="1" baseline="0" dirty="0" smtClean="0"/>
              <a:t>Scientific computing </a:t>
            </a:r>
            <a:r>
              <a:rPr lang="en-US" sz="1400" baseline="0" dirty="0" smtClean="0"/>
              <a:t>as an example of using tools to implement theory OR IDEAS. </a:t>
            </a:r>
            <a:r>
              <a:rPr lang="en-US" sz="1400" baseline="0" dirty="0" err="1" smtClean="0"/>
              <a:t>Matercam</a:t>
            </a:r>
            <a:r>
              <a:rPr lang="en-US" sz="1400" baseline="0" dirty="0" smtClean="0"/>
              <a:t>, SW, Python, Arduino</a:t>
            </a:r>
          </a:p>
          <a:p>
            <a:pPr marL="0" indent="0">
              <a:buFontTx/>
              <a:buNone/>
            </a:pPr>
            <a:endParaRPr lang="en-US" sz="1400" baseline="0" dirty="0" smtClean="0"/>
          </a:p>
          <a:p>
            <a:pPr marL="628650" lvl="1" indent="-171450">
              <a:buFontTx/>
              <a:buChar char="-"/>
            </a:pPr>
            <a:r>
              <a:rPr lang="en-US" sz="1400" baseline="0" dirty="0" smtClean="0"/>
              <a:t>Allows us to make calculations (OR DESIGNS) over a wide range of values and explore a little. </a:t>
            </a:r>
          </a:p>
          <a:p>
            <a:pPr marL="628650" lvl="1" indent="-171450">
              <a:buFontTx/>
              <a:buChar char="-"/>
            </a:pPr>
            <a:r>
              <a:rPr lang="en-US" sz="1400" baseline="0" dirty="0" smtClean="0"/>
              <a:t>We can iteratively develop</a:t>
            </a:r>
          </a:p>
          <a:p>
            <a:pPr marL="628650" lvl="1" indent="-171450">
              <a:buFontTx/>
              <a:buChar char="-"/>
            </a:pPr>
            <a:endParaRPr lang="en-US" sz="1400" baseline="0" dirty="0" smtClean="0"/>
          </a:p>
          <a:p>
            <a:pPr marL="457200" lvl="1" indent="0">
              <a:buFontTx/>
              <a:buNone/>
            </a:pPr>
            <a:r>
              <a:rPr lang="en-US" sz="1400" baseline="0" dirty="0" smtClean="0"/>
              <a:t>note:</a:t>
            </a:r>
          </a:p>
          <a:p>
            <a:pPr marL="457200" lvl="1" indent="0">
              <a:buFontTx/>
              <a:buNone/>
            </a:pPr>
            <a:endParaRPr lang="en-US" sz="1400" baseline="0" dirty="0" smtClean="0"/>
          </a:p>
          <a:p>
            <a:pPr marL="457200" lvl="1" indent="0">
              <a:buFontTx/>
              <a:buNone/>
            </a:pPr>
            <a:r>
              <a:rPr lang="en-US" sz="1400" baseline="0" dirty="0" smtClean="0"/>
              <a:t>Guessing is cheaper</a:t>
            </a:r>
          </a:p>
          <a:p>
            <a:pPr marL="457200" lvl="1" indent="0">
              <a:buFontTx/>
              <a:buNone/>
            </a:pPr>
            <a:endParaRPr lang="en-US" sz="1400" baseline="0" dirty="0" smtClean="0"/>
          </a:p>
          <a:p>
            <a:pPr marL="457200" lvl="1" indent="0">
              <a:buFontTx/>
              <a:buNone/>
            </a:pPr>
            <a:r>
              <a:rPr lang="en-US" sz="1400" baseline="0" dirty="0" smtClean="0"/>
              <a:t>If best head coeff is between 0.5 and 1 we use 0.75  </a:t>
            </a:r>
            <a:r>
              <a:rPr lang="en-US" sz="1400" baseline="0" dirty="0" smtClean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6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0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3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4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8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6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6BFDC-CB2E-4CD9-A8D5-EE81BFCCCB9E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0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8912"/>
            <a:ext cx="9144000" cy="1798638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PSAS Electric Propellant Feed System </a:t>
            </a:r>
            <a:endParaRPr lang="en-US" sz="66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02" y="6214618"/>
            <a:ext cx="11899788" cy="443760"/>
          </a:xfrm>
        </p:spPr>
        <p:txBody>
          <a:bodyPr>
            <a:normAutofit/>
          </a:bodyPr>
          <a:lstStyle/>
          <a:p>
            <a:r>
              <a:rPr lang="en-US" altLang="en-US" sz="1600" i="1" dirty="0">
                <a:latin typeface="Garamond" panose="02020404030301010803" pitchFamily="18" charset="0"/>
                <a:cs typeface="Times New Roman" panose="02020603050405020304" pitchFamily="18" charset="0"/>
              </a:rPr>
              <a:t>Affiliations: </a:t>
            </a:r>
            <a:r>
              <a:rPr lang="en-US" altLang="en-US" sz="1600" i="1" baseline="30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i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Society, </a:t>
            </a:r>
            <a:r>
              <a:rPr lang="en-US" altLang="en-US" sz="1600" i="1" baseline="30000" dirty="0">
                <a:latin typeface="Garamond" panose="02020404030301010803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i="1" dirty="0">
                <a:latin typeface="Garamond" panose="02020404030301010803" pitchFamily="18" charset="0"/>
                <a:cs typeface="Times New Roman" panose="02020603050405020304" pitchFamily="18" charset="0"/>
              </a:rPr>
              <a:t>Maseeh College of Engineering and Computer Science Portland, OR, 97201, United States</a:t>
            </a:r>
            <a:endParaRPr lang="en-US" sz="1600" i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941"/>
          <a:stretch/>
        </p:blipFill>
        <p:spPr>
          <a:xfrm>
            <a:off x="609600" y="2581757"/>
            <a:ext cx="3496567" cy="3144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84" y="2562948"/>
            <a:ext cx="3273425" cy="3163353"/>
          </a:xfrm>
          <a:prstGeom prst="rect">
            <a:avLst/>
          </a:prstGeom>
        </p:spPr>
      </p:pic>
      <p:pic>
        <p:nvPicPr>
          <p:cNvPr id="1028" name="Picture 4" descr="http://www.freelogovectors.net/wp-content/uploads/2014/06/PSU-seal-Portland-State-Universit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013" y="2562948"/>
            <a:ext cx="3139019" cy="316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668000" y="5397500"/>
            <a:ext cx="3175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24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6" b="6256"/>
          <a:stretch/>
        </p:blipFill>
        <p:spPr>
          <a:xfrm>
            <a:off x="2649928" y="896112"/>
            <a:ext cx="6768392" cy="417116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The Team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1930398" y="5212080"/>
            <a:ext cx="8426642" cy="14264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Garamond" panose="02020404030301010803" pitchFamily="18" charset="0"/>
              </a:rPr>
              <a:t>Team Members (left to right):</a:t>
            </a:r>
          </a:p>
          <a:p>
            <a:r>
              <a:rPr lang="en-US" sz="2800" dirty="0" smtClean="0">
                <a:latin typeface="Garamond" panose="02020404030301010803" pitchFamily="18" charset="0"/>
              </a:rPr>
              <a:t>Mimi Shang, James Luce, Jorden Roland, Johnny Froehlich, Johnathan </a:t>
            </a:r>
            <a:r>
              <a:rPr lang="en-US" sz="2800" dirty="0" err="1" smtClean="0">
                <a:latin typeface="Garamond" panose="02020404030301010803" pitchFamily="18" charset="0"/>
              </a:rPr>
              <a:t>Talik</a:t>
            </a:r>
            <a:r>
              <a:rPr lang="en-US" sz="2800" dirty="0" smtClean="0">
                <a:latin typeface="Garamond" panose="02020404030301010803" pitchFamily="18" charset="0"/>
              </a:rPr>
              <a:t>, </a:t>
            </a:r>
            <a:r>
              <a:rPr lang="en-US" sz="2800" dirty="0" err="1" smtClean="0">
                <a:latin typeface="Garamond" panose="02020404030301010803" pitchFamily="18" charset="0"/>
              </a:rPr>
              <a:t>Rawand</a:t>
            </a:r>
            <a:r>
              <a:rPr lang="en-US" sz="2800" dirty="0" smtClean="0">
                <a:latin typeface="Garamond" panose="02020404030301010803" pitchFamily="18" charset="0"/>
              </a:rPr>
              <a:t> Rasheed</a:t>
            </a:r>
          </a:p>
          <a:p>
            <a:endParaRPr lang="en-U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94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The Problem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781050" y="2794228"/>
            <a:ext cx="10515600" cy="930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(PSAS) wants its rockets to go higher, but mass is the enemy: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4302636"/>
            <a:ext cx="3078692" cy="12365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3" t="27326" r="6140" b="33140"/>
          <a:stretch/>
        </p:blipFill>
        <p:spPr>
          <a:xfrm>
            <a:off x="1476375" y="1194821"/>
            <a:ext cx="9124950" cy="11554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62675" y="4094970"/>
            <a:ext cx="5058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Δ</a:t>
            </a:r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v = change in velocity</a:t>
            </a:r>
          </a:p>
          <a:p>
            <a:r>
              <a:rPr lang="en-US" sz="24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= exhaust velocity</a:t>
            </a:r>
          </a:p>
          <a:p>
            <a:r>
              <a:rPr lang="en-US" sz="24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-250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= mass of rocket + propellant</a:t>
            </a:r>
          </a:p>
          <a:p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-25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= mass of rocket</a:t>
            </a:r>
          </a:p>
        </p:txBody>
      </p:sp>
    </p:spTree>
    <p:extLst>
      <p:ext uri="{BB962C8B-B14F-4D97-AF65-F5344CB8AC3E}">
        <p14:creationId xmlns:p14="http://schemas.microsoft.com/office/powerpoint/2010/main" val="5890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Past approach: solid propellant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838199" y="1008399"/>
            <a:ext cx="10453255" cy="2759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Most small rockets use solid propellant.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Simple but inefficient.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Can’t throttle = can’t insert into orbit.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6390"/>
            <a:ext cx="78150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Garamond" panose="02020404030301010803" pitchFamily="18" charset="0"/>
              </a:rPr>
              <a:t>Images: http://www.fireworkssupermarket.com</a:t>
            </a:r>
            <a:r>
              <a:rPr lang="en-US" sz="1100" dirty="0">
                <a:latin typeface="Garamond" panose="02020404030301010803" pitchFamily="18" charset="0"/>
              </a:rPr>
              <a:t>, http://www.aerospace.org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8" y="3365096"/>
            <a:ext cx="4867275" cy="17572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8"/>
          <a:stretch/>
        </p:blipFill>
        <p:spPr>
          <a:xfrm>
            <a:off x="838199" y="3148764"/>
            <a:ext cx="4324350" cy="19735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47776" y="4172075"/>
            <a:ext cx="132397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anose="02020404030301010803" pitchFamily="18" charset="0"/>
              </a:rPr>
              <a:t>Solid propellant</a:t>
            </a:r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00449" y="4211071"/>
            <a:ext cx="98107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anose="02020404030301010803" pitchFamily="18" charset="0"/>
              </a:rPr>
              <a:t>Grain bore</a:t>
            </a:r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29148" y="4070170"/>
            <a:ext cx="71437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anose="02020404030301010803" pitchFamily="18" charset="0"/>
              </a:rPr>
              <a:t>Nozzle</a:t>
            </a:r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23974" y="5309831"/>
            <a:ext cx="38385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aramond" panose="02020404030301010803" pitchFamily="18" charset="0"/>
              </a:rPr>
              <a:t>Solid propellant rocket design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48433" y="5309831"/>
            <a:ext cx="4152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aramond" panose="02020404030301010803" pitchFamily="18" charset="0"/>
              </a:rPr>
              <a:t>Solid propellant rocket example</a:t>
            </a:r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2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Liquid propellant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838200" y="1025525"/>
            <a:ext cx="8949267" cy="1836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Gives more </a:t>
            </a:r>
            <a:r>
              <a:rPr lang="el-GR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v for its mass = goes higher.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Can be throttled = can insert into orbit.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79" y="2467259"/>
            <a:ext cx="2455368" cy="318215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21656" y="6560720"/>
            <a:ext cx="19627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Images from </a:t>
            </a:r>
            <a:r>
              <a:rPr lang="en-US" sz="11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wikipedia</a:t>
            </a:r>
            <a:endParaRPr lang="en-US" sz="11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2398" y="5832600"/>
            <a:ext cx="3416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Pressure fed: too heavy</a:t>
            </a:r>
            <a:endParaRPr lang="en-US" sz="28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4210" y="5832600"/>
            <a:ext cx="3786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Turbopump</a:t>
            </a:r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: too complex</a:t>
            </a:r>
            <a:endParaRPr lang="en-US" sz="28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7"/>
          <a:stretch/>
        </p:blipFill>
        <p:spPr>
          <a:xfrm>
            <a:off x="5950974" y="2463921"/>
            <a:ext cx="5455166" cy="333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512" y="2791396"/>
            <a:ext cx="5376869" cy="323452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298598" y="5521717"/>
            <a:ext cx="8903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aramond" panose="02020404030301010803" pitchFamily="18" charset="0"/>
              </a:rPr>
              <a:t>Tank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74109" y="98462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Turbopump</a:t>
            </a:r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without turbine = just a pump.</a:t>
            </a:r>
          </a:p>
          <a:p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Battery energy density has been rising.</a:t>
            </a:r>
          </a:p>
          <a:p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Lighter than pressure fed, simpler than </a:t>
            </a:r>
            <a:r>
              <a:rPr lang="en-US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turbopump</a:t>
            </a:r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11669"/>
            <a:ext cx="3813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</a:rPr>
              <a:t>https://en.wikipedia.org/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http://www.blue-sky-technologies.com/impeller-seal-repair/</a:t>
            </a:r>
          </a:p>
          <a:p>
            <a:r>
              <a:rPr lang="en-US" sz="1200" dirty="0">
                <a:latin typeface="Garamond" panose="02020404030301010803" pitchFamily="18" charset="0"/>
              </a:rPr>
              <a:t>https://www.digikey.com/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78" y="3392638"/>
            <a:ext cx="1417747" cy="1664878"/>
          </a:xfrm>
          <a:prstGeom prst="rect">
            <a:avLst/>
          </a:prstGeom>
        </p:spPr>
      </p:pic>
      <p:sp>
        <p:nvSpPr>
          <p:cNvPr id="13" name="Plus 12"/>
          <p:cNvSpPr/>
          <p:nvPr/>
        </p:nvSpPr>
        <p:spPr>
          <a:xfrm>
            <a:off x="2140778" y="3891405"/>
            <a:ext cx="682388" cy="65509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5" name="Plus 14"/>
          <p:cNvSpPr/>
          <p:nvPr/>
        </p:nvSpPr>
        <p:spPr>
          <a:xfrm>
            <a:off x="5557655" y="3891405"/>
            <a:ext cx="682388" cy="65509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660" y="3277301"/>
            <a:ext cx="1890205" cy="1890205"/>
          </a:xfrm>
          <a:prstGeom prst="rect">
            <a:avLst/>
          </a:prstGeom>
        </p:spPr>
      </p:pic>
      <p:sp>
        <p:nvSpPr>
          <p:cNvPr id="17" name="Equal 16"/>
          <p:cNvSpPr/>
          <p:nvPr/>
        </p:nvSpPr>
        <p:spPr>
          <a:xfrm>
            <a:off x="8536293" y="3891405"/>
            <a:ext cx="818866" cy="73518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619" y="3485596"/>
            <a:ext cx="2543947" cy="15651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/>
          <a:srcRect l="26219" t="9216" r="29663" b="24102"/>
          <a:stretch/>
        </p:blipFill>
        <p:spPr>
          <a:xfrm>
            <a:off x="9661475" y="2922492"/>
            <a:ext cx="1966155" cy="2654411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New approach: electric pump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 rot="19594044">
            <a:off x="3076270" y="5350298"/>
            <a:ext cx="560551" cy="327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731662">
            <a:off x="6721621" y="5485868"/>
            <a:ext cx="560551" cy="32708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292381" y="5697092"/>
            <a:ext cx="120976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aramond" panose="02020404030301010803" pitchFamily="18" charset="0"/>
              </a:rPr>
              <a:t>Engine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8882" y="2890690"/>
            <a:ext cx="254513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aramond" panose="02020404030301010803" pitchFamily="18" charset="0"/>
              </a:rPr>
              <a:t>Electric motor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23887" y="3392638"/>
            <a:ext cx="9584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aramond" panose="02020404030301010803" pitchFamily="18" charset="0"/>
              </a:rPr>
              <a:t>Pump</a:t>
            </a:r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33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3" grpId="1" animBg="1"/>
      <p:bldP spid="15" grpId="1" animBg="1"/>
      <p:bldP spid="17" grpId="1" animBg="1"/>
      <p:bldP spid="22" grpId="0" animBg="1"/>
      <p:bldP spid="23" grpId="0" animBg="1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Project Goal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01012" y="2610227"/>
            <a:ext cx="11536988" cy="3824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Goal:</a:t>
            </a:r>
          </a:p>
          <a:p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Design a test </a:t>
            </a:r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pump to </a:t>
            </a:r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meet PSAS’ </a:t>
            </a:r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requirements.</a:t>
            </a:r>
            <a:endParaRPr lang="en-US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Test with </a:t>
            </a:r>
            <a:r>
              <a:rPr lang="en-US" b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water</a:t>
            </a:r>
            <a:r>
              <a:rPr lang="en-US" b="1" i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(not cryogenic liquid oxygen and isopropyl alcohol).</a:t>
            </a:r>
          </a:p>
          <a:p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Performance results will be scaled to design actual rocket pump.</a:t>
            </a:r>
          </a:p>
          <a:p>
            <a:endParaRPr lang="en-US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8" b="5977"/>
          <a:stretch/>
        </p:blipFill>
        <p:spPr>
          <a:xfrm>
            <a:off x="1185180" y="865233"/>
            <a:ext cx="969694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4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Customer Requirements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736339"/>
              </p:ext>
            </p:extLst>
          </p:nvPr>
        </p:nvGraphicFramePr>
        <p:xfrm>
          <a:off x="775854" y="722417"/>
          <a:ext cx="10515600" cy="497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521216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65404803"/>
                    </a:ext>
                  </a:extLst>
                </a:gridCol>
              </a:tblGrid>
              <a:tr h="960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Garamond" panose="02020404030301010803" pitchFamily="18" charset="0"/>
                        </a:rPr>
                        <a:t>Pressure delivery</a:t>
                      </a:r>
                      <a:endParaRPr lang="en-US" sz="2400" b="1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Must produce discharge pressures</a:t>
                      </a:r>
                      <a:r>
                        <a:rPr lang="en-US" sz="2400" baseline="0" dirty="0" smtClean="0">
                          <a:latin typeface="Garamond" panose="02020404030301010803" pitchFamily="18" charset="0"/>
                        </a:rPr>
                        <a:t> of 300-400 psi.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824683"/>
                  </a:ext>
                </a:extLst>
              </a:tr>
              <a:tr h="960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Garamond" panose="02020404030301010803" pitchFamily="18" charset="0"/>
                        </a:rPr>
                        <a:t>Flow capacity</a:t>
                      </a:r>
                      <a:endParaRPr lang="en-US" sz="2400" b="1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Must supply a flow rate of ~12 </a:t>
                      </a:r>
                      <a:r>
                        <a:rPr lang="en-US" sz="2400" dirty="0" err="1" smtClean="0">
                          <a:latin typeface="Garamond" panose="02020404030301010803" pitchFamily="18" charset="0"/>
                        </a:rPr>
                        <a:t>gpm</a:t>
                      </a:r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.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9855363"/>
                  </a:ext>
                </a:extLst>
              </a:tr>
              <a:tr h="960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Garamond" panose="02020404030301010803" pitchFamily="18" charset="0"/>
                        </a:rPr>
                        <a:t>Transferability </a:t>
                      </a:r>
                      <a:endParaRPr lang="en-US" sz="2400" b="1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Documentation must be open source and transferable to future PSAS</a:t>
                      </a:r>
                      <a:r>
                        <a:rPr lang="en-US" sz="2400" baseline="0" dirty="0" smtClean="0">
                          <a:latin typeface="Garamond" panose="02020404030301010803" pitchFamily="18" charset="0"/>
                        </a:rPr>
                        <a:t> engineers.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767585"/>
                  </a:ext>
                </a:extLst>
              </a:tr>
              <a:tr h="960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Garamond" panose="02020404030301010803" pitchFamily="18" charset="0"/>
                        </a:rPr>
                        <a:t>Off-the-shelf components</a:t>
                      </a:r>
                      <a:endParaRPr lang="en-US" sz="2400" b="1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Must utilize</a:t>
                      </a:r>
                      <a:r>
                        <a:rPr lang="en-US" sz="2400" baseline="0" dirty="0" smtClean="0">
                          <a:latin typeface="Garamond" panose="02020404030301010803" pitchFamily="18" charset="0"/>
                        </a:rPr>
                        <a:t> off the shelf components wherever possible.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925838"/>
                  </a:ext>
                </a:extLst>
              </a:tr>
              <a:tr h="113145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Garamond" panose="02020404030301010803" pitchFamily="18" charset="0"/>
                        </a:rPr>
                        <a:t>Cost</a:t>
                      </a:r>
                      <a:endParaRPr lang="en-US" sz="2400" b="1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Project must be completed for</a:t>
                      </a:r>
                      <a:r>
                        <a:rPr lang="en-US" sz="2400" baseline="0" dirty="0" smtClean="0">
                          <a:latin typeface="Garamond" panose="02020404030301010803" pitchFamily="18" charset="0"/>
                        </a:rPr>
                        <a:t> less than $8000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4046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84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134" y="2918143"/>
            <a:ext cx="2874993" cy="391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412" y="1498825"/>
            <a:ext cx="2955034" cy="5540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930858" y="4065554"/>
            <a:ext cx="2090985" cy="4508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3709" y="3388443"/>
            <a:ext cx="1762784" cy="536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765243">
            <a:off x="6457860" y="2097166"/>
            <a:ext cx="784407" cy="5455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6640" y="1973829"/>
            <a:ext cx="1545403" cy="3886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8700" y="2350324"/>
            <a:ext cx="1225102" cy="3855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7353" y="4315883"/>
            <a:ext cx="1309131" cy="4568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13244" y="5221781"/>
            <a:ext cx="1551234" cy="5936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8398" y="3373833"/>
            <a:ext cx="645187" cy="41220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1756183">
            <a:off x="6139646" y="4702331"/>
            <a:ext cx="645187" cy="4122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961" y="6127702"/>
            <a:ext cx="3003590" cy="6598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4530" y="4322333"/>
            <a:ext cx="1388070" cy="34909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23679" y="4232189"/>
            <a:ext cx="2774335" cy="14958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23678" y="3055492"/>
            <a:ext cx="2834087" cy="109084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13116" y="1554345"/>
            <a:ext cx="2784898" cy="134603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6434" y="758461"/>
            <a:ext cx="2923711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Open-ended literature review</a:t>
            </a:r>
            <a:endParaRPr lang="en-US" sz="28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972278">
            <a:off x="4524372" y="4935542"/>
            <a:ext cx="2741669" cy="507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5152" y="3798406"/>
            <a:ext cx="1726766" cy="5434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9479839">
            <a:off x="5618048" y="2113684"/>
            <a:ext cx="1179585" cy="434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9871" y="2647209"/>
            <a:ext cx="1395940" cy="35107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3595" y="1560209"/>
            <a:ext cx="3047436" cy="133430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0142" y="4211632"/>
            <a:ext cx="3058136" cy="12010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5453" y="2926006"/>
            <a:ext cx="3015578" cy="4191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7059" y="3402007"/>
            <a:ext cx="2619375" cy="80962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7371" y="5518623"/>
            <a:ext cx="3093660" cy="107256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553700" y="5796303"/>
            <a:ext cx="1344314" cy="7926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146517" y="5796302"/>
            <a:ext cx="1255633" cy="792651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506251" y="919639"/>
            <a:ext cx="309468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Math is involved</a:t>
            </a:r>
            <a:endParaRPr lang="en-US" sz="28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94322" y="755718"/>
            <a:ext cx="3264333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Scientific computing</a:t>
            </a:r>
          </a:p>
        </p:txBody>
      </p:sp>
      <p:sp>
        <p:nvSpPr>
          <p:cNvPr id="49" name="Oval 48"/>
          <p:cNvSpPr/>
          <p:nvPr/>
        </p:nvSpPr>
        <p:spPr>
          <a:xfrm>
            <a:off x="8982447" y="4105089"/>
            <a:ext cx="2915567" cy="1691214"/>
          </a:xfrm>
          <a:prstGeom prst="ellipse">
            <a:avLst/>
          </a:prstGeom>
          <a:noFill/>
          <a:ln w="57150">
            <a:solidFill>
              <a:srgbClr val="C00000">
                <a:alpha val="6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441807" y="3400850"/>
            <a:ext cx="203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Some 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assumptions</a:t>
            </a:r>
            <a:endParaRPr lang="en-US" sz="16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cxnSp>
        <p:nvCxnSpPr>
          <p:cNvPr id="55" name="Curved Connector 54"/>
          <p:cNvCxnSpPr>
            <a:endCxn id="49" idx="2"/>
          </p:cNvCxnSpPr>
          <p:nvPr/>
        </p:nvCxnSpPr>
        <p:spPr>
          <a:xfrm rot="16200000" flipH="1">
            <a:off x="8118758" y="4087007"/>
            <a:ext cx="894788" cy="832590"/>
          </a:xfrm>
          <a:prstGeom prst="curvedConnector2">
            <a:avLst/>
          </a:prstGeom>
          <a:ln w="28575">
            <a:solidFill>
              <a:srgbClr val="C00000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19439869">
            <a:off x="4614747" y="4763973"/>
            <a:ext cx="1488985" cy="11261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53552" y="5729055"/>
            <a:ext cx="2858156" cy="479064"/>
          </a:xfrm>
          <a:prstGeom prst="rect">
            <a:avLst/>
          </a:prstGeom>
        </p:spPr>
      </p:pic>
      <p:sp>
        <p:nvSpPr>
          <p:cNvPr id="38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Customer Requirements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99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417</Words>
  <Application>Microsoft Office PowerPoint</Application>
  <PresentationFormat>Widescreen</PresentationFormat>
  <Paragraphs>79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Garamond</vt:lpstr>
      <vt:lpstr>Times New Roman</vt:lpstr>
      <vt:lpstr>Wingdings</vt:lpstr>
      <vt:lpstr>Office Theme</vt:lpstr>
      <vt:lpstr>PSAS Electric Propellant Feed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Portland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Luce</dc:creator>
  <cp:lastModifiedBy>James Luce</cp:lastModifiedBy>
  <cp:revision>44</cp:revision>
  <dcterms:created xsi:type="dcterms:W3CDTF">2017-06-06T21:39:10Z</dcterms:created>
  <dcterms:modified xsi:type="dcterms:W3CDTF">2017-06-08T16:06:38Z</dcterms:modified>
</cp:coreProperties>
</file>