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544"/>
  </p:normalViewPr>
  <p:slideViewPr>
    <p:cSldViewPr snapToGrid="0">
      <p:cViewPr>
        <p:scale>
          <a:sx n="25" d="100"/>
          <a:sy n="25" d="100"/>
        </p:scale>
        <p:origin x="522" y="-624"/>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5/29/2017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5/29/2017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1045029" y="6821617"/>
            <a:ext cx="10012680" cy="380302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Project Objective Statement</a:t>
            </a:r>
            <a:endParaRPr lang="en-US" altLang="x-none" sz="4400" b="1" dirty="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mj-lt"/>
            </a:endParaRPr>
          </a:p>
          <a:p>
            <a:pPr eaLnBrk="1" hangingPunct="1">
              <a:spcBef>
                <a:spcPct val="10000"/>
              </a:spcBef>
            </a:pPr>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goal of the EFS project is to design, build, and test an electric </a:t>
            </a:r>
            <a:r>
              <a:rPr lang="en-US" sz="2800" dirty="0" smtClean="0">
                <a:latin typeface="Helvetica" panose="020B0604020202020204" pitchFamily="34" charset="0"/>
                <a:cs typeface="Helvetica" panose="020B0604020202020204" pitchFamily="34" charset="0"/>
              </a:rPr>
              <a:t>propellant feed </a:t>
            </a:r>
            <a:r>
              <a:rPr lang="en-US" sz="2800" dirty="0">
                <a:latin typeface="Helvetica" panose="020B0604020202020204" pitchFamily="34" charset="0"/>
                <a:cs typeface="Helvetica" panose="020B0604020202020204" pitchFamily="34" charset="0"/>
              </a:rPr>
              <a:t>system using COTS parts and in-house manufacturing for the PSAS LV4 liquid fueled bi-propellant rocket engine prototype by June 6, 2017.</a:t>
            </a:r>
            <a:r>
              <a:rPr lang="en-US" altLang="x-none" sz="2400" dirty="0">
                <a:latin typeface="Times New Roman" charset="0"/>
              </a:rPr>
              <a:t>		</a:t>
            </a:r>
            <a:endParaRPr lang="en-US" altLang="x-none" sz="2400" i="1" dirty="0">
              <a:solidFill>
                <a:schemeClr val="accent2"/>
              </a:solidFill>
              <a:latin typeface="Times New Roman" charset="0"/>
            </a:endParaRPr>
          </a:p>
          <a:p>
            <a:pPr eaLnBrk="1" hangingPunct="1">
              <a:spcBef>
                <a:spcPct val="10000"/>
              </a:spcBef>
            </a:pPr>
            <a:endParaRPr lang="en-US" altLang="x-none" sz="2400" dirty="0">
              <a:latin typeface="Times New Roman" charset="0"/>
            </a:endParaRPr>
          </a:p>
        </p:txBody>
      </p:sp>
      <p:sp>
        <p:nvSpPr>
          <p:cNvPr id="14340" name="Text Box 11"/>
          <p:cNvSpPr txBox="1">
            <a:spLocks noChangeArrowheads="1"/>
          </p:cNvSpPr>
          <p:nvPr/>
        </p:nvSpPr>
        <p:spPr bwMode="auto">
          <a:xfrm>
            <a:off x="1045029" y="20077431"/>
            <a:ext cx="10012680" cy="7621270"/>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Key Customer </a:t>
            </a:r>
            <a:r>
              <a:rPr lang="en-US" altLang="x-none" sz="4400" b="1" dirty="0" smtClean="0">
                <a:solidFill>
                  <a:srgbClr val="000000"/>
                </a:solidFill>
                <a:latin typeface="Helvetica" panose="020B0604020202020204" pitchFamily="34" charset="0"/>
                <a:cs typeface="Helvetica" panose="020B0604020202020204" pitchFamily="34" charset="0"/>
              </a:rPr>
              <a:t>Requirements</a:t>
            </a:r>
          </a:p>
          <a:p>
            <a:pPr algn="just" eaLnBrk="1" hangingPunct="1">
              <a:spcBef>
                <a:spcPts val="400"/>
              </a:spcBef>
            </a:pPr>
            <a:r>
              <a:rPr lang="en-US" altLang="x-none" sz="2057" dirty="0">
                <a:solidFill>
                  <a:srgbClr val="FF8000"/>
                </a:solidFill>
                <a:latin typeface="+mn-lt"/>
              </a:rPr>
              <a:t>	</a:t>
            </a:r>
            <a:endParaRPr lang="en-US" altLang="x-none" sz="2057" dirty="0">
              <a:latin typeface="+mn-lt"/>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build and test </a:t>
            </a:r>
            <a:r>
              <a:rPr lang="en-US" altLang="x-none" sz="2800" dirty="0">
                <a:latin typeface="Helvetica" panose="020B0604020202020204" pitchFamily="34" charset="0"/>
                <a:cs typeface="Helvetica" panose="020B0604020202020204" pitchFamily="34" charset="0"/>
              </a:rPr>
              <a:t>a technology development platform for the </a:t>
            </a:r>
            <a:r>
              <a:rPr lang="en-US" altLang="x-none" sz="2800" dirty="0" smtClean="0">
                <a:latin typeface="Helvetica" panose="020B0604020202020204" pitchFamily="34"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350 psi of pressure to the </a:t>
            </a:r>
            <a:r>
              <a:rPr lang="en-US" altLang="x-none" sz="2800" dirty="0" smtClean="0">
                <a:latin typeface="Helvetica" panose="020B0604020202020204" pitchFamily="34" charset="0"/>
                <a:cs typeface="Helvetica" panose="020B0604020202020204" pitchFamily="34" charset="0"/>
              </a:rPr>
              <a:t>combustion chamber of the LV4 rocket</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roughly 11 gpm of liquid to the engine</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Pump performance characterization</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Scalable proof of concept design for future iterations</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Open source documentation, design artifacts and build information</a:t>
            </a:r>
            <a:endParaRPr lang="en-US" altLang="x-none" sz="2800" dirty="0" smtClean="0">
              <a:latin typeface="Helvetica" panose="020B0604020202020204" pitchFamily="34" charset="0"/>
              <a:cs typeface="Helvetica" panose="020B0604020202020204" pitchFamily="34" charset="0"/>
            </a:endParaRPr>
          </a:p>
        </p:txBody>
      </p:sp>
      <p:sp>
        <p:nvSpPr>
          <p:cNvPr id="14341" name="Text Box 16"/>
          <p:cNvSpPr txBox="1">
            <a:spLocks noChangeArrowheads="1"/>
          </p:cNvSpPr>
          <p:nvPr/>
        </p:nvSpPr>
        <p:spPr bwMode="auto">
          <a:xfrm>
            <a:off x="11847739" y="28169558"/>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Acknowledgments</a:t>
            </a:r>
          </a:p>
          <a:p>
            <a:pPr eaLnBrk="1" hangingPunct="1">
              <a:spcBef>
                <a:spcPct val="50000"/>
              </a:spcBef>
            </a:pPr>
            <a:r>
              <a:rPr lang="en-US" altLang="x-none" sz="2800" dirty="0" smtClean="0">
                <a:solidFill>
                  <a:srgbClr val="000000"/>
                </a:solidFill>
                <a:latin typeface="Helvetica" panose="020B0604020202020204" pitchFamily="34" charset="0"/>
                <a:cs typeface="Helvetica" panose="020B0604020202020204" pitchFamily="34" charset="0"/>
              </a:rPr>
              <a:t>Mike Chung</a:t>
            </a:r>
          </a:p>
          <a:p>
            <a:pPr eaLnBrk="1" hangingPunct="1">
              <a:spcBef>
                <a:spcPct val="50000"/>
              </a:spcBef>
            </a:pPr>
            <a:r>
              <a:rPr lang="en-US" altLang="x-none" sz="2800" dirty="0" smtClean="0">
                <a:solidFill>
                  <a:srgbClr val="000000"/>
                </a:solidFill>
                <a:latin typeface="Helvetica" panose="020B0604020202020204" pitchFamily="34" charset="0"/>
                <a:cs typeface="Helvetica" panose="020B0604020202020204" pitchFamily="34" charset="0"/>
              </a:rPr>
              <a:t>Chris </a:t>
            </a:r>
          </a:p>
          <a:p>
            <a:pPr eaLnBrk="1" hangingPunct="1">
              <a:spcBef>
                <a:spcPct val="50000"/>
              </a:spcBef>
            </a:pPr>
            <a:r>
              <a:rPr lang="en-US" altLang="x-none" sz="2800" dirty="0" err="1" smtClean="0">
                <a:solidFill>
                  <a:srgbClr val="000000"/>
                </a:solidFill>
                <a:latin typeface="Helvetica" panose="020B0604020202020204" pitchFamily="34" charset="0"/>
                <a:cs typeface="Helvetica" panose="020B0604020202020204" pitchFamily="34" charset="0"/>
              </a:rPr>
              <a:t>Haneef</a:t>
            </a:r>
            <a:endParaRPr lang="en-US" altLang="x-none" sz="2800" dirty="0">
              <a:solidFill>
                <a:srgbClr val="000000"/>
              </a:solidFill>
              <a:latin typeface="Helvetica" panose="020B0604020202020204" pitchFamily="34" charset="0"/>
              <a:cs typeface="Helvetica" panose="020B0604020202020204" pitchFamily="34" charset="0"/>
            </a:endParaRPr>
          </a:p>
        </p:txBody>
      </p:sp>
      <p:sp>
        <p:nvSpPr>
          <p:cNvPr id="14342" name="Text Box 12"/>
          <p:cNvSpPr txBox="1">
            <a:spLocks noChangeArrowheads="1"/>
          </p:cNvSpPr>
          <p:nvPr/>
        </p:nvSpPr>
        <p:spPr bwMode="auto">
          <a:xfrm>
            <a:off x="11847739" y="6757553"/>
            <a:ext cx="20116800" cy="19719712"/>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mn-lt"/>
              </a:rPr>
              <a:t>Results of your design process</a:t>
            </a:r>
            <a:endParaRPr lang="en-US" altLang="x-none" sz="4400" b="1" dirty="0">
              <a:solidFill>
                <a:srgbClr val="000000"/>
              </a:solidFill>
              <a:latin typeface="+mn-lt"/>
            </a:endParaRPr>
          </a:p>
          <a:p>
            <a:pPr eaLnBrk="1" hangingPunct="1">
              <a:spcBef>
                <a:spcPct val="10000"/>
              </a:spcBef>
            </a:pPr>
            <a:r>
              <a:rPr lang="en-US" altLang="x-none" sz="2800" dirty="0" smtClean="0">
                <a:latin typeface="+mn-lt"/>
              </a:rPr>
              <a:t>You should probably change the heading for this box to reflect a unique feature of your design.</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Show images of conceptual design solutions. Avoid filling this box with too much text.</a:t>
            </a:r>
          </a:p>
          <a:p>
            <a:pPr eaLnBrk="1" hangingPunct="1">
              <a:spcBef>
                <a:spcPct val="10000"/>
              </a:spcBef>
            </a:pPr>
            <a:endParaRPr lang="en-US" altLang="x-none" sz="2800" dirty="0">
              <a:latin typeface="+mn-lt"/>
            </a:endParaRPr>
          </a:p>
          <a:p>
            <a:pPr eaLnBrk="1" hangingPunct="1">
              <a:spcBef>
                <a:spcPct val="10000"/>
              </a:spcBef>
            </a:pPr>
            <a:r>
              <a:rPr lang="en-US" altLang="x-none" sz="2800" dirty="0" smtClean="0">
                <a:latin typeface="+mn-lt"/>
              </a:rPr>
              <a:t>Make sure your final design concept is the most prominent image:  For example, you could put it on top, with precursor ideas below. But that is just an idea. You do not need to follow any rigid formula for content inside the boxes</a:t>
            </a:r>
            <a:endParaRPr lang="en-US" altLang="x-none" sz="2800" dirty="0">
              <a:latin typeface="+mn-lt"/>
            </a:endParaRPr>
          </a:p>
        </p:txBody>
      </p:sp>
      <p:sp>
        <p:nvSpPr>
          <p:cNvPr id="14343" name="Text Box 13"/>
          <p:cNvSpPr txBox="1">
            <a:spLocks noChangeArrowheads="1"/>
          </p:cNvSpPr>
          <p:nvPr/>
        </p:nvSpPr>
        <p:spPr bwMode="auto">
          <a:xfrm>
            <a:off x="33029979" y="6821620"/>
            <a:ext cx="10012680" cy="12440864"/>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Measured Performance</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This is where you show your convincing evidence for the success of your project</a:t>
            </a:r>
            <a:endParaRPr lang="en-US" altLang="x-none" sz="2800" dirty="0">
              <a:latin typeface="Helvetica" panose="020B0604020202020204" pitchFamily="34" charset="0"/>
              <a:cs typeface="Helvetica" panose="020B0604020202020204" pitchFamily="34" charset="0"/>
            </a:endParaRPr>
          </a:p>
        </p:txBody>
      </p:sp>
      <p:sp>
        <p:nvSpPr>
          <p:cNvPr id="14344" name="Text Box 14"/>
          <p:cNvSpPr txBox="1">
            <a:spLocks noChangeArrowheads="1"/>
          </p:cNvSpPr>
          <p:nvPr/>
        </p:nvSpPr>
        <p:spPr bwMode="auto">
          <a:xfrm>
            <a:off x="1521692" y="4086878"/>
            <a:ext cx="40886743" cy="24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54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5400" b="1" dirty="0" smtClean="0">
                <a:latin typeface="Helvetica" panose="020B0604020202020204" pitchFamily="34" charset="0"/>
                <a:cs typeface="Helvetica" panose="020B0604020202020204" pitchFamily="34" charset="0"/>
              </a:rPr>
              <a:t>Sponsor: Portland State Aerospace Society</a:t>
            </a:r>
            <a:endParaRPr lang="en-US" altLang="x-none" sz="5400" dirty="0">
              <a:latin typeface="Helvetica" panose="020B0604020202020204" pitchFamily="34" charset="0"/>
              <a:cs typeface="Helvetica" panose="020B0604020202020204" pitchFamily="34" charset="0"/>
            </a:endParaRPr>
          </a:p>
        </p:txBody>
      </p:sp>
      <p:sp>
        <p:nvSpPr>
          <p:cNvPr id="2" name="Text Box 15"/>
          <p:cNvSpPr txBox="1">
            <a:spLocks noChangeArrowheads="1"/>
          </p:cNvSpPr>
          <p:nvPr/>
        </p:nvSpPr>
        <p:spPr bwMode="auto">
          <a:xfrm>
            <a:off x="1045029" y="28169556"/>
            <a:ext cx="10012680" cy="3918857"/>
          </a:xfrm>
          <a:prstGeom prst="rect">
            <a:avLst/>
          </a:prstGeom>
          <a:solidFill>
            <a:schemeClr val="bg1"/>
          </a:solidFill>
          <a:ln w="38100" cap="flat" cmpd="sng" algn="ctr">
            <a:solidFill>
              <a:srgbClr val="000000"/>
            </a:solidFill>
            <a:prstDash val="solid"/>
            <a:round/>
            <a:headEnd type="none" w="med" len="med"/>
            <a:tailEnd type="none" w="med" len="med"/>
          </a:ln>
        </p:spPr>
        <p:txBody>
          <a:bodyPr lIns="783771" tIns="391886" rIns="783771" bIns="783771" numCol="1" spcCol="914400"/>
          <a:lstStyle/>
          <a:p>
            <a:pPr marL="428620" indent="-428620">
              <a:spcBef>
                <a:spcPct val="50000"/>
              </a:spcBef>
              <a:defRPr/>
            </a:pPr>
            <a:r>
              <a:rPr lang="en-US" sz="3772" b="1" dirty="0">
                <a:solidFill>
                  <a:srgbClr val="000000"/>
                </a:solidFill>
                <a:latin typeface="Helvetica" panose="020B0604020202020204" pitchFamily="34" charset="0"/>
                <a:ea typeface="ＭＳ Ｐゴシック" pitchFamily="-111" charset="-128"/>
                <a:cs typeface="Helvetica" panose="020B0604020202020204" pitchFamily="34" charset="0"/>
              </a:rPr>
              <a:t>Literature </a:t>
            </a:r>
            <a:r>
              <a:rPr lang="en-US" sz="3772" b="1" dirty="0" smtClean="0">
                <a:solidFill>
                  <a:srgbClr val="000000"/>
                </a:solidFill>
                <a:latin typeface="Helvetica" panose="020B0604020202020204" pitchFamily="34" charset="0"/>
                <a:ea typeface="ＭＳ Ｐゴシック" pitchFamily="-111" charset="-128"/>
                <a:cs typeface="Helvetica" panose="020B0604020202020204" pitchFamily="34" charset="0"/>
              </a:rPr>
              <a:t>cited, image credits etc.</a:t>
            </a:r>
            <a:endParaRPr lang="en-US" sz="3772" b="1" dirty="0">
              <a:solidFill>
                <a:srgbClr val="000000"/>
              </a:solidFill>
              <a:latin typeface="Helvetica" panose="020B0604020202020204" pitchFamily="34" charset="0"/>
              <a:ea typeface="ＭＳ Ｐゴシック" pitchFamily="-111" charset="-128"/>
              <a:cs typeface="Helvetica" panose="020B0604020202020204" pitchFamily="34" charset="0"/>
            </a:endParaRPr>
          </a:p>
          <a:p>
            <a:pPr marL="514350" indent="-514350" eaLnBrk="1" hangingPunct="1">
              <a:spcBef>
                <a:spcPct val="10000"/>
              </a:spcBef>
              <a:buFont typeface="+mj-lt"/>
              <a:buAutoNum type="arabicPeriod"/>
            </a:pPr>
            <a:r>
              <a:rPr lang="en-US" altLang="x-none" sz="2800" dirty="0">
                <a:latin typeface="Helvetica" panose="020B0604020202020204" pitchFamily="34" charset="0"/>
                <a:cs typeface="Helvetica" panose="020B0604020202020204" pitchFamily="34" charset="0"/>
              </a:rPr>
              <a:t>This poster template is derived from a template created by Colin </a:t>
            </a:r>
            <a:r>
              <a:rPr lang="en-US" altLang="x-none" sz="2800" dirty="0" err="1">
                <a:latin typeface="Helvetica" panose="020B0604020202020204" pitchFamily="34" charset="0"/>
                <a:cs typeface="Helvetica" panose="020B0604020202020204" pitchFamily="34" charset="0"/>
              </a:rPr>
              <a:t>Purrington</a:t>
            </a:r>
            <a:r>
              <a:rPr lang="en-US" altLang="x-none" sz="2800" dirty="0">
                <a:latin typeface="Helvetica" panose="020B0604020202020204" pitchFamily="34" charset="0"/>
                <a:cs typeface="Helvetica" panose="020B0604020202020204" pitchFamily="34" charset="0"/>
              </a:rPr>
              <a:t>, which can be found at http://</a:t>
            </a:r>
            <a:r>
              <a:rPr lang="en-US" altLang="x-none" sz="2800" dirty="0" err="1">
                <a:latin typeface="Helvetica" panose="020B0604020202020204" pitchFamily="34" charset="0"/>
                <a:cs typeface="Helvetica" panose="020B0604020202020204" pitchFamily="34" charset="0"/>
              </a:rPr>
              <a:t>colinpurrington.com</a:t>
            </a:r>
            <a:r>
              <a:rPr lang="en-US" altLang="x-none" sz="2800" dirty="0">
                <a:latin typeface="Helvetica" panose="020B0604020202020204" pitchFamily="34" charset="0"/>
                <a:cs typeface="Helvetica" panose="020B0604020202020204" pitchFamily="34" charset="0"/>
              </a:rPr>
              <a:t>/tips/academic/</a:t>
            </a:r>
            <a:r>
              <a:rPr lang="en-US" altLang="x-none" sz="2800" dirty="0" err="1">
                <a:latin typeface="Helvetica" panose="020B0604020202020204" pitchFamily="34" charset="0"/>
                <a:cs typeface="Helvetica" panose="020B0604020202020204" pitchFamily="34" charset="0"/>
              </a:rPr>
              <a:t>posterdesign</a:t>
            </a:r>
            <a:r>
              <a:rPr lang="en-US" altLang="x-none" sz="2800" dirty="0">
                <a:solidFill>
                  <a:srgbClr val="000000"/>
                </a:solidFill>
                <a:latin typeface="Helvetica" panose="020B0604020202020204" pitchFamily="34" charset="0"/>
                <a:cs typeface="Helvetica" panose="020B0604020202020204" pitchFamily="34" charset="0"/>
              </a:rPr>
              <a:t>. </a:t>
            </a:r>
            <a:endParaRPr lang="en-US" altLang="x-none" sz="2800" dirty="0">
              <a:latin typeface="Helvetica" panose="020B0604020202020204" pitchFamily="34" charset="0"/>
              <a:cs typeface="Helvetica" panose="020B0604020202020204" pitchFamily="34" charset="0"/>
            </a:endParaRPr>
          </a:p>
          <a:p>
            <a:pPr marL="514350" indent="-514350">
              <a:buFont typeface="+mj-lt"/>
              <a:buAutoNum type="arabicPeriod"/>
              <a:defRPr/>
            </a:pPr>
            <a:r>
              <a:rPr lang="en-US" sz="2800" dirty="0" smtClean="0">
                <a:latin typeface="Helvetica" panose="020B0604020202020204" pitchFamily="34" charset="0"/>
                <a:ea typeface="ＭＳ Ｐゴシック" pitchFamily="-111" charset="-128"/>
                <a:cs typeface="Helvetica" panose="020B0604020202020204" pitchFamily="34" charset="0"/>
              </a:rPr>
              <a:t>B.R. Munson et al., Fundamentals of Fluid Mechanics, 7</a:t>
            </a:r>
            <a:r>
              <a:rPr lang="en-US" sz="2800" baseline="30000" dirty="0" smtClean="0">
                <a:latin typeface="Helvetica" panose="020B0604020202020204" pitchFamily="34" charset="0"/>
                <a:ea typeface="ＭＳ Ｐゴシック" pitchFamily="-111" charset="-128"/>
                <a:cs typeface="Helvetica" panose="020B0604020202020204" pitchFamily="34" charset="0"/>
              </a:rPr>
              <a:t>th</a:t>
            </a:r>
            <a:r>
              <a:rPr lang="en-US" sz="2800" dirty="0" smtClean="0">
                <a:latin typeface="Helvetica" panose="020B0604020202020204" pitchFamily="34" charset="0"/>
                <a:ea typeface="ＭＳ Ｐゴシック" pitchFamily="-111" charset="-128"/>
                <a:cs typeface="Helvetica" panose="020B0604020202020204" pitchFamily="34" charset="0"/>
              </a:rPr>
              <a:t> ed., 2012, Wiley.</a:t>
            </a:r>
          </a:p>
          <a:p>
            <a:pPr marL="428620" indent="-428620">
              <a:defRPr/>
            </a:pPr>
            <a:endParaRPr lang="en-US" sz="2800" dirty="0" smtClean="0">
              <a:latin typeface="Times New Roman" pitchFamily="-111" charset="0"/>
              <a:ea typeface="ＭＳ Ｐゴシック" pitchFamily="-111" charset="-128"/>
              <a:cs typeface="ＭＳ Ｐゴシック" pitchFamily="-111" charset="-128"/>
            </a:endParaRPr>
          </a:p>
          <a:p>
            <a:pPr marL="428620" indent="-428620">
              <a:spcBef>
                <a:spcPct val="10000"/>
              </a:spcBef>
              <a:defRPr/>
            </a:pPr>
            <a:endParaRPr lang="en-US" sz="2400" dirty="0">
              <a:latin typeface="Times New Roman" pitchFamily="-111" charset="0"/>
              <a:ea typeface="ＭＳ Ｐゴシック" pitchFamily="-111" charset="-128"/>
              <a:cs typeface="ＭＳ Ｐゴシック" pitchFamily="-111" charset="-128"/>
            </a:endParaRPr>
          </a:p>
        </p:txBody>
      </p:sp>
      <p:sp>
        <p:nvSpPr>
          <p:cNvPr id="14346" name="Text Box 70"/>
          <p:cNvSpPr txBox="1">
            <a:spLocks noChangeArrowheads="1"/>
          </p:cNvSpPr>
          <p:nvPr/>
        </p:nvSpPr>
        <p:spPr bwMode="auto">
          <a:xfrm>
            <a:off x="33029979" y="28052928"/>
            <a:ext cx="10012680" cy="4058566"/>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a:solidFill>
                  <a:srgbClr val="000000"/>
                </a:solidFill>
                <a:latin typeface="Helvetica" panose="020B0604020202020204" pitchFamily="34" charset="0"/>
                <a:cs typeface="Helvetica" panose="020B0604020202020204" pitchFamily="34" charset="0"/>
              </a:rPr>
              <a:t>Further </a:t>
            </a:r>
            <a:r>
              <a:rPr lang="en-US" altLang="x-none" sz="4400" b="1" dirty="0" smtClean="0">
                <a:solidFill>
                  <a:srgbClr val="000000"/>
                </a:solidFill>
                <a:latin typeface="Helvetica" panose="020B0604020202020204" pitchFamily="34" charset="0"/>
                <a:cs typeface="Helvetica" panose="020B0604020202020204" pitchFamily="34" charset="0"/>
              </a:rPr>
              <a:t>information</a:t>
            </a:r>
          </a:p>
          <a:p>
            <a:pPr eaLnBrk="1" hangingPunct="1">
              <a:spcBef>
                <a:spcPct val="10000"/>
              </a:spcBef>
            </a:pPr>
            <a:r>
              <a:rPr lang="en-US" altLang="x-none" sz="2800" dirty="0" smtClean="0">
                <a:latin typeface="+mn-lt"/>
              </a:rPr>
              <a:t>https</a:t>
            </a:r>
            <a:r>
              <a:rPr lang="en-US" altLang="x-none" sz="2800" dirty="0">
                <a:latin typeface="+mn-lt"/>
              </a:rPr>
              <a:t>://github.com/psas/electric-feed-system</a:t>
            </a:r>
            <a:endParaRPr lang="en-US" altLang="x-none" sz="2800" dirty="0">
              <a:latin typeface="+mn-lt"/>
            </a:endParaRPr>
          </a:p>
          <a:p>
            <a:pPr eaLnBrk="1" hangingPunct="1">
              <a:spcBef>
                <a:spcPct val="10000"/>
              </a:spcBef>
            </a:pPr>
            <a:endParaRPr lang="en-US" altLang="x-none" sz="2400" dirty="0">
              <a:latin typeface="Times New Roman" charset="0"/>
            </a:endParaRPr>
          </a:p>
          <a:p>
            <a:pPr eaLnBrk="1" hangingPunct="1">
              <a:spcBef>
                <a:spcPct val="10000"/>
              </a:spcBef>
            </a:pPr>
            <a:endParaRPr lang="en-US" altLang="x-none" sz="2400" dirty="0">
              <a:latin typeface="Times New Roman" charset="0"/>
            </a:endParaRPr>
          </a:p>
        </p:txBody>
      </p:sp>
      <p:sp>
        <p:nvSpPr>
          <p:cNvPr id="3" name="Rectangle 180"/>
          <p:cNvSpPr>
            <a:spLocks noChangeArrowheads="1"/>
          </p:cNvSpPr>
          <p:nvPr/>
        </p:nvSpPr>
        <p:spPr bwMode="auto">
          <a:xfrm>
            <a:off x="660627" y="1407951"/>
            <a:ext cx="42386250" cy="186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mn-lt"/>
                <a:ea typeface="ＭＳ Ｐゴシック" charset="0"/>
                <a:cs typeface="Helvetica" panose="020B0604020202020204" pitchFamily="34" charset="0"/>
              </a:rPr>
              <a:t>Electronic Propellant Feed Syste</a:t>
            </a:r>
            <a:r>
              <a:rPr lang="en-US" sz="11500" b="1" dirty="0">
                <a:ln>
                  <a:solidFill>
                    <a:schemeClr val="bg1"/>
                  </a:solidFill>
                </a:ln>
                <a:latin typeface="+mn-lt"/>
                <a:ea typeface="ＭＳ Ｐゴシック" charset="0"/>
                <a:cs typeface="Helvetica" panose="020B0604020202020204" pitchFamily="34" charset="0"/>
              </a:rPr>
              <a:t>m</a:t>
            </a:r>
          </a:p>
        </p:txBody>
      </p:sp>
      <p:sp>
        <p:nvSpPr>
          <p:cNvPr id="13" name="Text Box 7"/>
          <p:cNvSpPr txBox="1">
            <a:spLocks noChangeArrowheads="1"/>
          </p:cNvSpPr>
          <p:nvPr/>
        </p:nvSpPr>
        <p:spPr bwMode="auto">
          <a:xfrm>
            <a:off x="1045029" y="11002629"/>
            <a:ext cx="10012680" cy="869681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mj-lt"/>
            </a:endParaRPr>
          </a:p>
          <a:p>
            <a:r>
              <a:rPr lang="en-US" sz="2800" dirty="0" smtClean="0">
                <a:latin typeface="Helvetica" panose="020B0604020202020204" pitchFamily="34" charset="0"/>
                <a:cs typeface="Helvetica" panose="020B0604020202020204" pitchFamily="34" charset="0"/>
              </a:rPr>
              <a:t>For several decades </a:t>
            </a:r>
            <a:r>
              <a:rPr lang="en-US" sz="2800" dirty="0">
                <a:latin typeface="Helvetica" panose="020B0604020202020204" pitchFamily="34" charset="0"/>
                <a:cs typeface="Helvetica" panose="020B0604020202020204" pitchFamily="34" charset="0"/>
              </a:rPr>
              <a:t>the systems to impel propellants </a:t>
            </a:r>
            <a:r>
              <a:rPr lang="en-US" sz="2800" dirty="0" smtClean="0">
                <a:latin typeface="Helvetica" panose="020B0604020202020204" pitchFamily="34" charset="0"/>
                <a:cs typeface="Helvetica" panose="020B0604020202020204" pitchFamily="34" charset="0"/>
              </a:rPr>
              <a:t>inside the </a:t>
            </a:r>
            <a:r>
              <a:rPr lang="en-US" sz="2800" dirty="0">
                <a:latin typeface="Helvetica" panose="020B0604020202020204" pitchFamily="34" charset="0"/>
                <a:cs typeface="Helvetica" panose="020B0604020202020204" pitchFamily="34" charset="0"/>
              </a:rPr>
              <a:t>combustion </a:t>
            </a:r>
            <a:r>
              <a:rPr lang="en-US" sz="2800" dirty="0" smtClean="0">
                <a:latin typeface="Helvetica" panose="020B0604020202020204" pitchFamily="34" charset="0"/>
                <a:cs typeface="Helvetica" panose="020B0604020202020204" pitchFamily="34" charset="0"/>
              </a:rPr>
              <a:t>chamber of a liquid fueled rocket are </a:t>
            </a:r>
            <a:r>
              <a:rPr lang="en-US" sz="2800" dirty="0">
                <a:latin typeface="Helvetica" panose="020B0604020202020204" pitchFamily="34" charset="0"/>
                <a:cs typeface="Helvetica" panose="020B0604020202020204" pitchFamily="34" charset="0"/>
              </a:rPr>
              <a:t>based on the employment of turbo-pumps or a </a:t>
            </a:r>
            <a:r>
              <a:rPr lang="en-US" sz="2800" dirty="0" smtClean="0">
                <a:latin typeface="Helvetica" panose="020B0604020202020204" pitchFamily="34" charset="0"/>
                <a:cs typeface="Helvetica" panose="020B0604020202020204" pitchFamily="34" charset="0"/>
              </a:rPr>
              <a:t>pressurized gas systems. The complexity and cost of these methods has made building </a:t>
            </a:r>
            <a:r>
              <a:rPr lang="en-US" sz="2800" dirty="0">
                <a:latin typeface="Helvetica" panose="020B0604020202020204" pitchFamily="34" charset="0"/>
                <a:cs typeface="Helvetica" panose="020B0604020202020204" pitchFamily="34" charset="0"/>
              </a:rPr>
              <a:t>a liquid fuel rocket </a:t>
            </a:r>
            <a:r>
              <a:rPr lang="en-US" sz="2800" dirty="0" smtClean="0">
                <a:latin typeface="Helvetica" panose="020B0604020202020204" pitchFamily="34" charset="0"/>
                <a:cs typeface="Helvetica" panose="020B0604020202020204" pitchFamily="34" charset="0"/>
              </a:rPr>
              <a:t>financially </a:t>
            </a:r>
            <a:r>
              <a:rPr lang="en-US" sz="2800" dirty="0">
                <a:latin typeface="Helvetica" panose="020B0604020202020204" pitchFamily="34" charset="0"/>
                <a:cs typeface="Helvetica" panose="020B0604020202020204" pitchFamily="34" charset="0"/>
              </a:rPr>
              <a:t>and </a:t>
            </a:r>
            <a:r>
              <a:rPr lang="en-US" sz="2800" dirty="0" smtClean="0">
                <a:latin typeface="Helvetica" panose="020B0604020202020204" pitchFamily="34" charset="0"/>
                <a:cs typeface="Helvetica" panose="020B0604020202020204" pitchFamily="34" charset="0"/>
              </a:rPr>
              <a:t>technically difficult for the amateur rocket </a:t>
            </a:r>
            <a:r>
              <a:rPr lang="en-US" sz="2800" dirty="0">
                <a:latin typeface="Helvetica" panose="020B0604020202020204" pitchFamily="34" charset="0"/>
                <a:cs typeface="Helvetica" panose="020B0604020202020204" pitchFamily="34" charset="0"/>
              </a:rPr>
              <a:t>community. </a:t>
            </a:r>
            <a:r>
              <a:rPr lang="en-US" sz="2800" dirty="0">
                <a:latin typeface="Helvetica" panose="020B0604020202020204" pitchFamily="34" charset="0"/>
                <a:cs typeface="Helvetica" panose="020B0604020202020204" pitchFamily="34" charset="0"/>
              </a:rPr>
              <a:t>However, in virtue of </a:t>
            </a:r>
            <a:r>
              <a:rPr lang="en-US" sz="2800" dirty="0" smtClean="0">
                <a:latin typeface="Helvetica" panose="020B0604020202020204" pitchFamily="34" charset="0"/>
                <a:cs typeface="Helvetica" panose="020B0604020202020204" pitchFamily="34" charset="0"/>
              </a:rPr>
              <a:t>the technological </a:t>
            </a:r>
            <a:r>
              <a:rPr lang="en-US" sz="2800" dirty="0">
                <a:latin typeface="Helvetica" panose="020B0604020202020204" pitchFamily="34" charset="0"/>
                <a:cs typeface="Helvetica" panose="020B0604020202020204" pitchFamily="34" charset="0"/>
              </a:rPr>
              <a:t>advances of the last </a:t>
            </a:r>
            <a:r>
              <a:rPr lang="en-US" sz="2800" dirty="0" smtClean="0">
                <a:latin typeface="Helvetica" panose="020B0604020202020204" pitchFamily="34" charset="0"/>
                <a:cs typeface="Helvetica" panose="020B0604020202020204" pitchFamily="34" charset="0"/>
              </a:rPr>
              <a:t>17 </a:t>
            </a:r>
            <a:r>
              <a:rPr lang="en-US" sz="2800" dirty="0">
                <a:latin typeface="Helvetica" panose="020B0604020202020204" pitchFamily="34" charset="0"/>
                <a:cs typeface="Helvetica" panose="020B0604020202020204" pitchFamily="34" charset="0"/>
              </a:rPr>
              <a:t>years in matter of </a:t>
            </a:r>
            <a:r>
              <a:rPr lang="en-US" sz="2800" dirty="0" smtClean="0">
                <a:latin typeface="Helvetica" panose="020B0604020202020204" pitchFamily="34" charset="0"/>
                <a:cs typeface="Helvetica" panose="020B0604020202020204" pitchFamily="34" charset="0"/>
              </a:rPr>
              <a:t>electric motors and batteries, building small and light weight electric-pump feed systems is possible. The development and demonstration of an electronically powered, high speed centrifugal pump feed system is a </a:t>
            </a:r>
            <a:r>
              <a:rPr lang="en-US" sz="2800" dirty="0">
                <a:latin typeface="Helvetica" panose="020B0604020202020204" pitchFamily="34" charset="0"/>
                <a:cs typeface="Helvetica" panose="020B0604020202020204" pitchFamily="34" charset="0"/>
              </a:rPr>
              <a:t>step forward in offering low cost, open source bipropellant </a:t>
            </a:r>
            <a:r>
              <a:rPr lang="en-US" sz="2800" dirty="0" smtClean="0">
                <a:latin typeface="Helvetica" panose="020B0604020202020204" pitchFamily="34" charset="0"/>
                <a:cs typeface="Helvetica" panose="020B0604020202020204" pitchFamily="34" charset="0"/>
              </a:rPr>
              <a:t>rockets capable of reaching low Earth orbit </a:t>
            </a:r>
            <a:r>
              <a:rPr lang="en-US" sz="2800" dirty="0">
                <a:latin typeface="Helvetica" panose="020B0604020202020204" pitchFamily="34" charset="0"/>
                <a:cs typeface="Helvetica" panose="020B0604020202020204" pitchFamily="34" charset="0"/>
              </a:rPr>
              <a:t>to amateurs and academic rocketry groups. </a:t>
            </a:r>
          </a:p>
          <a:p>
            <a:pPr algn="just"/>
            <a:endParaRPr lang="en-US" sz="2400" dirty="0" smtClean="0">
              <a:latin typeface="+mn-lt"/>
            </a:endParaRPr>
          </a:p>
        </p:txBody>
      </p:sp>
      <p:sp>
        <p:nvSpPr>
          <p:cNvPr id="5" name="Rounded Rectangle 4"/>
          <p:cNvSpPr/>
          <p:nvPr/>
        </p:nvSpPr>
        <p:spPr>
          <a:xfrm>
            <a:off x="20822769" y="12492998"/>
            <a:ext cx="4833257"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Assembly model</a:t>
            </a:r>
            <a:endParaRPr lang="en-US" dirty="0">
              <a:solidFill>
                <a:srgbClr val="FF0000"/>
              </a:solidFill>
            </a:endParaRPr>
          </a:p>
        </p:txBody>
      </p:sp>
      <p:sp>
        <p:nvSpPr>
          <p:cNvPr id="15" name="Rounded Rectangle 14"/>
          <p:cNvSpPr/>
          <p:nvPr/>
        </p:nvSpPr>
        <p:spPr>
          <a:xfrm>
            <a:off x="15912049" y="17087695"/>
            <a:ext cx="2333431"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Concept 1</a:t>
            </a:r>
            <a:endParaRPr lang="en-US" dirty="0">
              <a:solidFill>
                <a:srgbClr val="FF0000"/>
              </a:solidFill>
            </a:endParaRPr>
          </a:p>
        </p:txBody>
      </p:sp>
      <p:sp>
        <p:nvSpPr>
          <p:cNvPr id="16" name="Rounded Rectangle 15"/>
          <p:cNvSpPr/>
          <p:nvPr/>
        </p:nvSpPr>
        <p:spPr>
          <a:xfrm>
            <a:off x="18765806" y="17077736"/>
            <a:ext cx="2308938"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Concept 2</a:t>
            </a:r>
            <a:endParaRPr lang="en-US" dirty="0">
              <a:solidFill>
                <a:srgbClr val="FF0000"/>
              </a:solidFill>
            </a:endParaRPr>
          </a:p>
        </p:txBody>
      </p:sp>
      <p:sp>
        <p:nvSpPr>
          <p:cNvPr id="17" name="Rounded Rectangle 16"/>
          <p:cNvSpPr/>
          <p:nvPr/>
        </p:nvSpPr>
        <p:spPr>
          <a:xfrm>
            <a:off x="16459200" y="15030611"/>
            <a:ext cx="33799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Casing/diffuser design</a:t>
            </a:r>
            <a:endParaRPr lang="en-US" dirty="0">
              <a:solidFill>
                <a:srgbClr val="FF0000"/>
              </a:solidFill>
            </a:endParaRPr>
          </a:p>
        </p:txBody>
      </p:sp>
      <p:sp>
        <p:nvSpPr>
          <p:cNvPr id="18" name="Rounded Rectangle 17"/>
          <p:cNvSpPr/>
          <p:nvPr/>
        </p:nvSpPr>
        <p:spPr>
          <a:xfrm>
            <a:off x="20690732" y="15043666"/>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Impeller</a:t>
            </a:r>
            <a:endParaRPr lang="en-US" dirty="0">
              <a:solidFill>
                <a:srgbClr val="FF0000"/>
              </a:solidFill>
            </a:endParaRPr>
          </a:p>
        </p:txBody>
      </p:sp>
      <p:sp>
        <p:nvSpPr>
          <p:cNvPr id="19" name="Rounded Rectangle 18"/>
          <p:cNvSpPr/>
          <p:nvPr/>
        </p:nvSpPr>
        <p:spPr>
          <a:xfrm>
            <a:off x="24261952" y="15043666"/>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Rotating elements</a:t>
            </a:r>
            <a:endParaRPr lang="en-US" dirty="0">
              <a:solidFill>
                <a:srgbClr val="FF0000"/>
              </a:solidFill>
            </a:endParaRPr>
          </a:p>
        </p:txBody>
      </p:sp>
      <p:cxnSp>
        <p:nvCxnSpPr>
          <p:cNvPr id="7" name="Straight Arrow Connector 6"/>
          <p:cNvCxnSpPr/>
          <p:nvPr/>
        </p:nvCxnSpPr>
        <p:spPr>
          <a:xfrm flipV="1">
            <a:off x="19527109" y="13860109"/>
            <a:ext cx="1547635" cy="87603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1965064" y="13860108"/>
            <a:ext cx="236351" cy="979124"/>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4435660" y="13860109"/>
            <a:ext cx="831849" cy="97912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7290500" y="16248041"/>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9257481" y="16227248"/>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sp>
        <p:nvSpPr>
          <p:cNvPr id="33" name="Text Box 11"/>
          <p:cNvSpPr txBox="1">
            <a:spLocks noChangeArrowheads="1"/>
          </p:cNvSpPr>
          <p:nvPr/>
        </p:nvSpPr>
        <p:spPr bwMode="auto">
          <a:xfrm>
            <a:off x="33029979" y="20133224"/>
            <a:ext cx="10012680" cy="6255079"/>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Lessons Learned / Future Work</a:t>
            </a: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Times New Roman" charset="0"/>
            </a:endParaRPr>
          </a:p>
        </p:txBody>
      </p:sp>
      <p:sp>
        <p:nvSpPr>
          <p:cNvPr id="34" name="Text Box 70"/>
          <p:cNvSpPr txBox="1">
            <a:spLocks noChangeArrowheads="1"/>
          </p:cNvSpPr>
          <p:nvPr/>
        </p:nvSpPr>
        <p:spPr bwMode="auto">
          <a:xfrm>
            <a:off x="22363339" y="28192637"/>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Thank you to our sponsors</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ACME Corporation</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URS Electronics</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Mechanical Materials Engineering Department</a:t>
            </a: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Times New Roman" charset="0"/>
            </a:endParaRPr>
          </a:p>
        </p:txBody>
      </p:sp>
      <p:sp>
        <p:nvSpPr>
          <p:cNvPr id="36" name="Rounded Rectangle 35"/>
          <p:cNvSpPr/>
          <p:nvPr/>
        </p:nvSpPr>
        <p:spPr>
          <a:xfrm>
            <a:off x="14250800" y="20057271"/>
            <a:ext cx="6823944"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Photo of subsystem or device in </a:t>
            </a:r>
            <a:r>
              <a:rPr lang="en-US" dirty="0" smtClean="0">
                <a:solidFill>
                  <a:srgbClr val="FF0000"/>
                </a:solidFill>
              </a:rPr>
              <a:t>action. ACTION SPRAY SHOT FROM TEST BENCH</a:t>
            </a:r>
            <a:endParaRPr lang="en-US" dirty="0">
              <a:solidFill>
                <a:srgbClr val="FF0000"/>
              </a:solidFill>
            </a:endParaRPr>
          </a:p>
        </p:txBody>
      </p:sp>
      <p:sp>
        <p:nvSpPr>
          <p:cNvPr id="37" name="Rounded Rectangle 36"/>
          <p:cNvSpPr/>
          <p:nvPr/>
        </p:nvSpPr>
        <p:spPr>
          <a:xfrm>
            <a:off x="23092228" y="19946459"/>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of key </a:t>
            </a:r>
            <a:r>
              <a:rPr lang="en-US" smtClean="0">
                <a:solidFill>
                  <a:srgbClr val="FF0000"/>
                </a:solidFill>
              </a:rPr>
              <a:t>performance results</a:t>
            </a:r>
            <a:endParaRPr lang="en-US" dirty="0">
              <a:solidFill>
                <a:srgbClr val="FF0000"/>
              </a:solidFill>
            </a:endParaRPr>
          </a:p>
        </p:txBody>
      </p:sp>
      <p:sp>
        <p:nvSpPr>
          <p:cNvPr id="21" name="TextBox 20"/>
          <p:cNvSpPr txBox="1"/>
          <p:nvPr/>
        </p:nvSpPr>
        <p:spPr>
          <a:xfrm>
            <a:off x="23672800" y="24192179"/>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9" name="TextBox 38"/>
          <p:cNvSpPr txBox="1"/>
          <p:nvPr/>
        </p:nvSpPr>
        <p:spPr>
          <a:xfrm>
            <a:off x="15327896" y="24192178"/>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1" name="Rounded Rectangle 30"/>
          <p:cNvSpPr/>
          <p:nvPr/>
        </p:nvSpPr>
        <p:spPr>
          <a:xfrm>
            <a:off x="34631056" y="12847040"/>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a:t>
            </a:r>
            <a:r>
              <a:rPr lang="en-US" smtClean="0">
                <a:solidFill>
                  <a:srgbClr val="FF0000"/>
                </a:solidFill>
              </a:rPr>
              <a:t>of final performance </a:t>
            </a:r>
            <a:r>
              <a:rPr lang="en-US" dirty="0" smtClean="0">
                <a:solidFill>
                  <a:srgbClr val="FF0000"/>
                </a:solidFill>
              </a:rPr>
              <a:t>results</a:t>
            </a:r>
            <a:endParaRPr lang="en-US" dirty="0">
              <a:solidFill>
                <a:srgbClr val="FF0000"/>
              </a:solidFill>
            </a:endParaRPr>
          </a:p>
        </p:txBody>
      </p:sp>
      <p:sp>
        <p:nvSpPr>
          <p:cNvPr id="32" name="TextBox 31"/>
          <p:cNvSpPr txBox="1"/>
          <p:nvPr/>
        </p:nvSpPr>
        <p:spPr>
          <a:xfrm>
            <a:off x="35211628" y="17092760"/>
            <a:ext cx="4938226" cy="1384995"/>
          </a:xfrm>
          <a:prstGeom prst="rect">
            <a:avLst/>
          </a:prstGeom>
          <a:noFill/>
        </p:spPr>
        <p:txBody>
          <a:bodyPr wrap="square" rtlCol="0">
            <a:spAutoFit/>
          </a:bodyPr>
          <a:lstStyle/>
          <a:p>
            <a:r>
              <a:rPr lang="en-US" sz="2800" dirty="0" smtClean="0">
                <a:latin typeface="Helvetica" panose="020B0604020202020204" pitchFamily="34" charset="0"/>
                <a:ea typeface="Times New Roman" charset="0"/>
                <a:cs typeface="Helvetica" panose="020B0604020202020204" pitchFamily="34" charset="0"/>
              </a:rPr>
              <a:t>Figure caption and maybe a short paragraph of explanatory text</a:t>
            </a:r>
            <a:endParaRPr lang="en-US" sz="2800" dirty="0">
              <a:latin typeface="Helvetica" panose="020B0604020202020204" pitchFamily="34" charset="0"/>
              <a:ea typeface="Times New Roman" charset="0"/>
              <a:cs typeface="Helvetica" panose="020B0604020202020204" pitchFamily="34" charset="0"/>
            </a:endParaRP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1980" y="30726285"/>
            <a:ext cx="5507083" cy="114871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029" y="463471"/>
            <a:ext cx="3717471" cy="3717471"/>
          </a:xfrm>
          <a:prstGeom prst="rect">
            <a:avLst/>
          </a:prstGeom>
        </p:spPr>
      </p:pic>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5985</TotalTime>
  <Words>511</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596</cp:revision>
  <cp:lastPrinted>2017-05-19T13:54:08Z</cp:lastPrinted>
  <dcterms:created xsi:type="dcterms:W3CDTF">2012-06-12T14:08:55Z</dcterms:created>
  <dcterms:modified xsi:type="dcterms:W3CDTF">2017-05-30T02:52:00Z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