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134" autoAdjust="0"/>
  </p:normalViewPr>
  <p:slideViewPr>
    <p:cSldViewPr snapToGrid="0">
      <p:cViewPr>
        <p:scale>
          <a:sx n="25" d="100"/>
          <a:sy n="25" d="100"/>
        </p:scale>
        <p:origin x="180" y="9"/>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6/2/2017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6/2/2017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emf"/><Relationship Id="rId5" Type="http://schemas.openxmlformats.org/officeDocument/2006/relationships/image" Target="../media/image2.JP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2" name="Text Box 12"/>
          <p:cNvSpPr txBox="1">
            <a:spLocks noChangeArrowheads="1"/>
          </p:cNvSpPr>
          <p:nvPr/>
        </p:nvSpPr>
        <p:spPr bwMode="auto">
          <a:xfrm>
            <a:off x="11828001" y="5611189"/>
            <a:ext cx="16950199" cy="26884426"/>
          </a:xfrm>
          <a:prstGeom prst="rect">
            <a:avLst/>
          </a:prstGeom>
          <a:no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Garamond" panose="02020404030301010803" pitchFamily="18" charset="0"/>
                <a:cs typeface="Helvetica" panose="020B0604020202020204" pitchFamily="34" charset="0"/>
              </a:rPr>
              <a:t>Design Features</a:t>
            </a:r>
            <a:endParaRPr lang="en-US" altLang="x-none" sz="4400" b="1" dirty="0">
              <a:solidFill>
                <a:srgbClr val="000000"/>
              </a:solidFill>
              <a:latin typeface="Garamond" panose="02020404030301010803" pitchFamily="18" charset="0"/>
              <a:cs typeface="Helvetica"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065" t="5689" r="9804" b="6750"/>
          <a:stretch/>
        </p:blipFill>
        <p:spPr>
          <a:xfrm>
            <a:off x="13617377" y="7580250"/>
            <a:ext cx="12920869" cy="6983896"/>
          </a:xfrm>
          <a:prstGeom prst="rect">
            <a:avLst/>
          </a:prstGeom>
        </p:spPr>
      </p:pic>
      <p:pic>
        <p:nvPicPr>
          <p:cNvPr id="14336" name="Picture 14335"/>
          <p:cNvPicPr>
            <a:picLocks noChangeAspect="1"/>
          </p:cNvPicPr>
          <p:nvPr/>
        </p:nvPicPr>
        <p:blipFill rotWithShape="1">
          <a:blip r:embed="rId5">
            <a:extLst>
              <a:ext uri="{28A0092B-C50C-407E-A947-70E740481C1C}">
                <a14:useLocalDpi xmlns:a14="http://schemas.microsoft.com/office/drawing/2010/main" val="0"/>
              </a:ext>
            </a:extLst>
          </a:blip>
          <a:srcRect l="22185" t="19028" r="10245" b="16647"/>
          <a:stretch/>
        </p:blipFill>
        <p:spPr>
          <a:xfrm>
            <a:off x="12940177" y="7407981"/>
            <a:ext cx="15504556" cy="8302439"/>
          </a:xfrm>
          <a:prstGeom prst="rect">
            <a:avLst/>
          </a:prstGeom>
        </p:spPr>
      </p:pic>
      <p:sp>
        <p:nvSpPr>
          <p:cNvPr id="14343" name="Text Box 13"/>
          <p:cNvSpPr txBox="1">
            <a:spLocks noChangeArrowheads="1"/>
          </p:cNvSpPr>
          <p:nvPr/>
        </p:nvSpPr>
        <p:spPr bwMode="auto">
          <a:xfrm>
            <a:off x="29548492" y="5611189"/>
            <a:ext cx="13280294" cy="24310011"/>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Measured Performance</a:t>
            </a:r>
            <a:endParaRPr lang="en-US" altLang="x-none" sz="4400" b="1" dirty="0">
              <a:solidFill>
                <a:srgbClr val="000000"/>
              </a:solidFill>
              <a:latin typeface="Garamond" panose="02020404030301010803" pitchFamily="18" charset="0"/>
              <a:cs typeface="Helvetica" panose="020B0604020202020204" pitchFamily="34" charset="0"/>
            </a:endParaRP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Garamond" panose="02020404030301010803" pitchFamily="18" charset="0"/>
              <a:cs typeface="Helvetica" panose="020B0604020202020204" pitchFamily="34" charset="0"/>
            </a:endParaRP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This is where you show your convincing evidence for the success of your project</a:t>
            </a:r>
            <a:endParaRPr lang="en-US" altLang="x-none" sz="2800" dirty="0">
              <a:latin typeface="Garamond" panose="02020404030301010803" pitchFamily="18" charset="0"/>
              <a:cs typeface="Helvetica" panose="020B0604020202020204" pitchFamily="34" charset="0"/>
            </a:endParaRPr>
          </a:p>
        </p:txBody>
      </p:sp>
      <p:sp>
        <p:nvSpPr>
          <p:cNvPr id="14339" name="Text Box 7"/>
          <p:cNvSpPr txBox="1">
            <a:spLocks noChangeArrowheads="1"/>
          </p:cNvSpPr>
          <p:nvPr/>
        </p:nvSpPr>
        <p:spPr bwMode="auto">
          <a:xfrm>
            <a:off x="1045029" y="5611189"/>
            <a:ext cx="10012680" cy="3756746"/>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Garamond" panose="02020404030301010803" pitchFamily="18" charset="0"/>
                <a:cs typeface="Helvetica" panose="020B0604020202020204" pitchFamily="34" charset="0"/>
              </a:rPr>
              <a:t>Project Objective Statement</a:t>
            </a:r>
            <a:endParaRPr lang="en-US" altLang="x-none" sz="4400" b="1" dirty="0">
              <a:latin typeface="Garamond" panose="02020404030301010803" pitchFamily="18" charset="0"/>
              <a:cs typeface="Helvetica" panose="020B0604020202020204" pitchFamily="34" charset="0"/>
            </a:endParaRPr>
          </a:p>
          <a:p>
            <a:pPr algn="just" eaLnBrk="1" hangingPunct="1">
              <a:spcBef>
                <a:spcPct val="10000"/>
              </a:spcBef>
            </a:pPr>
            <a:endParaRPr lang="en-US" sz="2400" dirty="0" smtClean="0">
              <a:latin typeface="Helvetica" panose="020B0604020202020204" pitchFamily="34" charset="0"/>
              <a:cs typeface="Helvetica" panose="020B0604020202020204" pitchFamily="34" charset="0"/>
            </a:endParaRPr>
          </a:p>
          <a:p>
            <a:pPr eaLnBrk="1" hangingPunct="1">
              <a:spcBef>
                <a:spcPct val="10000"/>
              </a:spcBef>
            </a:pPr>
            <a:r>
              <a:rPr lang="en-US" sz="2800" dirty="0" smtClean="0">
                <a:latin typeface="Garamond" panose="02020404030301010803" pitchFamily="18" charset="0"/>
                <a:cs typeface="Helvetica" panose="020B0604020202020204" pitchFamily="34" charset="0"/>
              </a:rPr>
              <a:t>The </a:t>
            </a:r>
            <a:r>
              <a:rPr lang="en-US" sz="2800" dirty="0">
                <a:latin typeface="Garamond" panose="02020404030301010803" pitchFamily="18" charset="0"/>
                <a:cs typeface="Helvetica" panose="020B0604020202020204" pitchFamily="34" charset="0"/>
              </a:rPr>
              <a:t>goal of the EFS project is to design, build, and test an electric </a:t>
            </a:r>
            <a:r>
              <a:rPr lang="en-US" sz="2800" dirty="0" smtClean="0">
                <a:latin typeface="Garamond" panose="02020404030301010803" pitchFamily="18" charset="0"/>
                <a:cs typeface="Helvetica" panose="020B0604020202020204" pitchFamily="34" charset="0"/>
              </a:rPr>
              <a:t>propellant feed </a:t>
            </a:r>
            <a:r>
              <a:rPr lang="en-US" sz="2800" dirty="0">
                <a:latin typeface="Garamond" panose="02020404030301010803" pitchFamily="18" charset="0"/>
                <a:cs typeface="Helvetica" panose="020B0604020202020204" pitchFamily="34" charset="0"/>
              </a:rPr>
              <a:t>system </a:t>
            </a:r>
            <a:r>
              <a:rPr lang="en-US" sz="2800" dirty="0" smtClean="0">
                <a:latin typeface="Garamond" panose="02020404030301010803" pitchFamily="18" charset="0"/>
                <a:cs typeface="Helvetica" panose="020B0604020202020204" pitchFamily="34" charset="0"/>
              </a:rPr>
              <a:t>for </a:t>
            </a:r>
            <a:r>
              <a:rPr lang="en-US" sz="2800" dirty="0">
                <a:latin typeface="Garamond" panose="02020404030301010803" pitchFamily="18" charset="0"/>
                <a:cs typeface="Helvetica" panose="020B0604020202020204" pitchFamily="34" charset="0"/>
              </a:rPr>
              <a:t>the PSAS LV4 liquid fueled bi-propellant rocket engine prototype by June 6, 2017.</a:t>
            </a:r>
            <a:r>
              <a:rPr lang="en-US" altLang="x-none" sz="2400" dirty="0">
                <a:latin typeface="Garamond" panose="02020404030301010803" pitchFamily="18" charset="0"/>
                <a:cs typeface="Helvetica" panose="020B0604020202020204" pitchFamily="34" charset="0"/>
              </a:rPr>
              <a:t>	</a:t>
            </a:r>
            <a:r>
              <a:rPr lang="en-US" altLang="x-none" sz="2400" dirty="0">
                <a:latin typeface="Helvetica" panose="020B0604020202020204" pitchFamily="34" charset="0"/>
                <a:cs typeface="Helvetica" panose="020B0604020202020204" pitchFamily="34" charset="0"/>
              </a:rPr>
              <a:t>	</a:t>
            </a:r>
            <a:endParaRPr lang="en-US" altLang="x-none" sz="2400" i="1" dirty="0">
              <a:solidFill>
                <a:schemeClr val="accent2"/>
              </a:solidFill>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14340" name="Text Box 11"/>
          <p:cNvSpPr txBox="1">
            <a:spLocks noChangeArrowheads="1"/>
          </p:cNvSpPr>
          <p:nvPr/>
        </p:nvSpPr>
        <p:spPr bwMode="auto">
          <a:xfrm>
            <a:off x="1045029" y="19114459"/>
            <a:ext cx="10012680" cy="5402117"/>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Key Customer Requirements</a:t>
            </a:r>
          </a:p>
          <a:p>
            <a:pPr algn="just" eaLnBrk="1" hangingPunct="1">
              <a:spcBef>
                <a:spcPts val="400"/>
              </a:spcBef>
            </a:pPr>
            <a:r>
              <a:rPr lang="en-US" altLang="x-none" sz="2057" dirty="0">
                <a:solidFill>
                  <a:srgbClr val="FF8000"/>
                </a:solidFill>
                <a:latin typeface="Helvetica" panose="020B0604020202020204" pitchFamily="34" charset="0"/>
                <a:cs typeface="Helvetica" panose="020B0604020202020204" pitchFamily="34" charset="0"/>
              </a:rPr>
              <a:t>	</a:t>
            </a:r>
            <a:endParaRPr lang="en-US" altLang="x-none" sz="2057" dirty="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Design, build and test </a:t>
            </a:r>
            <a:r>
              <a:rPr lang="en-US" altLang="x-none" sz="2800" dirty="0">
                <a:latin typeface="Garamond" panose="02020404030301010803" pitchFamily="18" charset="0"/>
                <a:cs typeface="Helvetica" panose="020B0604020202020204" pitchFamily="34" charset="0"/>
              </a:rPr>
              <a:t>a technology development platform for the </a:t>
            </a:r>
            <a:r>
              <a:rPr lang="en-US" altLang="x-none" sz="2800" dirty="0" smtClean="0">
                <a:latin typeface="Garamond" panose="02020404030301010803" pitchFamily="18" charset="0"/>
                <a:cs typeface="Helvetica" panose="020B0604020202020204" pitchFamily="34" charset="0"/>
              </a:rPr>
              <a:t>electronic propellant feed system.</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Design a pump capable of delivering 350 psi of pressure at 11 GPM to the combustion chamber.</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Pump performance characterization analysis.</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Scalable design for future pump iterations.</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Open source documentation, design artifacts and build information.</a:t>
            </a:r>
          </a:p>
        </p:txBody>
      </p:sp>
      <p:sp>
        <p:nvSpPr>
          <p:cNvPr id="14341" name="Text Box 16"/>
          <p:cNvSpPr txBox="1">
            <a:spLocks noChangeArrowheads="1"/>
          </p:cNvSpPr>
          <p:nvPr/>
        </p:nvSpPr>
        <p:spPr bwMode="auto">
          <a:xfrm>
            <a:off x="1045029" y="29215037"/>
            <a:ext cx="10074218" cy="3280579"/>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Acknowledgments</a:t>
            </a:r>
          </a:p>
        </p:txBody>
      </p:sp>
      <p:sp>
        <p:nvSpPr>
          <p:cNvPr id="14344" name="Text Box 14"/>
          <p:cNvSpPr txBox="1">
            <a:spLocks noChangeArrowheads="1"/>
          </p:cNvSpPr>
          <p:nvPr/>
        </p:nvSpPr>
        <p:spPr bwMode="auto">
          <a:xfrm>
            <a:off x="3832758" y="2880374"/>
            <a:ext cx="37670508" cy="225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235131" tIns="235131"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4800" b="1" dirty="0" smtClean="0">
                <a:latin typeface="Helvetica" panose="020B0604020202020204" pitchFamily="34" charset="0"/>
                <a:cs typeface="Helvetica" panose="020B0604020202020204" pitchFamily="34" charset="0"/>
              </a:rPr>
              <a:t>Team Members: John C. Froehlich, Jonathan Talik, James Luce, Rawand Rasheed, Mimi Shang and Jordan Roland</a:t>
            </a:r>
          </a:p>
          <a:p>
            <a:pPr algn="ctr" eaLnBrk="1" hangingPunct="1">
              <a:spcBef>
                <a:spcPts val="1200"/>
              </a:spcBef>
              <a:spcAft>
                <a:spcPts val="1200"/>
              </a:spcAft>
            </a:pPr>
            <a:r>
              <a:rPr lang="is-IS" altLang="x-none" sz="4800" b="1" dirty="0" smtClean="0">
                <a:latin typeface="Helvetica" panose="020B0604020202020204" pitchFamily="34" charset="0"/>
                <a:cs typeface="Helvetica" panose="020B0604020202020204" pitchFamily="34" charset="0"/>
              </a:rPr>
              <a:t>Sponsor: Portland State Aerospace Society</a:t>
            </a:r>
            <a:endParaRPr lang="en-US" altLang="x-none" sz="4800" dirty="0">
              <a:latin typeface="Helvetica" panose="020B0604020202020204" pitchFamily="34" charset="0"/>
              <a:cs typeface="Helvetica" panose="020B0604020202020204" pitchFamily="34" charset="0"/>
            </a:endParaRPr>
          </a:p>
        </p:txBody>
      </p:sp>
      <p:sp>
        <p:nvSpPr>
          <p:cNvPr id="14346" name="Text Box 70"/>
          <p:cNvSpPr txBox="1">
            <a:spLocks noChangeArrowheads="1"/>
          </p:cNvSpPr>
          <p:nvPr/>
        </p:nvSpPr>
        <p:spPr bwMode="auto">
          <a:xfrm>
            <a:off x="29548492" y="30458855"/>
            <a:ext cx="13280294" cy="2036761"/>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Garamond" panose="02020404030301010803" pitchFamily="18" charset="0"/>
                <a:cs typeface="Helvetica" panose="020B0604020202020204" pitchFamily="34" charset="0"/>
              </a:rPr>
              <a:t>Project Website</a:t>
            </a: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https</a:t>
            </a:r>
            <a:r>
              <a:rPr lang="en-US" altLang="x-none" sz="2800" dirty="0">
                <a:latin typeface="Garamond" panose="02020404030301010803" pitchFamily="18" charset="0"/>
                <a:cs typeface="Helvetica" panose="020B0604020202020204" pitchFamily="34" charset="0"/>
              </a:rPr>
              <a:t>://github.com/psas/electric-feed-system</a:t>
            </a: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3" name="Rectangle 180"/>
          <p:cNvSpPr>
            <a:spLocks noChangeArrowheads="1"/>
          </p:cNvSpPr>
          <p:nvPr/>
        </p:nvSpPr>
        <p:spPr bwMode="auto">
          <a:xfrm>
            <a:off x="651615" y="767543"/>
            <a:ext cx="42386250" cy="186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defRPr/>
            </a:pPr>
            <a:r>
              <a:rPr lang="en-US" sz="11500" b="1" dirty="0" smtClean="0">
                <a:ln>
                  <a:solidFill>
                    <a:schemeClr val="bg1"/>
                  </a:solidFill>
                </a:ln>
                <a:latin typeface="Helvetica" panose="020B0604020202020204" pitchFamily="34" charset="0"/>
                <a:ea typeface="ＭＳ Ｐゴシック" charset="0"/>
                <a:cs typeface="Helvetica" panose="020B0604020202020204" pitchFamily="34" charset="0"/>
              </a:rPr>
              <a:t>Electric Propellant Feed System (EFS)</a:t>
            </a:r>
            <a:endParaRPr lang="en-US" sz="11500" b="1" dirty="0">
              <a:ln>
                <a:solidFill>
                  <a:schemeClr val="bg1"/>
                </a:solidFill>
              </a:ln>
              <a:latin typeface="Helvetica" panose="020B0604020202020204" pitchFamily="34" charset="0"/>
              <a:ea typeface="ＭＳ Ｐゴシック" charset="0"/>
              <a:cs typeface="Helvetica" panose="020B0604020202020204" pitchFamily="34" charset="0"/>
            </a:endParaRPr>
          </a:p>
        </p:txBody>
      </p:sp>
      <p:sp>
        <p:nvSpPr>
          <p:cNvPr id="13" name="Text Box 7"/>
          <p:cNvSpPr txBox="1">
            <a:spLocks noChangeArrowheads="1"/>
          </p:cNvSpPr>
          <p:nvPr/>
        </p:nvSpPr>
        <p:spPr bwMode="auto">
          <a:xfrm>
            <a:off x="1045029" y="9838793"/>
            <a:ext cx="10012680" cy="8804808"/>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Garamond" panose="02020404030301010803" pitchFamily="18" charset="0"/>
                <a:cs typeface="Helvetica" panose="020B0604020202020204" pitchFamily="34" charset="0"/>
              </a:rPr>
              <a:t>Motivation</a:t>
            </a:r>
          </a:p>
          <a:p>
            <a:pPr eaLnBrk="1" hangingPunct="1">
              <a:spcBef>
                <a:spcPct val="50000"/>
              </a:spcBef>
            </a:pPr>
            <a:r>
              <a:rPr lang="en-US" sz="2800" dirty="0">
                <a:latin typeface="Garamond" panose="02020404030301010803" pitchFamily="18" charset="0"/>
                <a:cs typeface="Helvetica" panose="020B0604020202020204" pitchFamily="34" charset="0"/>
              </a:rPr>
              <a:t>Historically, the systems to impel propellants to requirements of the combustion chamber of a liquid fueled rocket are based on the employment of turbo-pumps or a pressurized gas systems. The complexity and cost of these methods has made building a liquid fuel rocket financially and technically difficult for the amateur rocket community. However, recent technological advances in electric motors and batteries have building small and light weight electric-pump feed systems is possible. </a:t>
            </a:r>
            <a:endParaRPr lang="en-US" altLang="x-none" sz="2800" i="1" dirty="0" smtClean="0">
              <a:solidFill>
                <a:schemeClr val="accent2"/>
              </a:solidFill>
              <a:latin typeface="Garamond" panose="02020404030301010803" pitchFamily="18" charset="0"/>
              <a:cs typeface="Helvetica" panose="020B0604020202020204" pitchFamily="34" charset="0"/>
            </a:endParaRPr>
          </a:p>
          <a:p>
            <a:endParaRPr lang="en-US" sz="2800" dirty="0">
              <a:latin typeface="Garamond" panose="02020404030301010803" pitchFamily="18" charset="0"/>
              <a:cs typeface="Helvetica" panose="020B0604020202020204" pitchFamily="34" charset="0"/>
            </a:endParaRPr>
          </a:p>
          <a:p>
            <a:r>
              <a:rPr lang="en-US" sz="2800" dirty="0" smtClean="0">
                <a:latin typeface="Garamond" panose="02020404030301010803" pitchFamily="18" charset="0"/>
                <a:cs typeface="Helvetica" panose="020B0604020202020204" pitchFamily="34" charset="0"/>
              </a:rPr>
              <a:t>The open source development of an electric motor powered, high speed centrifugal pump feed system is a step forward towards making low cost bipropellant rockets capable of reaching low Earth orbit accessible to amateurs and academic rocketry groups. </a:t>
            </a:r>
          </a:p>
          <a:p>
            <a:endParaRPr lang="en-US" sz="2800" dirty="0">
              <a:latin typeface="Helvetica" panose="020B0604020202020204" pitchFamily="34" charset="0"/>
              <a:cs typeface="Helvetica" panose="020B0604020202020204" pitchFamily="34" charset="0"/>
            </a:endParaRPr>
          </a:p>
        </p:txBody>
      </p:sp>
      <p:sp>
        <p:nvSpPr>
          <p:cNvPr id="33" name="Text Box 11"/>
          <p:cNvSpPr txBox="1">
            <a:spLocks noChangeArrowheads="1"/>
          </p:cNvSpPr>
          <p:nvPr/>
        </p:nvSpPr>
        <p:spPr bwMode="auto">
          <a:xfrm>
            <a:off x="1045029" y="24987434"/>
            <a:ext cx="10012680" cy="3756745"/>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Future Work </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Investigate additional design variations.</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Test pump with PSAS </a:t>
            </a:r>
            <a:r>
              <a:rPr lang="en-US" altLang="x-none" sz="2800" dirty="0" err="1" smtClean="0">
                <a:latin typeface="Garamond" panose="02020404030301010803" pitchFamily="18" charset="0"/>
                <a:cs typeface="Helvetica" panose="020B0604020202020204" pitchFamily="34" charset="0"/>
              </a:rPr>
              <a:t>pintle</a:t>
            </a:r>
            <a:r>
              <a:rPr lang="en-US" altLang="x-none" sz="2800" dirty="0" smtClean="0">
                <a:latin typeface="Garamond" panose="02020404030301010803" pitchFamily="18" charset="0"/>
                <a:cs typeface="Helvetica" panose="020B0604020202020204" pitchFamily="34" charset="0"/>
              </a:rPr>
              <a:t> injector.</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Adapt system for cryogenic propellants.</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Scale </a:t>
            </a:r>
            <a:r>
              <a:rPr lang="en-US" altLang="x-none" sz="2800" dirty="0">
                <a:latin typeface="Garamond" panose="02020404030301010803" pitchFamily="18" charset="0"/>
                <a:cs typeface="Helvetica" panose="020B0604020202020204" pitchFamily="34" charset="0"/>
              </a:rPr>
              <a:t>design to match PSAS LV4 </a:t>
            </a:r>
            <a:r>
              <a:rPr lang="en-US" altLang="x-none" sz="2800" dirty="0" smtClean="0">
                <a:latin typeface="Garamond" panose="02020404030301010803" pitchFamily="18" charset="0"/>
                <a:cs typeface="Helvetica" panose="020B0604020202020204" pitchFamily="34" charset="0"/>
              </a:rPr>
              <a:t>requirements</a:t>
            </a:r>
            <a:r>
              <a:rPr lang="en-US" altLang="x-none" sz="2800" dirty="0">
                <a:latin typeface="Garamond" panose="02020404030301010803" pitchFamily="18" charset="0"/>
                <a:cs typeface="Helvetica" panose="020B0604020202020204" pitchFamily="34" charset="0"/>
              </a:rPr>
              <a:t>.</a:t>
            </a:r>
            <a:endParaRPr lang="en-US" altLang="x-none" sz="2800" dirty="0" smtClean="0">
              <a:latin typeface="Garamond" panose="02020404030301010803" pitchFamily="18"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Refine motor control and motor data acquisition</a:t>
            </a:r>
            <a:r>
              <a:rPr lang="en-US" altLang="x-none" sz="2800" dirty="0" smtClean="0">
                <a:latin typeface="Helvetica" panose="020B0604020202020204" pitchFamily="34" charset="0"/>
                <a:cs typeface="Helvetica" panose="020B0604020202020204" pitchFamily="34" charset="0"/>
              </a:rPr>
              <a:t>.</a:t>
            </a:r>
          </a:p>
          <a:p>
            <a:pPr eaLnBrk="1" hangingPunct="1">
              <a:spcBef>
                <a:spcPct val="10000"/>
              </a:spcBef>
            </a:pP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66868" y="1260800"/>
            <a:ext cx="5507083" cy="1148717"/>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5029" y="463471"/>
            <a:ext cx="2787729" cy="2787729"/>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70294" y="20987956"/>
            <a:ext cx="7173303" cy="5262979"/>
          </a:xfrm>
          <a:prstGeom prst="rect">
            <a:avLst/>
          </a:prstGeom>
        </p:spPr>
      </p:pic>
      <p:graphicFrame>
        <p:nvGraphicFramePr>
          <p:cNvPr id="29" name="Table 28"/>
          <p:cNvGraphicFramePr>
            <a:graphicFrameLocks noGrp="1"/>
          </p:cNvGraphicFramePr>
          <p:nvPr>
            <p:extLst>
              <p:ext uri="{D42A27DB-BD31-4B8C-83A1-F6EECF244321}">
                <p14:modId xmlns:p14="http://schemas.microsoft.com/office/powerpoint/2010/main" val="3516584944"/>
              </p:ext>
            </p:extLst>
          </p:nvPr>
        </p:nvGraphicFramePr>
        <p:xfrm>
          <a:off x="1934052" y="30340680"/>
          <a:ext cx="8234633" cy="1926336"/>
        </p:xfrm>
        <a:graphic>
          <a:graphicData uri="http://schemas.openxmlformats.org/drawingml/2006/table">
            <a:tbl>
              <a:tblPr firstRow="1" bandRow="1">
                <a:tableStyleId>{2D5ABB26-0587-4C30-8999-92F81FD0307C}</a:tableStyleId>
              </a:tblPr>
              <a:tblGrid>
                <a:gridCol w="4025137">
                  <a:extLst>
                    <a:ext uri="{9D8B030D-6E8A-4147-A177-3AD203B41FA5}">
                      <a16:colId xmlns:a16="http://schemas.microsoft.com/office/drawing/2014/main" xmlns="" val="20000"/>
                    </a:ext>
                  </a:extLst>
                </a:gridCol>
                <a:gridCol w="4209496">
                  <a:extLst>
                    <a:ext uri="{9D8B030D-6E8A-4147-A177-3AD203B41FA5}">
                      <a16:colId xmlns:a16="http://schemas.microsoft.com/office/drawing/2014/main" xmlns="" val="20001"/>
                    </a:ext>
                  </a:extLst>
                </a:gridCol>
              </a:tblGrid>
              <a:tr h="1625324">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PSAS</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Erin Schmidt</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Raúl</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Bayoán</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Cal</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Andrew Greenberg</a:t>
                      </a:r>
                    </a:p>
                  </a:txBody>
                  <a:tcPr/>
                </a:tc>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Gerry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Recktenwald</a:t>
                      </a:r>
                      <a:endPar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Kris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Auclair</a:t>
                      </a:r>
                      <a:endPar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Mike Chung</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Haneef</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Mubarak</a:t>
                      </a:r>
                    </a:p>
                  </a:txBody>
                  <a:tcPr/>
                </a:tc>
                <a:extLst>
                  <a:ext uri="{0D108BD9-81ED-4DB2-BD59-A6C34878D82A}">
                    <a16:rowId xmlns:a16="http://schemas.microsoft.com/office/drawing/2014/main" xmlns="" val="10000"/>
                  </a:ext>
                </a:extLst>
              </a:tr>
            </a:tbl>
          </a:graphicData>
        </a:graphic>
      </p:graphicFrame>
      <p:sp>
        <p:nvSpPr>
          <p:cNvPr id="7" name="TextBox 6"/>
          <p:cNvSpPr txBox="1"/>
          <p:nvPr/>
        </p:nvSpPr>
        <p:spPr>
          <a:xfrm>
            <a:off x="12219733" y="7311147"/>
            <a:ext cx="3840472"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Water cooled 240 amp brushless DC motor</a:t>
            </a:r>
            <a:endParaRPr lang="en-US" sz="2800" dirty="0">
              <a:latin typeface="Garamond" panose="02020404030301010803" pitchFamily="18" charset="0"/>
              <a:cs typeface="Helvetica" panose="020B0604020202020204" pitchFamily="34" charset="0"/>
            </a:endParaRPr>
          </a:p>
        </p:txBody>
      </p:sp>
      <p:sp>
        <p:nvSpPr>
          <p:cNvPr id="27" name="TextBox 26"/>
          <p:cNvSpPr txBox="1"/>
          <p:nvPr/>
        </p:nvSpPr>
        <p:spPr>
          <a:xfrm>
            <a:off x="12189513" y="15861106"/>
            <a:ext cx="3813505"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Load cell for live shaft torque measurement </a:t>
            </a:r>
            <a:endParaRPr lang="en-US" sz="2800" dirty="0">
              <a:latin typeface="Garamond" panose="02020404030301010803" pitchFamily="18" charset="0"/>
              <a:cs typeface="Helvetica" panose="020B0604020202020204" pitchFamily="34" charset="0"/>
            </a:endParaRPr>
          </a:p>
        </p:txBody>
      </p:sp>
      <p:sp>
        <p:nvSpPr>
          <p:cNvPr id="28" name="TextBox 27"/>
          <p:cNvSpPr txBox="1"/>
          <p:nvPr/>
        </p:nvSpPr>
        <p:spPr>
          <a:xfrm>
            <a:off x="18224811" y="6723142"/>
            <a:ext cx="3622025" cy="5232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Floating motor mount</a:t>
            </a:r>
            <a:endParaRPr lang="en-US" sz="2800" dirty="0">
              <a:latin typeface="Garamond" panose="02020404030301010803" pitchFamily="18" charset="0"/>
              <a:cs typeface="Helvetica" panose="020B0604020202020204" pitchFamily="34" charset="0"/>
            </a:endParaRPr>
          </a:p>
        </p:txBody>
      </p:sp>
      <p:sp>
        <p:nvSpPr>
          <p:cNvPr id="30" name="TextBox 29"/>
          <p:cNvSpPr txBox="1"/>
          <p:nvPr/>
        </p:nvSpPr>
        <p:spPr>
          <a:xfrm>
            <a:off x="16364459" y="15873359"/>
            <a:ext cx="3043054"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Thrust and radial load bearings</a:t>
            </a:r>
            <a:endParaRPr lang="en-US" sz="2800" dirty="0">
              <a:latin typeface="Garamond" panose="02020404030301010803" pitchFamily="18" charset="0"/>
              <a:cs typeface="Helvetica" panose="020B0604020202020204" pitchFamily="34" charset="0"/>
            </a:endParaRPr>
          </a:p>
        </p:txBody>
      </p:sp>
      <p:sp>
        <p:nvSpPr>
          <p:cNvPr id="37" name="TextBox 36"/>
          <p:cNvSpPr txBox="1"/>
          <p:nvPr/>
        </p:nvSpPr>
        <p:spPr>
          <a:xfrm>
            <a:off x="20317252" y="15861106"/>
            <a:ext cx="3622025"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Shaft seal and Rulon bushing</a:t>
            </a:r>
            <a:endParaRPr lang="en-US" sz="2800" dirty="0">
              <a:latin typeface="Garamond" panose="02020404030301010803" pitchFamily="18" charset="0"/>
              <a:cs typeface="Helvetica" panose="020B0604020202020204" pitchFamily="34" charset="0"/>
            </a:endParaRPr>
          </a:p>
        </p:txBody>
      </p:sp>
      <p:sp>
        <p:nvSpPr>
          <p:cNvPr id="38" name="TextBox 37"/>
          <p:cNvSpPr txBox="1"/>
          <p:nvPr/>
        </p:nvSpPr>
        <p:spPr>
          <a:xfrm>
            <a:off x="27290697" y="15818948"/>
            <a:ext cx="919169" cy="5232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Inlet</a:t>
            </a:r>
            <a:endParaRPr lang="en-US" sz="2800" dirty="0">
              <a:latin typeface="Garamond" panose="02020404030301010803" pitchFamily="18" charset="0"/>
              <a:cs typeface="Helvetica" panose="020B0604020202020204" pitchFamily="34" charset="0"/>
            </a:endParaRPr>
          </a:p>
        </p:txBody>
      </p:sp>
      <p:sp>
        <p:nvSpPr>
          <p:cNvPr id="40" name="TextBox 39"/>
          <p:cNvSpPr txBox="1"/>
          <p:nvPr/>
        </p:nvSpPr>
        <p:spPr>
          <a:xfrm>
            <a:off x="25656685" y="6679590"/>
            <a:ext cx="2891173"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Barske straight blade </a:t>
            </a:r>
            <a:r>
              <a:rPr lang="en-US" sz="2800" dirty="0">
                <a:latin typeface="Garamond" panose="02020404030301010803" pitchFamily="18" charset="0"/>
                <a:cs typeface="Helvetica" panose="020B0604020202020204" pitchFamily="34" charset="0"/>
              </a:rPr>
              <a:t>i</a:t>
            </a:r>
            <a:r>
              <a:rPr lang="en-US" sz="2800" dirty="0" smtClean="0">
                <a:latin typeface="Garamond" panose="02020404030301010803" pitchFamily="18" charset="0"/>
                <a:cs typeface="Helvetica" panose="020B0604020202020204" pitchFamily="34" charset="0"/>
              </a:rPr>
              <a:t>mpeller </a:t>
            </a:r>
            <a:endParaRPr lang="en-US" sz="2800" dirty="0">
              <a:latin typeface="Garamond" panose="02020404030301010803" pitchFamily="18" charset="0"/>
              <a:cs typeface="Helvetica" panose="020B0604020202020204" pitchFamily="34" charset="0"/>
            </a:endParaRPr>
          </a:p>
        </p:txBody>
      </p:sp>
      <p:sp>
        <p:nvSpPr>
          <p:cNvPr id="42" name="TextBox 41"/>
          <p:cNvSpPr txBox="1"/>
          <p:nvPr/>
        </p:nvSpPr>
        <p:spPr>
          <a:xfrm>
            <a:off x="24925610" y="15818948"/>
            <a:ext cx="1378754"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O-ring seal</a:t>
            </a:r>
            <a:endParaRPr lang="en-US" sz="2800" dirty="0">
              <a:latin typeface="Garamond" panose="02020404030301010803" pitchFamily="18" charset="0"/>
              <a:cs typeface="Helvetica" panose="020B0604020202020204" pitchFamily="34" charset="0"/>
            </a:endParaRPr>
          </a:p>
        </p:txBody>
      </p:sp>
      <p:cxnSp>
        <p:nvCxnSpPr>
          <p:cNvPr id="10" name="Straight Connector 9"/>
          <p:cNvCxnSpPr>
            <a:stCxn id="7" idx="2"/>
          </p:cNvCxnSpPr>
          <p:nvPr/>
        </p:nvCxnSpPr>
        <p:spPr>
          <a:xfrm>
            <a:off x="14139969" y="8265254"/>
            <a:ext cx="1109703" cy="1911706"/>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p:cNvCxnSpPr>
            <a:endCxn id="27" idx="0"/>
          </p:cNvCxnSpPr>
          <p:nvPr/>
        </p:nvCxnSpPr>
        <p:spPr>
          <a:xfrm flipH="1">
            <a:off x="14096266" y="12585032"/>
            <a:ext cx="2677044" cy="3276074"/>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30" idx="0"/>
          </p:cNvCxnSpPr>
          <p:nvPr/>
        </p:nvCxnSpPr>
        <p:spPr>
          <a:xfrm flipH="1">
            <a:off x="17885986" y="10972800"/>
            <a:ext cx="4805572" cy="4900559"/>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p:cNvCxnSpPr>
            <a:endCxn id="37" idx="0"/>
          </p:cNvCxnSpPr>
          <p:nvPr/>
        </p:nvCxnSpPr>
        <p:spPr>
          <a:xfrm flipH="1">
            <a:off x="22128265" y="11237495"/>
            <a:ext cx="2644054" cy="4623611"/>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a:endCxn id="42" idx="0"/>
          </p:cNvCxnSpPr>
          <p:nvPr/>
        </p:nvCxnSpPr>
        <p:spPr>
          <a:xfrm>
            <a:off x="25336345" y="11891563"/>
            <a:ext cx="278642" cy="3927385"/>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a:endCxn id="38" idx="0"/>
          </p:cNvCxnSpPr>
          <p:nvPr/>
        </p:nvCxnSpPr>
        <p:spPr>
          <a:xfrm>
            <a:off x="27247000" y="11531420"/>
            <a:ext cx="503282" cy="4287528"/>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a:endCxn id="40" idx="2"/>
          </p:cNvCxnSpPr>
          <p:nvPr/>
        </p:nvCxnSpPr>
        <p:spPr>
          <a:xfrm flipV="1">
            <a:off x="26081956" y="7633697"/>
            <a:ext cx="1020316" cy="2948031"/>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a:endCxn id="28" idx="2"/>
          </p:cNvCxnSpPr>
          <p:nvPr/>
        </p:nvCxnSpPr>
        <p:spPr>
          <a:xfrm flipV="1">
            <a:off x="19038244" y="7246362"/>
            <a:ext cx="997580" cy="1540629"/>
          </a:xfrm>
          <a:prstGeom prst="line">
            <a:avLst/>
          </a:prstGeom>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2201213" y="6683507"/>
            <a:ext cx="2843873"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Interchangeable diffusers</a:t>
            </a:r>
            <a:endParaRPr lang="en-US" sz="2800" dirty="0">
              <a:latin typeface="Garamond" panose="02020404030301010803" pitchFamily="18" charset="0"/>
              <a:cs typeface="Helvetica" panose="020B0604020202020204" pitchFamily="34" charset="0"/>
            </a:endParaRPr>
          </a:p>
        </p:txBody>
      </p:sp>
      <p:cxnSp>
        <p:nvCxnSpPr>
          <p:cNvPr id="74" name="Straight Connector 73"/>
          <p:cNvCxnSpPr>
            <a:endCxn id="71" idx="2"/>
          </p:cNvCxnSpPr>
          <p:nvPr/>
        </p:nvCxnSpPr>
        <p:spPr>
          <a:xfrm flipH="1" flipV="1">
            <a:off x="23623150" y="7637614"/>
            <a:ext cx="2534023" cy="627640"/>
          </a:xfrm>
          <a:prstGeom prst="line">
            <a:avLst/>
          </a:prstGeom>
        </p:spPr>
        <p:style>
          <a:lnRef idx="2">
            <a:schemeClr val="accent2"/>
          </a:lnRef>
          <a:fillRef idx="0">
            <a:schemeClr val="accent2"/>
          </a:fillRef>
          <a:effectRef idx="1">
            <a:schemeClr val="accent2"/>
          </a:effectRef>
          <a:fontRef idx="minor">
            <a:schemeClr val="tx1"/>
          </a:fontRef>
        </p:style>
      </p:cxn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52367" y="17232148"/>
            <a:ext cx="9886094" cy="3118330"/>
          </a:xfrm>
          <a:prstGeom prst="rect">
            <a:avLst/>
          </a:prstGeom>
          <a:ln>
            <a:solidFill>
              <a:schemeClr val="tx1">
                <a:lumMod val="50000"/>
                <a:lumOff val="50000"/>
              </a:schemeClr>
            </a:solidFill>
          </a:ln>
        </p:spPr>
      </p:pic>
      <p:sp>
        <p:nvSpPr>
          <p:cNvPr id="49" name="TextBox 48"/>
          <p:cNvSpPr txBox="1"/>
          <p:nvPr/>
        </p:nvSpPr>
        <p:spPr>
          <a:xfrm>
            <a:off x="12385461" y="17232148"/>
            <a:ext cx="5180675" cy="267765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latin typeface="Garamond" panose="02020404030301010803" pitchFamily="18" charset="0"/>
                <a:cs typeface="Helvetica" panose="020B0604020202020204" pitchFamily="34" charset="0"/>
              </a:rPr>
              <a:t>Impellers</a:t>
            </a:r>
          </a:p>
          <a:p>
            <a:r>
              <a:rPr lang="en-US" sz="2800" dirty="0" smtClean="0">
                <a:latin typeface="Garamond" panose="02020404030301010803" pitchFamily="18" charset="0"/>
                <a:cs typeface="Helvetica" panose="020B0604020202020204" pitchFamily="34" charset="0"/>
              </a:rPr>
              <a:t>We chose to use unorthodox Barske straight blade impellers to meet our unusual high head, low flow requirements. Three designs </a:t>
            </a:r>
            <a:r>
              <a:rPr lang="en-US" sz="2800" dirty="0">
                <a:latin typeface="Garamond" panose="02020404030301010803" pitchFamily="18" charset="0"/>
                <a:cs typeface="Helvetica" panose="020B0604020202020204" pitchFamily="34" charset="0"/>
              </a:rPr>
              <a:t>were </a:t>
            </a:r>
            <a:r>
              <a:rPr lang="en-US" sz="2800" dirty="0" smtClean="0">
                <a:latin typeface="Garamond" panose="02020404030301010803" pitchFamily="18" charset="0"/>
                <a:cs typeface="Helvetica" panose="020B0604020202020204" pitchFamily="34" charset="0"/>
              </a:rPr>
              <a:t>3D printed </a:t>
            </a:r>
            <a:r>
              <a:rPr lang="en-US" sz="2800" dirty="0">
                <a:latin typeface="Garamond" panose="02020404030301010803" pitchFamily="18" charset="0"/>
                <a:cs typeface="Helvetica" panose="020B0604020202020204" pitchFamily="34" charset="0"/>
              </a:rPr>
              <a:t>in stainless steel</a:t>
            </a:r>
            <a:r>
              <a:rPr lang="en-US" sz="2800" dirty="0" smtClean="0">
                <a:latin typeface="Garamond" panose="02020404030301010803" pitchFamily="18" charset="0"/>
                <a:cs typeface="Helvetica" panose="020B0604020202020204" pitchFamily="34" charset="0"/>
              </a:rPr>
              <a:t>.</a:t>
            </a:r>
            <a:endParaRPr lang="en-US" sz="2800" dirty="0">
              <a:latin typeface="Garamond" panose="02020404030301010803" pitchFamily="18" charset="0"/>
              <a:cs typeface="Helvetica" panose="020B0604020202020204" pitchFamily="34" charset="0"/>
            </a:endParaRPr>
          </a:p>
        </p:txBody>
      </p:sp>
      <p:sp>
        <p:nvSpPr>
          <p:cNvPr id="53" name="TextBox 52"/>
          <p:cNvSpPr txBox="1"/>
          <p:nvPr/>
        </p:nvSpPr>
        <p:spPr>
          <a:xfrm>
            <a:off x="20138314" y="20987956"/>
            <a:ext cx="7879498" cy="526297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latin typeface="Garamond" panose="02020404030301010803" pitchFamily="18" charset="0"/>
                <a:cs typeface="Helvetica" panose="020B0604020202020204" pitchFamily="34" charset="0"/>
              </a:rPr>
              <a:t>Experiment design</a:t>
            </a:r>
          </a:p>
          <a:p>
            <a:r>
              <a:rPr lang="en-US" sz="2800" dirty="0" smtClean="0">
                <a:latin typeface="Garamond" panose="02020404030301010803" pitchFamily="18" charset="0"/>
                <a:cs typeface="Helvetica" panose="020B0604020202020204" pitchFamily="34" charset="0"/>
              </a:rPr>
              <a:t>In order to test our pump, we needed an elaborate testing rig.</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Arduino microcontroller used for motor control and data acquisition.</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Values monitored: Suction </a:t>
            </a:r>
            <a:r>
              <a:rPr lang="en-US" sz="2800" dirty="0" smtClean="0">
                <a:latin typeface="Garamond" panose="02020404030301010803" pitchFamily="18" charset="0"/>
                <a:cs typeface="Helvetica" panose="020B0604020202020204" pitchFamily="34" charset="0"/>
              </a:rPr>
              <a:t>pressure</a:t>
            </a:r>
            <a:r>
              <a:rPr lang="en-US" sz="2800" dirty="0" smtClean="0">
                <a:latin typeface="Garamond" panose="02020404030301010803" pitchFamily="18" charset="0"/>
                <a:cs typeface="Helvetica" panose="020B0604020202020204" pitchFamily="34" charset="0"/>
              </a:rPr>
              <a:t>, discharge pressure, </a:t>
            </a:r>
            <a:r>
              <a:rPr lang="en-US" sz="2800" dirty="0" smtClean="0">
                <a:latin typeface="Garamond" panose="02020404030301010803" pitchFamily="18" charset="0"/>
                <a:cs typeface="Helvetica" panose="020B0604020202020204" pitchFamily="34" charset="0"/>
              </a:rPr>
              <a:t>volute and seal cavity pressures, RPM, flow rate, shaft torque.</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Inlet pressure (~45 psi) provided via a 42 gallon water tank kept at constant pressure via </a:t>
            </a:r>
            <a:r>
              <a:rPr lang="en-US" sz="2800" dirty="0" smtClean="0">
                <a:latin typeface="Garamond" panose="02020404030301010803" pitchFamily="18" charset="0"/>
                <a:cs typeface="Helvetica" panose="020B0604020202020204" pitchFamily="34" charset="0"/>
              </a:rPr>
              <a:t>a </a:t>
            </a:r>
            <a:r>
              <a:rPr lang="en-US" sz="2800" dirty="0" smtClean="0">
                <a:latin typeface="Garamond" panose="02020404030301010803" pitchFamily="18" charset="0"/>
                <a:cs typeface="Helvetica" panose="020B0604020202020204" pitchFamily="34" charset="0"/>
              </a:rPr>
              <a:t>pressure regulator.</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Motor and speed controller water cooled .</a:t>
            </a:r>
          </a:p>
        </p:txBody>
      </p:sp>
      <p:pic>
        <p:nvPicPr>
          <p:cNvPr id="14337" name="Picture 14336"/>
          <p:cNvPicPr>
            <a:picLocks noChangeAspect="1"/>
          </p:cNvPicPr>
          <p:nvPr/>
        </p:nvPicPr>
        <p:blipFill>
          <a:blip r:embed="rId10"/>
          <a:stretch>
            <a:fillRect/>
          </a:stretch>
        </p:blipFill>
        <p:spPr>
          <a:xfrm>
            <a:off x="20392514" y="27167305"/>
            <a:ext cx="6810062" cy="4309930"/>
          </a:xfrm>
          <a:prstGeom prst="rect">
            <a:avLst/>
          </a:prstGeom>
        </p:spPr>
      </p:pic>
      <p:cxnSp>
        <p:nvCxnSpPr>
          <p:cNvPr id="14345" name="Straight Arrow Connector 14344"/>
          <p:cNvCxnSpPr/>
          <p:nvPr/>
        </p:nvCxnSpPr>
        <p:spPr>
          <a:xfrm>
            <a:off x="26819753" y="28059437"/>
            <a:ext cx="5418" cy="331123"/>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4349" name="Straight Connector 14348"/>
          <p:cNvCxnSpPr/>
          <p:nvPr/>
        </p:nvCxnSpPr>
        <p:spPr>
          <a:xfrm>
            <a:off x="25886649" y="28059437"/>
            <a:ext cx="985058" cy="0"/>
          </a:xfrm>
          <a:prstGeom prst="line">
            <a:avLst/>
          </a:prstGeom>
          <a:ln w="12700"/>
          <a:effectLst/>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25886649" y="28390560"/>
            <a:ext cx="985058"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6242</TotalTime>
  <Words>471</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Garamond</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Johnny Froehlich</cp:lastModifiedBy>
  <cp:revision>637</cp:revision>
  <cp:lastPrinted>2017-05-19T13:54:08Z</cp:lastPrinted>
  <dcterms:created xsi:type="dcterms:W3CDTF">2012-06-12T14:08:55Z</dcterms:created>
  <dcterms:modified xsi:type="dcterms:W3CDTF">2017-06-02T17:29:23Z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