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E673B-9D17-462E-B056-627A75569796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A3A0-5EC1-4777-9B2D-272668A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9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5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70EAE-2722-4055-9DC6-0148D79BD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9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2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9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5F72-1570-4E62-B667-424B327149B3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49B36-D93F-44EE-964B-18E104FC1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9900" dirty="0" smtClean="0"/>
              <a:t>REV 1</a:t>
            </a:r>
            <a:endParaRPr lang="en-US" sz="19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64" y="2642160"/>
            <a:ext cx="10515600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#5 Final Design and Subsystem breakdown </a:t>
            </a:r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5834-A5F4-4780-A9FC-586FB30F9BB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0024" y="5827059"/>
            <a:ext cx="371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slide before inserting into 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9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3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Actual Testing Assembly – High res photo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look at the thing we created: a testing and development platform for an electric feed system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477328"/>
            <a:ext cx="6261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86" y="3954304"/>
            <a:ext cx="4668461" cy="2808371"/>
          </a:xfrm>
          <a:prstGeom prst="rect">
            <a:avLst/>
          </a:prstGeom>
        </p:spPr>
      </p:pic>
      <p:sp>
        <p:nvSpPr>
          <p:cNvPr id="56" name="Right Arrow 55"/>
          <p:cNvSpPr/>
          <p:nvPr/>
        </p:nvSpPr>
        <p:spPr>
          <a:xfrm rot="19594044">
            <a:off x="7119700" y="6174307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731662">
            <a:off x="10346128" y="6280616"/>
            <a:ext cx="486697" cy="302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6560" y="1099804"/>
            <a:ext cx="2359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Electric Feed System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" y="1694688"/>
            <a:ext cx="3508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Pump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Casing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848" y="2667000"/>
            <a:ext cx="1414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Hydraulic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48" y="31242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Mechanical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" y="3550920"/>
            <a:ext cx="123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Bearings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" y="4014740"/>
            <a:ext cx="1234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9048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Drive  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535936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Motor</a:t>
            </a:r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535936" y="312115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Control</a:t>
            </a:r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535936" y="358497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Batteries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535936" y="4014740"/>
            <a:ext cx="1414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Dyno Mount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136136" y="1694688"/>
            <a:ext cx="35082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</a:t>
            </a:r>
            <a:endParaRPr lang="en-US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136136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Loop  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383024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 Loop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498848" y="312420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Air Pressure 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498848" y="355092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98848" y="4014740"/>
            <a:ext cx="129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eals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83224" y="2215896"/>
            <a:ext cx="16611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Measurement  </a:t>
            </a:r>
            <a:endParaRPr lang="en-US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230112" y="266700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Pressure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6230112" y="312115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Flow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230112" y="3584972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RPM</a:t>
            </a: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6230112" y="4014740"/>
            <a:ext cx="1414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Torque</a:t>
            </a:r>
            <a:endParaRPr lang="en-US" dirty="0" smtClean="0"/>
          </a:p>
        </p:txBody>
      </p:sp>
      <p:cxnSp>
        <p:nvCxnSpPr>
          <p:cNvPr id="3" name="Elbow Connector 2"/>
          <p:cNvCxnSpPr>
            <a:stCxn id="7" idx="1"/>
            <a:endCxn id="13" idx="1"/>
          </p:cNvCxnSpPr>
          <p:nvPr/>
        </p:nvCxnSpPr>
        <p:spPr>
          <a:xfrm rot="10800000" flipH="1" flipV="1">
            <a:off x="441960" y="2400562"/>
            <a:ext cx="246888" cy="451104"/>
          </a:xfrm>
          <a:prstGeom prst="bentConnector3">
            <a:avLst>
              <a:gd name="adj1" fmla="val -92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1"/>
            <a:endCxn id="14" idx="1"/>
          </p:cNvCxnSpPr>
          <p:nvPr/>
        </p:nvCxnSpPr>
        <p:spPr>
          <a:xfrm rot="10800000" flipH="1" flipV="1">
            <a:off x="441960" y="2400562"/>
            <a:ext cx="246888" cy="908304"/>
          </a:xfrm>
          <a:prstGeom prst="bentConnector3">
            <a:avLst>
              <a:gd name="adj1" fmla="val -92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1"/>
            <a:endCxn id="15" idx="1"/>
          </p:cNvCxnSpPr>
          <p:nvPr/>
        </p:nvCxnSpPr>
        <p:spPr>
          <a:xfrm rot="10800000" flipH="1" flipV="1">
            <a:off x="688848" y="3308866"/>
            <a:ext cx="179832" cy="426720"/>
          </a:xfrm>
          <a:prstGeom prst="bentConnector3">
            <a:avLst>
              <a:gd name="adj1" fmla="val -12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1"/>
            <a:endCxn id="16" idx="1"/>
          </p:cNvCxnSpPr>
          <p:nvPr/>
        </p:nvCxnSpPr>
        <p:spPr>
          <a:xfrm rot="10800000" flipH="1" flipV="1">
            <a:off x="688848" y="3308866"/>
            <a:ext cx="179832" cy="890540"/>
          </a:xfrm>
          <a:prstGeom prst="bentConnector3">
            <a:avLst>
              <a:gd name="adj1" fmla="val -1271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7" idx="0"/>
          </p:cNvCxnSpPr>
          <p:nvPr/>
        </p:nvCxnSpPr>
        <p:spPr>
          <a:xfrm rot="5400000">
            <a:off x="1658374" y="1678186"/>
            <a:ext cx="151876" cy="92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6" idx="2"/>
            <a:endCxn id="27" idx="0"/>
          </p:cNvCxnSpPr>
          <p:nvPr/>
        </p:nvCxnSpPr>
        <p:spPr>
          <a:xfrm rot="16200000" flipH="1">
            <a:off x="2581918" y="1678186"/>
            <a:ext cx="151876" cy="9235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5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1720" y="-1359296"/>
            <a:ext cx="649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Quarter section – CAD </a:t>
            </a:r>
          </a:p>
          <a:p>
            <a:r>
              <a:rPr lang="en-US" dirty="0" smtClean="0"/>
              <a:t>Photo of the pump w/ casing – High 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45432" y="-2169825"/>
            <a:ext cx="7339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Pump:</a:t>
            </a:r>
          </a:p>
          <a:p>
            <a:pPr lvl="1"/>
            <a:r>
              <a:rPr lang="en-US" dirty="0" smtClean="0"/>
              <a:t>Bearing system</a:t>
            </a:r>
          </a:p>
          <a:p>
            <a:pPr lvl="1"/>
            <a:r>
              <a:rPr lang="en-US" dirty="0" smtClean="0"/>
              <a:t>Seal system </a:t>
            </a:r>
          </a:p>
          <a:p>
            <a:pPr lvl="1"/>
            <a:r>
              <a:rPr lang="en-US" dirty="0" smtClean="0"/>
              <a:t>Hydraulic system ( volute, impeller, diffuser) – highlight modular design</a:t>
            </a:r>
          </a:p>
          <a:p>
            <a:pPr lvl="1"/>
            <a:r>
              <a:rPr lang="en-US" dirty="0" smtClean="0"/>
              <a:t>Shaft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0" t="19028" r="10510" b="16647"/>
          <a:stretch/>
        </p:blipFill>
        <p:spPr>
          <a:xfrm>
            <a:off x="1180860" y="866474"/>
            <a:ext cx="9176084" cy="461112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0200" y="768096"/>
            <a:ext cx="4425696" cy="4818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083296" y="1527048"/>
            <a:ext cx="2578608" cy="30906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6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445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Review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1987" y="-1079475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WIT	 </a:t>
            </a:r>
          </a:p>
          <a:p>
            <a:r>
              <a:rPr lang="en-US" dirty="0" smtClean="0"/>
              <a:t>SECTION VIEW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264141"/>
            <a:ext cx="73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Hydraulic design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42198" y="2817959"/>
          <a:ext cx="3975100" cy="308800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1647850059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65084093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51091536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1702757298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253780003"/>
                    </a:ext>
                  </a:extLst>
                </a:gridCol>
              </a:tblGrid>
              <a:tr h="2190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Structure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879689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151319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394498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45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Outlet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0348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Blade width b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0307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Discharge Throat Diameter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488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eye Diameter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7002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 of Blades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2409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Impeller Discharge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β(̊)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08458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Base Diameter of Volute Caseing D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86305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Length of Diffuser section L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(in)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9156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Diffusion Angle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α(̊)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0518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74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35677" y="471601"/>
          <a:ext cx="3975100" cy="1769745"/>
        </p:xfrm>
        <a:graphic>
          <a:graphicData uri="http://schemas.openxmlformats.org/drawingml/2006/table">
            <a:tbl>
              <a:tblPr/>
              <a:tblGrid>
                <a:gridCol w="974664">
                  <a:extLst>
                    <a:ext uri="{9D8B030D-6E8A-4147-A177-3AD203B41FA5}">
                      <a16:colId xmlns:a16="http://schemas.microsoft.com/office/drawing/2014/main" val="428504834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3221057212"/>
                    </a:ext>
                  </a:extLst>
                </a:gridCol>
                <a:gridCol w="974664">
                  <a:extLst>
                    <a:ext uri="{9D8B030D-6E8A-4147-A177-3AD203B41FA5}">
                      <a16:colId xmlns:a16="http://schemas.microsoft.com/office/drawing/2014/main" val="1131762335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432424579"/>
                    </a:ext>
                  </a:extLst>
                </a:gridCol>
                <a:gridCol w="525554">
                  <a:extLst>
                    <a:ext uri="{9D8B030D-6E8A-4147-A177-3AD203B41FA5}">
                      <a16:colId xmlns:a16="http://schemas.microsoft.com/office/drawing/2014/main" val="319170750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parameters of EFS partial emission pump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81319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455"/>
                  </a:ext>
                </a:extLst>
              </a:tr>
              <a:tr h="25717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3373"/>
                  </a:ext>
                </a:extLst>
              </a:tr>
              <a:tr h="57150">
                <a:tc gridSpan="3"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05048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Q (G.P.M)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704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 (ft)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37462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11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(r/min)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42602"/>
                  </a:ext>
                </a:extLst>
              </a:tr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 (KW)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≤ 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7041"/>
                  </a:ext>
                </a:extLst>
              </a:tr>
              <a:tr h="476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326863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010" y="276999"/>
            <a:ext cx="5463245" cy="405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889" y="276999"/>
            <a:ext cx="995362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7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Dynamometer Mount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7" t="12797" r="11407"/>
          <a:stretch/>
        </p:blipFill>
        <p:spPr>
          <a:xfrm>
            <a:off x="3078378" y="1272299"/>
            <a:ext cx="6120486" cy="4666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32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54030"/>
          <a:stretch/>
        </p:blipFill>
        <p:spPr>
          <a:xfrm>
            <a:off x="6596897" y="3056779"/>
            <a:ext cx="3659401" cy="352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44787"/>
          <a:stretch/>
        </p:blipFill>
        <p:spPr>
          <a:xfrm>
            <a:off x="6648997" y="486568"/>
            <a:ext cx="4395243" cy="35271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8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373" y="486568"/>
            <a:ext cx="649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 Mounting and Control 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0" y="-1877794"/>
            <a:ext cx="7339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Drive:</a:t>
            </a:r>
          </a:p>
          <a:p>
            <a:pPr lvl="1"/>
            <a:r>
              <a:rPr lang="en-US" dirty="0" smtClean="0"/>
              <a:t>Motor / esc / battery / control</a:t>
            </a:r>
          </a:p>
          <a:p>
            <a:pPr lvl="1"/>
            <a:r>
              <a:rPr lang="en-US" dirty="0" smtClean="0"/>
              <a:t>Motor Dyno mount (floating torque measurement)</a:t>
            </a:r>
          </a:p>
          <a:p>
            <a:pPr lvl="1"/>
            <a:r>
              <a:rPr lang="en-US" dirty="0" smtClean="0"/>
              <a:t>Motor coupling – Alignment and verifying runout  (angular / offset)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32435" y="-120032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Rendering of the motor dyno – CAD</a:t>
            </a:r>
          </a:p>
          <a:p>
            <a:r>
              <a:rPr lang="en-US" dirty="0" smtClean="0"/>
              <a:t>Photo or diagram of the motor 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686" b="86612" l="24640" r="77218">
                        <a14:foregroundMark x1="30216" y1="38882" x2="30216" y2="38882"/>
                        <a14:foregroundMark x1="31535" y1="35972" x2="32014" y2="33760"/>
                        <a14:foregroundMark x1="32974" y1="41560" x2="30216" y2="39115"/>
                        <a14:foregroundMark x1="66127" y1="72410" x2="67866" y2="65658"/>
                        <a14:foregroundMark x1="74580" y1="76484" x2="73381" y2="74854"/>
                        <a14:foregroundMark x1="62290" y1="70780" x2="61811" y2="70081"/>
                        <a14:foregroundMark x1="64448" y1="67404" x2="63789" y2="66938"/>
                        <a14:foregroundMark x1="63249" y1="64494" x2="62470" y2="64028"/>
                        <a14:foregroundMark x1="62230" y1="67520" x2="61331" y2="66938"/>
                        <a14:foregroundMark x1="26679" y1="36088" x2="26679" y2="35041"/>
                        <a14:foregroundMark x1="25719" y1="40047" x2="25480" y2="39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27606" r="21845" b="11796"/>
          <a:stretch/>
        </p:blipFill>
        <p:spPr>
          <a:xfrm>
            <a:off x="389276" y="1828985"/>
            <a:ext cx="5636525" cy="31389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96897" y="5266325"/>
            <a:ext cx="36848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4475" y="6069181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L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5762" y="4744850"/>
            <a:ext cx="36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6059" y="6438513"/>
            <a:ext cx="2743200" cy="365125"/>
          </a:xfrm>
        </p:spPr>
        <p:txBody>
          <a:bodyPr/>
          <a:lstStyle/>
          <a:p>
            <a:fld id="{27225834-A5F4-4780-A9FC-586FB30F9BB0}" type="slidenum">
              <a:rPr lang="en-US" smtClean="0">
                <a:latin typeface="Garamond" panose="02020404030301010803" pitchFamily="18" charset="0"/>
              </a:rPr>
              <a:t>9</a:t>
            </a:fld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8788" y="6482577"/>
            <a:ext cx="420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Portland State Aerospace Society | Electric Propellant Feed System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788" y="0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Final Design: Subsystem </a:t>
            </a:r>
            <a:endParaRPr lang="en-US" sz="1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03250" y="138499"/>
            <a:ext cx="64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insert: </a:t>
            </a:r>
          </a:p>
          <a:p>
            <a:r>
              <a:rPr lang="en-US" dirty="0" smtClean="0"/>
              <a:t>Flow diagram of testing apparatus – Diagram</a:t>
            </a:r>
          </a:p>
          <a:p>
            <a:r>
              <a:rPr lang="en-US" dirty="0" smtClean="0"/>
              <a:t>Photo of the testing apparatus – high res photo</a:t>
            </a:r>
          </a:p>
          <a:p>
            <a:r>
              <a:rPr lang="en-US" dirty="0" smtClean="0"/>
              <a:t>Photo of DAQ / measurement / harness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53998"/>
            <a:ext cx="7339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Subsystem breakdown:</a:t>
            </a:r>
          </a:p>
          <a:p>
            <a:r>
              <a:rPr lang="en-US" dirty="0" smtClean="0"/>
              <a:t>Testing Apparatus:</a:t>
            </a:r>
          </a:p>
          <a:p>
            <a:pPr lvl="1"/>
            <a:r>
              <a:rPr lang="en-US" dirty="0" smtClean="0"/>
              <a:t>Tank, suction line, discharge, experimental procedure, cooling </a:t>
            </a:r>
          </a:p>
          <a:p>
            <a:pPr lvl="1"/>
            <a:r>
              <a:rPr lang="en-US" dirty="0" smtClean="0"/>
              <a:t>Sensing 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Pressure, flow, RPM, Torque</a:t>
            </a:r>
          </a:p>
          <a:p>
            <a:pPr lvl="1"/>
            <a:r>
              <a:rPr lang="en-US" dirty="0" smtClean="0"/>
              <a:t>Data Acquisition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Arduino to excel 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35677" y="276999"/>
            <a:ext cx="3071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27504" y="4130189"/>
            <a:ext cx="73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 not in use….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93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149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Times New Roman</vt:lpstr>
      <vt:lpstr>Office Theme</vt:lpstr>
      <vt:lpstr>REV 1</vt:lpstr>
      <vt:lpstr>#5 Final Design and Subsystem breakdown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 1</dc:title>
  <dc:creator>Johnathan Talik</dc:creator>
  <cp:lastModifiedBy>Johnathan Talik</cp:lastModifiedBy>
  <cp:revision>1</cp:revision>
  <dcterms:created xsi:type="dcterms:W3CDTF">2017-06-07T22:06:28Z</dcterms:created>
  <dcterms:modified xsi:type="dcterms:W3CDTF">2017-06-07T22:07:02Z</dcterms:modified>
</cp:coreProperties>
</file>