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43891200" cy="32918400"/>
  <p:notesSz cx="32918400" cy="51206400"/>
  <p:defaultTextStyle>
    <a:defPPr>
      <a:defRPr lang="en-US"/>
    </a:defPPr>
    <a:lvl1pPr algn="l" rtl="0" fontAlgn="base">
      <a:spcBef>
        <a:spcPct val="0"/>
      </a:spcBef>
      <a:spcAft>
        <a:spcPct val="0"/>
      </a:spcAft>
      <a:defRPr sz="3291" kern="1200">
        <a:solidFill>
          <a:schemeClr val="tx1"/>
        </a:solidFill>
        <a:latin typeface="Helvetica" charset="0"/>
        <a:ea typeface="ＭＳ Ｐゴシック" charset="-128"/>
        <a:cs typeface="+mn-cs"/>
      </a:defRPr>
    </a:lvl1pPr>
    <a:lvl2pPr marL="470230" algn="l" rtl="0" fontAlgn="base">
      <a:spcBef>
        <a:spcPct val="0"/>
      </a:spcBef>
      <a:spcAft>
        <a:spcPct val="0"/>
      </a:spcAft>
      <a:defRPr sz="3291" kern="1200">
        <a:solidFill>
          <a:schemeClr val="tx1"/>
        </a:solidFill>
        <a:latin typeface="Helvetica" charset="0"/>
        <a:ea typeface="ＭＳ Ｐゴシック" charset="-128"/>
        <a:cs typeface="+mn-cs"/>
      </a:defRPr>
    </a:lvl2pPr>
    <a:lvl3pPr marL="940460" algn="l" rtl="0" fontAlgn="base">
      <a:spcBef>
        <a:spcPct val="0"/>
      </a:spcBef>
      <a:spcAft>
        <a:spcPct val="0"/>
      </a:spcAft>
      <a:defRPr sz="3291" kern="1200">
        <a:solidFill>
          <a:schemeClr val="tx1"/>
        </a:solidFill>
        <a:latin typeface="Helvetica" charset="0"/>
        <a:ea typeface="ＭＳ Ｐゴシック" charset="-128"/>
        <a:cs typeface="+mn-cs"/>
      </a:defRPr>
    </a:lvl3pPr>
    <a:lvl4pPr marL="1410691" algn="l" rtl="0" fontAlgn="base">
      <a:spcBef>
        <a:spcPct val="0"/>
      </a:spcBef>
      <a:spcAft>
        <a:spcPct val="0"/>
      </a:spcAft>
      <a:defRPr sz="3291" kern="1200">
        <a:solidFill>
          <a:schemeClr val="tx1"/>
        </a:solidFill>
        <a:latin typeface="Helvetica" charset="0"/>
        <a:ea typeface="ＭＳ Ｐゴシック" charset="-128"/>
        <a:cs typeface="+mn-cs"/>
      </a:defRPr>
    </a:lvl4pPr>
    <a:lvl5pPr marL="1880921" algn="l" rtl="0" fontAlgn="base">
      <a:spcBef>
        <a:spcPct val="0"/>
      </a:spcBef>
      <a:spcAft>
        <a:spcPct val="0"/>
      </a:spcAft>
      <a:defRPr sz="3291" kern="1200">
        <a:solidFill>
          <a:schemeClr val="tx1"/>
        </a:solidFill>
        <a:latin typeface="Helvetica" charset="0"/>
        <a:ea typeface="ＭＳ Ｐゴシック" charset="-128"/>
        <a:cs typeface="+mn-cs"/>
      </a:defRPr>
    </a:lvl5pPr>
    <a:lvl6pPr marL="2351151" algn="l" defTabSz="940460" rtl="0" eaLnBrk="1" latinLnBrk="0" hangingPunct="1">
      <a:defRPr sz="3291" kern="1200">
        <a:solidFill>
          <a:schemeClr val="tx1"/>
        </a:solidFill>
        <a:latin typeface="Helvetica" charset="0"/>
        <a:ea typeface="ＭＳ Ｐゴシック" charset="-128"/>
        <a:cs typeface="+mn-cs"/>
      </a:defRPr>
    </a:lvl6pPr>
    <a:lvl7pPr marL="2821381" algn="l" defTabSz="940460" rtl="0" eaLnBrk="1" latinLnBrk="0" hangingPunct="1">
      <a:defRPr sz="3291" kern="1200">
        <a:solidFill>
          <a:schemeClr val="tx1"/>
        </a:solidFill>
        <a:latin typeface="Helvetica" charset="0"/>
        <a:ea typeface="ＭＳ Ｐゴシック" charset="-128"/>
        <a:cs typeface="+mn-cs"/>
      </a:defRPr>
    </a:lvl7pPr>
    <a:lvl8pPr marL="3291611" algn="l" defTabSz="940460" rtl="0" eaLnBrk="1" latinLnBrk="0" hangingPunct="1">
      <a:defRPr sz="3291" kern="1200">
        <a:solidFill>
          <a:schemeClr val="tx1"/>
        </a:solidFill>
        <a:latin typeface="Helvetica" charset="0"/>
        <a:ea typeface="ＭＳ Ｐゴシック" charset="-128"/>
        <a:cs typeface="+mn-cs"/>
      </a:defRPr>
    </a:lvl8pPr>
    <a:lvl9pPr marL="3761842" algn="l" defTabSz="940460" rtl="0" eaLnBrk="1" latinLnBrk="0" hangingPunct="1">
      <a:defRPr sz="3291"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0" userDrawn="1">
          <p15:clr>
            <a:srgbClr val="A4A3A4"/>
          </p15:clr>
        </p15:guide>
        <p15:guide id="7" pos="13124" userDrawn="1">
          <p15:clr>
            <a:srgbClr val="A4A3A4"/>
          </p15:clr>
        </p15:guide>
        <p15:guide id="8" pos="21030" userDrawn="1">
          <p15:clr>
            <a:srgbClr val="A4A3A4"/>
          </p15:clr>
        </p15:guide>
        <p15:guide id="9" pos="985" userDrawn="1">
          <p15:clr>
            <a:srgbClr val="A4A3A4"/>
          </p15:clr>
        </p15:guide>
        <p15:guide id="10" pos="13997" userDrawn="1">
          <p15:clr>
            <a:srgbClr val="A4A3A4"/>
          </p15:clr>
        </p15:guide>
        <p15:guide id="11" pos="20197" userDrawn="1">
          <p15:clr>
            <a:srgbClr val="A4A3A4"/>
          </p15:clr>
        </p15:guide>
        <p15:guide id="12" pos="264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191919"/>
    <a:srgbClr val="FFFFE1"/>
    <a:srgbClr val="FFF3F3"/>
    <a:srgbClr val="800040"/>
    <a:srgbClr val="004080"/>
    <a:srgbClr val="FF6FC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69"/>
    <p:restoredTop sz="94544"/>
  </p:normalViewPr>
  <p:slideViewPr>
    <p:cSldViewPr snapToGrid="0">
      <p:cViewPr>
        <p:scale>
          <a:sx n="19" d="100"/>
          <a:sy n="19" d="100"/>
        </p:scale>
        <p:origin x="1044" y="87"/>
      </p:cViewPr>
      <p:guideLst>
        <p:guide orient="horz" pos="717"/>
        <p:guide orient="horz" pos="19632"/>
        <p:guide orient="horz" pos="3729"/>
        <p:guide orient="horz" pos="2129"/>
        <p:guide pos="6376"/>
        <p:guide pos="7210"/>
        <p:guide pos="13124"/>
        <p:guide pos="21030"/>
        <p:guide pos="985"/>
        <p:guide pos="13997"/>
        <p:guide pos="20197"/>
        <p:guide pos="26461"/>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p:cViewPr varScale="1">
        <p:scale>
          <a:sx n="17" d="100"/>
          <a:sy n="17" d="100"/>
        </p:scale>
        <p:origin x="4672"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6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646775" y="0"/>
            <a:ext cx="14263688" cy="2566988"/>
          </a:xfrm>
          <a:prstGeom prst="rect">
            <a:avLst/>
          </a:prstGeom>
        </p:spPr>
        <p:txBody>
          <a:bodyPr vert="horz" lIns="91440" tIns="45720" rIns="91440" bIns="45720" rtlCol="0"/>
          <a:lstStyle>
            <a:lvl1pPr algn="r">
              <a:defRPr sz="1200"/>
            </a:lvl1pPr>
          </a:lstStyle>
          <a:p>
            <a:fld id="{3E4396BC-FF86-E443-91C3-1CD4D44441F9}" type="datetimeFigureOut">
              <a:rPr lang="en-US" smtClean="0"/>
              <a:t>5/31/2017</a:t>
            </a:fld>
            <a:endParaRPr lang="en-US"/>
          </a:p>
        </p:txBody>
      </p:sp>
      <p:sp>
        <p:nvSpPr>
          <p:cNvPr id="4" name="Footer Placeholder 3"/>
          <p:cNvSpPr>
            <a:spLocks noGrp="1"/>
          </p:cNvSpPr>
          <p:nvPr>
            <p:ph type="ftr" sz="quarter" idx="2"/>
          </p:nvPr>
        </p:nvSpPr>
        <p:spPr>
          <a:xfrm>
            <a:off x="0" y="48639413"/>
            <a:ext cx="14265275" cy="25669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646775" y="48639413"/>
            <a:ext cx="14263688" cy="2566987"/>
          </a:xfrm>
          <a:prstGeom prst="rect">
            <a:avLst/>
          </a:prstGeom>
        </p:spPr>
        <p:txBody>
          <a:bodyPr vert="horz" lIns="91440" tIns="45720" rIns="91440" bIns="45720" rtlCol="0" anchor="b"/>
          <a:lstStyle>
            <a:lvl1pPr algn="r">
              <a:defRPr sz="1200"/>
            </a:lvl1pPr>
          </a:lstStyle>
          <a:p>
            <a:fld id="{2AF8959C-2FBA-6B42-9D3B-192CE43D487F}" type="slidenum">
              <a:rPr lang="en-US" smtClean="0"/>
              <a:t>‹#›</a:t>
            </a:fld>
            <a:endParaRPr lang="en-US"/>
          </a:p>
        </p:txBody>
      </p:sp>
    </p:spTree>
    <p:extLst>
      <p:ext uri="{BB962C8B-B14F-4D97-AF65-F5344CB8AC3E}">
        <p14:creationId xmlns:p14="http://schemas.microsoft.com/office/powerpoint/2010/main" val="901598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DF699EAC-4048-3F42-8ACE-36A8E7A2B107}" type="datetime1">
              <a:rPr lang="en-US" altLang="x-none"/>
              <a:pPr/>
              <a:t>5/31/2017</a:t>
            </a:fld>
            <a:endParaRPr lang="en-US" altLang="x-none"/>
          </a:p>
        </p:txBody>
      </p:sp>
      <p:sp>
        <p:nvSpPr>
          <p:cNvPr id="4" name="Slide Image Placeholder 3"/>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DA308539-C738-0D4A-99AF-ACA1097176B9}" type="slidenum">
              <a:rPr lang="en-US" altLang="x-none"/>
              <a:pPr/>
              <a:t>‹#›</a:t>
            </a:fld>
            <a:endParaRPr lang="en-US" altLang="x-none"/>
          </a:p>
        </p:txBody>
      </p:sp>
    </p:spTree>
    <p:extLst>
      <p:ext uri="{BB962C8B-B14F-4D97-AF65-F5344CB8AC3E}">
        <p14:creationId xmlns:p14="http://schemas.microsoft.com/office/powerpoint/2010/main" val="2778550841"/>
      </p:ext>
    </p:extLst>
  </p:cSld>
  <p:clrMap bg1="lt1" tx1="dk1" bg2="lt2" tx2="dk2" accent1="accent1" accent2="accent2" accent3="accent3" accent4="accent4" accent5="accent5" accent6="accent6" hlink="hlink" folHlink="folHlink"/>
  <p:notesStyle>
    <a:lvl1pPr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ＭＳ Ｐゴシック" pitchFamily="-111" charset="-128"/>
      </a:defRPr>
    </a:lvl1pPr>
    <a:lvl2pPr marL="47023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2pPr>
    <a:lvl3pPr marL="94046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3pPr>
    <a:lvl4pPr marL="141069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4pPr>
    <a:lvl5pPr marL="188092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5pPr>
    <a:lvl6pPr marL="2351151" algn="l" defTabSz="470230" rtl="0" eaLnBrk="1" latinLnBrk="0" hangingPunct="1">
      <a:defRPr sz="1234" kern="1200">
        <a:solidFill>
          <a:schemeClr val="tx1"/>
        </a:solidFill>
        <a:latin typeface="+mn-lt"/>
        <a:ea typeface="+mn-ea"/>
        <a:cs typeface="+mn-cs"/>
      </a:defRPr>
    </a:lvl6pPr>
    <a:lvl7pPr marL="2821381" algn="l" defTabSz="470230" rtl="0" eaLnBrk="1" latinLnBrk="0" hangingPunct="1">
      <a:defRPr sz="1234" kern="1200">
        <a:solidFill>
          <a:schemeClr val="tx1"/>
        </a:solidFill>
        <a:latin typeface="+mn-lt"/>
        <a:ea typeface="+mn-ea"/>
        <a:cs typeface="+mn-cs"/>
      </a:defRPr>
    </a:lvl7pPr>
    <a:lvl8pPr marL="3291611" algn="l" defTabSz="470230" rtl="0" eaLnBrk="1" latinLnBrk="0" hangingPunct="1">
      <a:defRPr sz="1234" kern="1200">
        <a:solidFill>
          <a:schemeClr val="tx1"/>
        </a:solidFill>
        <a:latin typeface="+mn-lt"/>
        <a:ea typeface="+mn-ea"/>
        <a:cs typeface="+mn-cs"/>
      </a:defRPr>
    </a:lvl8pPr>
    <a:lvl9pPr marL="3761842" algn="l" defTabSz="470230" rtl="0" eaLnBrk="1" latinLnBrk="0" hangingPunct="1">
      <a:defRPr sz="12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x-none" sz="9600" dirty="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fld id="{466B9D7C-0EBC-DB40-B4F6-61DBC8454BC3}" type="slidenum">
              <a:rPr lang="en-US" altLang="x-none" sz="1200">
                <a:latin typeface="Calibri" charset="0"/>
              </a:rPr>
              <a:pPr eaLnBrk="1" hangingPunct="1"/>
              <a:t>1</a:t>
            </a:fld>
            <a:endParaRPr lang="en-US" altLang="x-none" sz="1200">
              <a:latin typeface="Calibri" charset="0"/>
            </a:endParaRPr>
          </a:p>
        </p:txBody>
      </p:sp>
    </p:spTree>
    <p:extLst>
      <p:ext uri="{BB962C8B-B14F-4D97-AF65-F5344CB8AC3E}">
        <p14:creationId xmlns:p14="http://schemas.microsoft.com/office/powerpoint/2010/main" val="145967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0" y="10226675"/>
            <a:ext cx="37308064"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6" y="18653127"/>
            <a:ext cx="30724928" cy="8413750"/>
          </a:xfrm>
        </p:spPr>
        <p:txBody>
          <a:bodyPr/>
          <a:lstStyle>
            <a:lvl1pPr marL="0" indent="0" algn="ctr">
              <a:buNone/>
              <a:defRPr/>
            </a:lvl1pPr>
            <a:lvl2pPr marL="391881" indent="0" algn="ctr">
              <a:buNone/>
              <a:defRPr/>
            </a:lvl2pPr>
            <a:lvl3pPr marL="783762" indent="0" algn="ctr">
              <a:buNone/>
              <a:defRPr/>
            </a:lvl3pPr>
            <a:lvl4pPr marL="1175642" indent="0" algn="ctr">
              <a:buNone/>
              <a:defRPr/>
            </a:lvl4pPr>
            <a:lvl5pPr marL="1567524" indent="0" algn="ctr">
              <a:buNone/>
              <a:defRPr/>
            </a:lvl5pPr>
            <a:lvl6pPr marL="1959405" indent="0" algn="ctr">
              <a:buNone/>
              <a:defRPr/>
            </a:lvl6pPr>
            <a:lvl7pPr marL="2351286" indent="0" algn="ctr">
              <a:buNone/>
              <a:defRPr/>
            </a:lvl7pPr>
            <a:lvl8pPr marL="2743166" indent="0" algn="ctr">
              <a:buNone/>
              <a:defRPr/>
            </a:lvl8pPr>
            <a:lvl9pPr marL="313504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F60316-CBDA-1F42-8FB8-08A3D8EBA4CD}" type="slidenum">
              <a:rPr lang="en-US" altLang="x-none"/>
              <a:pPr/>
              <a:t>‹#›</a:t>
            </a:fld>
            <a:endParaRPr lang="en-US" altLang="x-none"/>
          </a:p>
        </p:txBody>
      </p:sp>
    </p:spTree>
    <p:extLst>
      <p:ext uri="{BB962C8B-B14F-4D97-AF65-F5344CB8AC3E}">
        <p14:creationId xmlns:p14="http://schemas.microsoft.com/office/powerpoint/2010/main" val="141843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D0F6B0-B17D-2448-8E9A-57663E444D8B}" type="slidenum">
              <a:rPr lang="en-US" altLang="x-none"/>
              <a:pPr/>
              <a:t>‹#›</a:t>
            </a:fld>
            <a:endParaRPr lang="en-US" altLang="x-none"/>
          </a:p>
        </p:txBody>
      </p:sp>
    </p:spTree>
    <p:extLst>
      <p:ext uri="{BB962C8B-B14F-4D97-AF65-F5344CB8AC3E}">
        <p14:creationId xmlns:p14="http://schemas.microsoft.com/office/powerpoint/2010/main" val="47099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8" y="2925763"/>
            <a:ext cx="9326336"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68" y="2925763"/>
            <a:ext cx="2785110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A4453A1-2B95-9A40-9FC3-DC8FE16B6660}" type="slidenum">
              <a:rPr lang="en-US" altLang="x-none"/>
              <a:pPr/>
              <a:t>‹#›</a:t>
            </a:fld>
            <a:endParaRPr lang="en-US" altLang="x-none"/>
          </a:p>
        </p:txBody>
      </p:sp>
    </p:spTree>
    <p:extLst>
      <p:ext uri="{BB962C8B-B14F-4D97-AF65-F5344CB8AC3E}">
        <p14:creationId xmlns:p14="http://schemas.microsoft.com/office/powerpoint/2010/main" val="3357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60519B-3F54-2C47-8968-0AD39D7C2E81}" type="slidenum">
              <a:rPr lang="en-US" altLang="x-none"/>
              <a:pPr/>
              <a:t>‹#›</a:t>
            </a:fld>
            <a:endParaRPr lang="en-US" altLang="x-none"/>
          </a:p>
        </p:txBody>
      </p:sp>
    </p:spTree>
    <p:extLst>
      <p:ext uri="{BB962C8B-B14F-4D97-AF65-F5344CB8AC3E}">
        <p14:creationId xmlns:p14="http://schemas.microsoft.com/office/powerpoint/2010/main" val="4132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40"/>
            <a:ext cx="37308064" cy="6537325"/>
          </a:xfrm>
        </p:spPr>
        <p:txBody>
          <a:bodyPr anchor="t"/>
          <a:lstStyle>
            <a:lvl1pPr algn="l">
              <a:defRPr sz="3428"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40"/>
            <a:ext cx="37308064" cy="7200900"/>
          </a:xfrm>
        </p:spPr>
        <p:txBody>
          <a:bodyPr anchor="b"/>
          <a:lstStyle>
            <a:lvl1pPr marL="0" indent="0">
              <a:buNone/>
              <a:defRPr sz="1715"/>
            </a:lvl1pPr>
            <a:lvl2pPr marL="391881" indent="0">
              <a:buNone/>
              <a:defRPr sz="1543"/>
            </a:lvl2pPr>
            <a:lvl3pPr marL="783762" indent="0">
              <a:buNone/>
              <a:defRPr sz="1371"/>
            </a:lvl3pPr>
            <a:lvl4pPr marL="1175642" indent="0">
              <a:buNone/>
              <a:defRPr sz="1200"/>
            </a:lvl4pPr>
            <a:lvl5pPr marL="1567524" indent="0">
              <a:buNone/>
              <a:defRPr sz="1200"/>
            </a:lvl5pPr>
            <a:lvl6pPr marL="1959405" indent="0">
              <a:buNone/>
              <a:defRPr sz="1200"/>
            </a:lvl6pPr>
            <a:lvl7pPr marL="2351286" indent="0">
              <a:buNone/>
              <a:defRPr sz="1200"/>
            </a:lvl7pPr>
            <a:lvl8pPr marL="2743166" indent="0">
              <a:buNone/>
              <a:defRPr sz="1200"/>
            </a:lvl8pPr>
            <a:lvl9pPr marL="3135047"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F4A5995-63F0-604F-99E3-B099A3604D87}" type="slidenum">
              <a:rPr lang="en-US" altLang="x-none"/>
              <a:pPr/>
              <a:t>‹#›</a:t>
            </a:fld>
            <a:endParaRPr lang="en-US" altLang="x-none"/>
          </a:p>
        </p:txBody>
      </p:sp>
    </p:spTree>
    <p:extLst>
      <p:ext uri="{BB962C8B-B14F-4D97-AF65-F5344CB8AC3E}">
        <p14:creationId xmlns:p14="http://schemas.microsoft.com/office/powerpoint/2010/main" val="105509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70" y="9510715"/>
            <a:ext cx="18588717"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9510715"/>
            <a:ext cx="18588718"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8EE832A-E968-E746-8791-FC2421ED8C79}" type="slidenum">
              <a:rPr lang="en-US" altLang="x-none"/>
              <a:pPr/>
              <a:t>‹#›</a:t>
            </a:fld>
            <a:endParaRPr lang="en-US" altLang="x-none"/>
          </a:p>
        </p:txBody>
      </p:sp>
    </p:spTree>
    <p:extLst>
      <p:ext uri="{BB962C8B-B14F-4D97-AF65-F5344CB8AC3E}">
        <p14:creationId xmlns:p14="http://schemas.microsoft.com/office/powerpoint/2010/main" val="126023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317625"/>
            <a:ext cx="39501536"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2" y="7369177"/>
            <a:ext cx="19392900"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4" name="Content Placeholder 3"/>
          <p:cNvSpPr>
            <a:spLocks noGrp="1"/>
          </p:cNvSpPr>
          <p:nvPr>
            <p:ph sz="half" idx="2"/>
          </p:nvPr>
        </p:nvSpPr>
        <p:spPr>
          <a:xfrm>
            <a:off x="2194832" y="10439402"/>
            <a:ext cx="19392900"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5" y="7369177"/>
            <a:ext cx="19399704"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6" name="Content Placeholder 5"/>
          <p:cNvSpPr>
            <a:spLocks noGrp="1"/>
          </p:cNvSpPr>
          <p:nvPr>
            <p:ph sz="quarter" idx="4"/>
          </p:nvPr>
        </p:nvSpPr>
        <p:spPr>
          <a:xfrm>
            <a:off x="22296665" y="10439402"/>
            <a:ext cx="19399704"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E154FA4-9BB3-4841-BF8A-BD1A0AD889A3}" type="slidenum">
              <a:rPr lang="en-US" altLang="x-none"/>
              <a:pPr/>
              <a:t>‹#›</a:t>
            </a:fld>
            <a:endParaRPr lang="en-US" altLang="x-none"/>
          </a:p>
        </p:txBody>
      </p:sp>
    </p:spTree>
    <p:extLst>
      <p:ext uri="{BB962C8B-B14F-4D97-AF65-F5344CB8AC3E}">
        <p14:creationId xmlns:p14="http://schemas.microsoft.com/office/powerpoint/2010/main" val="13137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71D64D-92F6-B048-9D78-91B153CC65B0}" type="slidenum">
              <a:rPr lang="en-US" altLang="x-none"/>
              <a:pPr/>
              <a:t>‹#›</a:t>
            </a:fld>
            <a:endParaRPr lang="en-US" altLang="x-none"/>
          </a:p>
        </p:txBody>
      </p:sp>
    </p:spTree>
    <p:extLst>
      <p:ext uri="{BB962C8B-B14F-4D97-AF65-F5344CB8AC3E}">
        <p14:creationId xmlns:p14="http://schemas.microsoft.com/office/powerpoint/2010/main" val="41818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0C104275-E9C3-DF4B-A260-4A7876A6D386}" type="slidenum">
              <a:rPr lang="en-US" altLang="x-none"/>
              <a:pPr/>
              <a:t>‹#›</a:t>
            </a:fld>
            <a:endParaRPr lang="en-US" altLang="x-none"/>
          </a:p>
        </p:txBody>
      </p:sp>
    </p:spTree>
    <p:extLst>
      <p:ext uri="{BB962C8B-B14F-4D97-AF65-F5344CB8AC3E}">
        <p14:creationId xmlns:p14="http://schemas.microsoft.com/office/powerpoint/2010/main" val="185160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1715" b="1"/>
            </a:lvl1pPr>
          </a:lstStyle>
          <a:p>
            <a:r>
              <a:rPr lang="en-US" smtClean="0"/>
              <a:t>Click to edit Master title style</a:t>
            </a:r>
            <a:endParaRPr lang="en-US"/>
          </a:p>
        </p:txBody>
      </p:sp>
      <p:sp>
        <p:nvSpPr>
          <p:cNvPr id="3" name="Content Placeholder 2"/>
          <p:cNvSpPr>
            <a:spLocks noGrp="1"/>
          </p:cNvSpPr>
          <p:nvPr>
            <p:ph idx="1"/>
          </p:nvPr>
        </p:nvSpPr>
        <p:spPr>
          <a:xfrm>
            <a:off x="17159969" y="1311277"/>
            <a:ext cx="24536400" cy="28093988"/>
          </a:xfrm>
        </p:spPr>
        <p:txBody>
          <a:bodyPr/>
          <a:lstStyle>
            <a:lvl1pPr>
              <a:defRPr sz="2743"/>
            </a:lvl1pPr>
            <a:lvl2pPr>
              <a:defRPr sz="2400"/>
            </a:lvl2pPr>
            <a:lvl3pPr>
              <a:defRPr sz="2057"/>
            </a:lvl3pPr>
            <a:lvl4pPr>
              <a:defRPr sz="1715"/>
            </a:lvl4pPr>
            <a:lvl5pPr>
              <a:defRPr sz="1715"/>
            </a:lvl5pPr>
            <a:lvl6pPr>
              <a:defRPr sz="1715"/>
            </a:lvl6pPr>
            <a:lvl7pPr>
              <a:defRPr sz="1715"/>
            </a:lvl7pPr>
            <a:lvl8pPr>
              <a:defRPr sz="1715"/>
            </a:lvl8pPr>
            <a:lvl9pPr>
              <a:defRPr sz="17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4"/>
            <a:ext cx="14439900" cy="22517100"/>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1FB1E7C-50D5-E945-9B4B-F216CB568CA6}" type="slidenum">
              <a:rPr lang="en-US" altLang="x-none"/>
              <a:pPr/>
              <a:t>‹#›</a:t>
            </a:fld>
            <a:endParaRPr lang="en-US" altLang="x-none"/>
          </a:p>
        </p:txBody>
      </p:sp>
    </p:spTree>
    <p:extLst>
      <p:ext uri="{BB962C8B-B14F-4D97-AF65-F5344CB8AC3E}">
        <p14:creationId xmlns:p14="http://schemas.microsoft.com/office/powerpoint/2010/main" val="79777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8" y="23042563"/>
            <a:ext cx="26335264" cy="2720975"/>
          </a:xfrm>
        </p:spPr>
        <p:txBody>
          <a:bodyPr anchor="b"/>
          <a:lstStyle>
            <a:lvl1pPr algn="l">
              <a:defRPr sz="1715" b="1"/>
            </a:lvl1pPr>
          </a:lstStyle>
          <a:p>
            <a:r>
              <a:rPr lang="en-US" smtClean="0"/>
              <a:t>Click to edit Master title style</a:t>
            </a:r>
            <a:endParaRPr lang="en-US"/>
          </a:p>
        </p:txBody>
      </p:sp>
      <p:sp>
        <p:nvSpPr>
          <p:cNvPr id="3" name="Picture Placeholder 2"/>
          <p:cNvSpPr>
            <a:spLocks noGrp="1"/>
          </p:cNvSpPr>
          <p:nvPr>
            <p:ph type="pic" idx="1"/>
          </p:nvPr>
        </p:nvSpPr>
        <p:spPr>
          <a:xfrm>
            <a:off x="8602438" y="2941641"/>
            <a:ext cx="26335264" cy="19750087"/>
          </a:xfrm>
        </p:spPr>
        <p:txBody>
          <a:bodyPr/>
          <a:lstStyle>
            <a:lvl1pPr marL="0" indent="0">
              <a:buNone/>
              <a:defRPr sz="2743"/>
            </a:lvl1pPr>
            <a:lvl2pPr marL="391881" indent="0">
              <a:buNone/>
              <a:defRPr sz="2400"/>
            </a:lvl2pPr>
            <a:lvl3pPr marL="783762" indent="0">
              <a:buNone/>
              <a:defRPr sz="2057"/>
            </a:lvl3pPr>
            <a:lvl4pPr marL="1175642" indent="0">
              <a:buNone/>
              <a:defRPr sz="1715"/>
            </a:lvl4pPr>
            <a:lvl5pPr marL="1567524" indent="0">
              <a:buNone/>
              <a:defRPr sz="1715"/>
            </a:lvl5pPr>
            <a:lvl6pPr marL="1959405" indent="0">
              <a:buNone/>
              <a:defRPr sz="1715"/>
            </a:lvl6pPr>
            <a:lvl7pPr marL="2351286" indent="0">
              <a:buNone/>
              <a:defRPr sz="1715"/>
            </a:lvl7pPr>
            <a:lvl8pPr marL="2743166" indent="0">
              <a:buNone/>
              <a:defRPr sz="1715"/>
            </a:lvl8pPr>
            <a:lvl9pPr marL="3135047" indent="0">
              <a:buNone/>
              <a:defRPr sz="1715"/>
            </a:lvl9pPr>
          </a:lstStyle>
          <a:p>
            <a:pPr lvl="0"/>
            <a:endParaRPr lang="en-US" noProof="0" smtClean="0"/>
          </a:p>
        </p:txBody>
      </p:sp>
      <p:sp>
        <p:nvSpPr>
          <p:cNvPr id="4" name="Text Placeholder 3"/>
          <p:cNvSpPr>
            <a:spLocks noGrp="1"/>
          </p:cNvSpPr>
          <p:nvPr>
            <p:ph type="body" sz="half" idx="2"/>
          </p:nvPr>
        </p:nvSpPr>
        <p:spPr>
          <a:xfrm>
            <a:off x="8602438" y="25763539"/>
            <a:ext cx="26335264" cy="3862387"/>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F2E6EC6-3D2D-F041-BF3C-07FE3A24A89F}" type="slidenum">
              <a:rPr lang="en-US" altLang="x-none"/>
              <a:pPr/>
              <a:t>‹#›</a:t>
            </a:fld>
            <a:endParaRPr lang="en-US" altLang="x-none"/>
          </a:p>
        </p:txBody>
      </p:sp>
    </p:spTree>
    <p:extLst>
      <p:ext uri="{BB962C8B-B14F-4D97-AF65-F5344CB8AC3E}">
        <p14:creationId xmlns:p14="http://schemas.microsoft.com/office/powerpoint/2010/main" val="145574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69" y="2926080"/>
            <a:ext cx="37308064"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07557" tIns="203779" rIns="407557" bIns="203779"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3291569" y="9511393"/>
            <a:ext cx="37308064" cy="1974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07557" tIns="203779" rIns="407557" bIns="203779"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3291568"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5314">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4996433" y="29992320"/>
            <a:ext cx="13898336"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5314">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31455633"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5314">
                <a:latin typeface="Times New Roman" charset="0"/>
              </a:defRPr>
            </a:lvl1pPr>
          </a:lstStyle>
          <a:p>
            <a:fld id="{15C7FC66-0D03-584B-8387-CEA859966603}"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2912" rtl="0" eaLnBrk="0" fontAlgn="base" hangingPunct="0">
        <a:spcBef>
          <a:spcPct val="0"/>
        </a:spcBef>
        <a:spcAft>
          <a:spcPct val="0"/>
        </a:spcAft>
        <a:defRPr sz="16800">
          <a:solidFill>
            <a:schemeClr val="tx2"/>
          </a:solidFill>
          <a:latin typeface="+mj-lt"/>
          <a:ea typeface="ＭＳ Ｐゴシック" pitchFamily="-65" charset="-128"/>
          <a:cs typeface="ＭＳ Ｐゴシック" pitchFamily="-65" charset="-128"/>
        </a:defRPr>
      </a:lvl1pPr>
      <a:lvl2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2pPr>
      <a:lvl3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3pPr>
      <a:lvl4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4pPr>
      <a:lvl5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5pPr>
      <a:lvl6pPr marL="391881" algn="ctr" defTabSz="3492912" rtl="0" fontAlgn="base">
        <a:spcBef>
          <a:spcPct val="0"/>
        </a:spcBef>
        <a:spcAft>
          <a:spcPct val="0"/>
        </a:spcAft>
        <a:defRPr sz="16800">
          <a:solidFill>
            <a:schemeClr val="tx2"/>
          </a:solidFill>
          <a:latin typeface="Times New Roman" pitchFamily="-65" charset="0"/>
        </a:defRPr>
      </a:lvl6pPr>
      <a:lvl7pPr marL="783762" algn="ctr" defTabSz="3492912" rtl="0" fontAlgn="base">
        <a:spcBef>
          <a:spcPct val="0"/>
        </a:spcBef>
        <a:spcAft>
          <a:spcPct val="0"/>
        </a:spcAft>
        <a:defRPr sz="16800">
          <a:solidFill>
            <a:schemeClr val="tx2"/>
          </a:solidFill>
          <a:latin typeface="Times New Roman" pitchFamily="-65" charset="0"/>
        </a:defRPr>
      </a:lvl7pPr>
      <a:lvl8pPr marL="1175642" algn="ctr" defTabSz="3492912" rtl="0" fontAlgn="base">
        <a:spcBef>
          <a:spcPct val="0"/>
        </a:spcBef>
        <a:spcAft>
          <a:spcPct val="0"/>
        </a:spcAft>
        <a:defRPr sz="16800">
          <a:solidFill>
            <a:schemeClr val="tx2"/>
          </a:solidFill>
          <a:latin typeface="Times New Roman" pitchFamily="-65" charset="0"/>
        </a:defRPr>
      </a:lvl8pPr>
      <a:lvl9pPr marL="1567524" algn="ctr" defTabSz="3492912" rtl="0" fontAlgn="base">
        <a:spcBef>
          <a:spcPct val="0"/>
        </a:spcBef>
        <a:spcAft>
          <a:spcPct val="0"/>
        </a:spcAft>
        <a:defRPr sz="16800">
          <a:solidFill>
            <a:schemeClr val="tx2"/>
          </a:solidFill>
          <a:latin typeface="Times New Roman" pitchFamily="-65" charset="0"/>
        </a:defRPr>
      </a:lvl9pPr>
    </p:titleStyle>
    <p:bodyStyle>
      <a:lvl1pPr marL="1310352" indent="-1310352" algn="l" defTabSz="3492912" rtl="0" eaLnBrk="0" fontAlgn="base" hangingPunct="0">
        <a:spcBef>
          <a:spcPct val="20000"/>
        </a:spcBef>
        <a:spcAft>
          <a:spcPct val="0"/>
        </a:spcAft>
        <a:buChar char="•"/>
        <a:defRPr sz="12257">
          <a:solidFill>
            <a:schemeClr val="tx1"/>
          </a:solidFill>
          <a:latin typeface="+mn-lt"/>
          <a:ea typeface="ＭＳ Ｐゴシック" pitchFamily="-65" charset="-128"/>
          <a:cs typeface="ＭＳ Ｐゴシック" pitchFamily="-65" charset="-128"/>
        </a:defRPr>
      </a:lvl1pPr>
      <a:lvl2pPr marL="2838416" indent="-1091280" algn="l" defTabSz="3492912" rtl="0" eaLnBrk="0" fontAlgn="base" hangingPunct="0">
        <a:spcBef>
          <a:spcPct val="20000"/>
        </a:spcBef>
        <a:spcAft>
          <a:spcPct val="0"/>
        </a:spcAft>
        <a:buChar char="–"/>
        <a:defRPr sz="10714">
          <a:solidFill>
            <a:schemeClr val="tx1"/>
          </a:solidFill>
          <a:latin typeface="+mn-lt"/>
          <a:ea typeface="ＭＳ Ｐゴシック" pitchFamily="-65" charset="-128"/>
        </a:defRPr>
      </a:lvl2pPr>
      <a:lvl3pPr marL="4366479" indent="-873568" algn="l" defTabSz="3492912" rtl="0" eaLnBrk="0" fontAlgn="base" hangingPunct="0">
        <a:spcBef>
          <a:spcPct val="20000"/>
        </a:spcBef>
        <a:spcAft>
          <a:spcPct val="0"/>
        </a:spcAft>
        <a:buChar char="•"/>
        <a:defRPr sz="9171">
          <a:solidFill>
            <a:schemeClr val="tx1"/>
          </a:solidFill>
          <a:latin typeface="+mn-lt"/>
          <a:ea typeface="ＭＳ Ｐゴシック" pitchFamily="-65" charset="-128"/>
        </a:defRPr>
      </a:lvl3pPr>
      <a:lvl4pPr marL="6113615" indent="-87356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4pPr>
      <a:lvl5pPr marL="7859390" indent="-87220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5pPr>
      <a:lvl6pPr marL="8251271" indent="-872208" algn="l" defTabSz="3492912" rtl="0" fontAlgn="base">
        <a:spcBef>
          <a:spcPct val="20000"/>
        </a:spcBef>
        <a:spcAft>
          <a:spcPct val="0"/>
        </a:spcAft>
        <a:buChar char="»"/>
        <a:defRPr sz="7628">
          <a:solidFill>
            <a:schemeClr val="tx1"/>
          </a:solidFill>
          <a:latin typeface="+mn-lt"/>
          <a:ea typeface="ＭＳ Ｐゴシック" pitchFamily="-65" charset="-128"/>
        </a:defRPr>
      </a:lvl6pPr>
      <a:lvl7pPr marL="8643152" indent="-872208" algn="l" defTabSz="3492912" rtl="0" fontAlgn="base">
        <a:spcBef>
          <a:spcPct val="20000"/>
        </a:spcBef>
        <a:spcAft>
          <a:spcPct val="0"/>
        </a:spcAft>
        <a:buChar char="»"/>
        <a:defRPr sz="7628">
          <a:solidFill>
            <a:schemeClr val="tx1"/>
          </a:solidFill>
          <a:latin typeface="+mn-lt"/>
          <a:ea typeface="ＭＳ Ｐゴシック" pitchFamily="-65" charset="-128"/>
        </a:defRPr>
      </a:lvl7pPr>
      <a:lvl8pPr marL="9035032" indent="-872208" algn="l" defTabSz="3492912" rtl="0" fontAlgn="base">
        <a:spcBef>
          <a:spcPct val="20000"/>
        </a:spcBef>
        <a:spcAft>
          <a:spcPct val="0"/>
        </a:spcAft>
        <a:buChar char="»"/>
        <a:defRPr sz="7628">
          <a:solidFill>
            <a:schemeClr val="tx1"/>
          </a:solidFill>
          <a:latin typeface="+mn-lt"/>
          <a:ea typeface="ＭＳ Ｐゴシック" pitchFamily="-65" charset="-128"/>
        </a:defRPr>
      </a:lvl8pPr>
      <a:lvl9pPr marL="9426913" indent="-872208" algn="l" defTabSz="3492912" rtl="0" fontAlgn="base">
        <a:spcBef>
          <a:spcPct val="20000"/>
        </a:spcBef>
        <a:spcAft>
          <a:spcPct val="0"/>
        </a:spcAft>
        <a:buChar char="»"/>
        <a:defRPr sz="7628">
          <a:solidFill>
            <a:schemeClr val="tx1"/>
          </a:solidFill>
          <a:latin typeface="+mn-lt"/>
          <a:ea typeface="ＭＳ Ｐゴシック" pitchFamily="-65" charset="-128"/>
        </a:defRPr>
      </a:lvl9pPr>
    </p:bodyStyle>
    <p:otherStyle>
      <a:defPPr>
        <a:defRPr lang="en-US"/>
      </a:defPPr>
      <a:lvl1pPr marL="0" algn="l" defTabSz="391881" rtl="0" eaLnBrk="1" latinLnBrk="0" hangingPunct="1">
        <a:defRPr sz="1543" kern="1200">
          <a:solidFill>
            <a:schemeClr val="tx1"/>
          </a:solidFill>
          <a:latin typeface="+mn-lt"/>
          <a:ea typeface="+mn-ea"/>
          <a:cs typeface="+mn-cs"/>
        </a:defRPr>
      </a:lvl1pPr>
      <a:lvl2pPr marL="391881" algn="l" defTabSz="391881" rtl="0" eaLnBrk="1" latinLnBrk="0" hangingPunct="1">
        <a:defRPr sz="1543" kern="1200">
          <a:solidFill>
            <a:schemeClr val="tx1"/>
          </a:solidFill>
          <a:latin typeface="+mn-lt"/>
          <a:ea typeface="+mn-ea"/>
          <a:cs typeface="+mn-cs"/>
        </a:defRPr>
      </a:lvl2pPr>
      <a:lvl3pPr marL="783762" algn="l" defTabSz="391881" rtl="0" eaLnBrk="1" latinLnBrk="0" hangingPunct="1">
        <a:defRPr sz="1543" kern="1200">
          <a:solidFill>
            <a:schemeClr val="tx1"/>
          </a:solidFill>
          <a:latin typeface="+mn-lt"/>
          <a:ea typeface="+mn-ea"/>
          <a:cs typeface="+mn-cs"/>
        </a:defRPr>
      </a:lvl3pPr>
      <a:lvl4pPr marL="1175642" algn="l" defTabSz="391881" rtl="0" eaLnBrk="1" latinLnBrk="0" hangingPunct="1">
        <a:defRPr sz="1543" kern="1200">
          <a:solidFill>
            <a:schemeClr val="tx1"/>
          </a:solidFill>
          <a:latin typeface="+mn-lt"/>
          <a:ea typeface="+mn-ea"/>
          <a:cs typeface="+mn-cs"/>
        </a:defRPr>
      </a:lvl4pPr>
      <a:lvl5pPr marL="1567524" algn="l" defTabSz="391881" rtl="0" eaLnBrk="1" latinLnBrk="0" hangingPunct="1">
        <a:defRPr sz="1543" kern="1200">
          <a:solidFill>
            <a:schemeClr val="tx1"/>
          </a:solidFill>
          <a:latin typeface="+mn-lt"/>
          <a:ea typeface="+mn-ea"/>
          <a:cs typeface="+mn-cs"/>
        </a:defRPr>
      </a:lvl5pPr>
      <a:lvl6pPr marL="1959405" algn="l" defTabSz="391881" rtl="0" eaLnBrk="1" latinLnBrk="0" hangingPunct="1">
        <a:defRPr sz="1543" kern="1200">
          <a:solidFill>
            <a:schemeClr val="tx1"/>
          </a:solidFill>
          <a:latin typeface="+mn-lt"/>
          <a:ea typeface="+mn-ea"/>
          <a:cs typeface="+mn-cs"/>
        </a:defRPr>
      </a:lvl6pPr>
      <a:lvl7pPr marL="2351286" algn="l" defTabSz="391881" rtl="0" eaLnBrk="1" latinLnBrk="0" hangingPunct="1">
        <a:defRPr sz="1543" kern="1200">
          <a:solidFill>
            <a:schemeClr val="tx1"/>
          </a:solidFill>
          <a:latin typeface="+mn-lt"/>
          <a:ea typeface="+mn-ea"/>
          <a:cs typeface="+mn-cs"/>
        </a:defRPr>
      </a:lvl7pPr>
      <a:lvl8pPr marL="2743166" algn="l" defTabSz="391881" rtl="0" eaLnBrk="1" latinLnBrk="0" hangingPunct="1">
        <a:defRPr sz="1543" kern="1200">
          <a:solidFill>
            <a:schemeClr val="tx1"/>
          </a:solidFill>
          <a:latin typeface="+mn-lt"/>
          <a:ea typeface="+mn-ea"/>
          <a:cs typeface="+mn-cs"/>
        </a:defRPr>
      </a:lvl8pPr>
      <a:lvl9pPr marL="3135047" algn="l" defTabSz="391881"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2" name="Text Box 12"/>
          <p:cNvSpPr txBox="1">
            <a:spLocks noChangeArrowheads="1"/>
          </p:cNvSpPr>
          <p:nvPr/>
        </p:nvSpPr>
        <p:spPr bwMode="auto">
          <a:xfrm>
            <a:off x="11828001" y="5611189"/>
            <a:ext cx="20116800" cy="21451915"/>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Helvetica" panose="020B0604020202020204" pitchFamily="34" charset="0"/>
                <a:cs typeface="Helvetica" panose="020B0604020202020204" pitchFamily="34" charset="0"/>
              </a:rPr>
              <a:t>The Design</a:t>
            </a:r>
            <a:endParaRPr lang="en-US" altLang="x-none" sz="4400" b="1" dirty="0">
              <a:solidFill>
                <a:srgbClr val="000000"/>
              </a:solidFill>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75344" y="6985118"/>
            <a:ext cx="15001365" cy="7975996"/>
          </a:xfrm>
          <a:prstGeom prst="rect">
            <a:avLst/>
          </a:prstGeom>
        </p:spPr>
      </p:pic>
      <p:sp>
        <p:nvSpPr>
          <p:cNvPr id="14339" name="Text Box 7"/>
          <p:cNvSpPr txBox="1">
            <a:spLocks noChangeArrowheads="1"/>
          </p:cNvSpPr>
          <p:nvPr/>
        </p:nvSpPr>
        <p:spPr bwMode="auto">
          <a:xfrm>
            <a:off x="1045029" y="5611189"/>
            <a:ext cx="10012680" cy="3756746"/>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latin typeface="Helvetica" panose="020B0604020202020204" pitchFamily="34" charset="0"/>
                <a:cs typeface="Helvetica" panose="020B0604020202020204" pitchFamily="34" charset="0"/>
              </a:rPr>
              <a:t>Project Objective Statement</a:t>
            </a:r>
            <a:endParaRPr lang="en-US" altLang="x-none" sz="4400" b="1" dirty="0">
              <a:latin typeface="Helvetica" panose="020B0604020202020204" pitchFamily="34" charset="0"/>
              <a:cs typeface="Helvetica" panose="020B0604020202020204" pitchFamily="34" charset="0"/>
            </a:endParaRPr>
          </a:p>
          <a:p>
            <a:pPr algn="just" eaLnBrk="1" hangingPunct="1">
              <a:spcBef>
                <a:spcPct val="10000"/>
              </a:spcBef>
            </a:pPr>
            <a:endParaRPr lang="en-US" sz="2400" dirty="0" smtClean="0">
              <a:latin typeface="Helvetica" panose="020B0604020202020204" pitchFamily="34" charset="0"/>
              <a:cs typeface="Helvetica" panose="020B0604020202020204" pitchFamily="34" charset="0"/>
            </a:endParaRPr>
          </a:p>
          <a:p>
            <a:pPr eaLnBrk="1" hangingPunct="1">
              <a:spcBef>
                <a:spcPct val="10000"/>
              </a:spcBef>
            </a:pPr>
            <a:r>
              <a:rPr lang="en-US" sz="2800" dirty="0" smtClean="0">
                <a:latin typeface="Helvetica" panose="020B0604020202020204" pitchFamily="34" charset="0"/>
                <a:cs typeface="Helvetica" panose="020B0604020202020204" pitchFamily="34" charset="0"/>
              </a:rPr>
              <a:t>The </a:t>
            </a:r>
            <a:r>
              <a:rPr lang="en-US" sz="2800" dirty="0">
                <a:latin typeface="Helvetica" panose="020B0604020202020204" pitchFamily="34" charset="0"/>
                <a:cs typeface="Helvetica" panose="020B0604020202020204" pitchFamily="34" charset="0"/>
              </a:rPr>
              <a:t>goal of the EFS project is to design, build, and test an electric </a:t>
            </a:r>
            <a:r>
              <a:rPr lang="en-US" sz="2800" dirty="0" smtClean="0">
                <a:latin typeface="Helvetica" panose="020B0604020202020204" pitchFamily="34" charset="0"/>
                <a:cs typeface="Helvetica" panose="020B0604020202020204" pitchFamily="34" charset="0"/>
              </a:rPr>
              <a:t>propellant feed </a:t>
            </a:r>
            <a:r>
              <a:rPr lang="en-US" sz="2800" dirty="0">
                <a:latin typeface="Helvetica" panose="020B0604020202020204" pitchFamily="34" charset="0"/>
                <a:cs typeface="Helvetica" panose="020B0604020202020204" pitchFamily="34" charset="0"/>
              </a:rPr>
              <a:t>system </a:t>
            </a:r>
            <a:r>
              <a:rPr lang="en-US" sz="2800" dirty="0" smtClean="0">
                <a:latin typeface="Helvetica" panose="020B0604020202020204" pitchFamily="34" charset="0"/>
                <a:cs typeface="Helvetica" panose="020B0604020202020204" pitchFamily="34" charset="0"/>
              </a:rPr>
              <a:t>for </a:t>
            </a:r>
            <a:r>
              <a:rPr lang="en-US" sz="2800" dirty="0">
                <a:latin typeface="Helvetica" panose="020B0604020202020204" pitchFamily="34" charset="0"/>
                <a:cs typeface="Helvetica" panose="020B0604020202020204" pitchFamily="34" charset="0"/>
              </a:rPr>
              <a:t>the PSAS LV4 liquid fueled bi-propellant rocket engine prototype by June 6, 2017.</a:t>
            </a:r>
            <a:r>
              <a:rPr lang="en-US" altLang="x-none" sz="2400" dirty="0">
                <a:latin typeface="Helvetica" panose="020B0604020202020204" pitchFamily="34" charset="0"/>
                <a:cs typeface="Helvetica" panose="020B0604020202020204" pitchFamily="34" charset="0"/>
              </a:rPr>
              <a:t>		</a:t>
            </a:r>
            <a:endParaRPr lang="en-US" altLang="x-none" sz="2400" i="1" dirty="0">
              <a:solidFill>
                <a:schemeClr val="accent2"/>
              </a:solidFill>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14340" name="Text Box 11"/>
          <p:cNvSpPr txBox="1">
            <a:spLocks noChangeArrowheads="1"/>
          </p:cNvSpPr>
          <p:nvPr/>
        </p:nvSpPr>
        <p:spPr bwMode="auto">
          <a:xfrm>
            <a:off x="1045029" y="19780896"/>
            <a:ext cx="10012680" cy="7282208"/>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Key Customer Requirements</a:t>
            </a:r>
          </a:p>
          <a:p>
            <a:pPr algn="just" eaLnBrk="1" hangingPunct="1">
              <a:spcBef>
                <a:spcPts val="400"/>
              </a:spcBef>
            </a:pPr>
            <a:r>
              <a:rPr lang="en-US" altLang="x-none" sz="2057" dirty="0">
                <a:solidFill>
                  <a:srgbClr val="FF8000"/>
                </a:solidFill>
                <a:latin typeface="Helvetica" panose="020B0604020202020204" pitchFamily="34" charset="0"/>
                <a:cs typeface="Helvetica" panose="020B0604020202020204" pitchFamily="34" charset="0"/>
              </a:rPr>
              <a:t>	</a:t>
            </a:r>
            <a:endParaRPr lang="en-US" altLang="x-none" sz="2057" dirty="0">
              <a:latin typeface="Helvetica" panose="020B0604020202020204" pitchFamily="34" charset="0"/>
              <a:cs typeface="Helvetica" panose="020B0604020202020204" pitchFamily="34" charset="0"/>
            </a:endParaRP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Design, build and test </a:t>
            </a:r>
            <a:r>
              <a:rPr lang="en-US" altLang="x-none" sz="2800" dirty="0">
                <a:latin typeface="Helvetica" panose="020B0604020202020204" pitchFamily="34" charset="0"/>
                <a:cs typeface="Helvetica" panose="020B0604020202020204" pitchFamily="34" charset="0"/>
              </a:rPr>
              <a:t>a technology development platform for the </a:t>
            </a:r>
            <a:r>
              <a:rPr lang="en-US" altLang="x-none" sz="2800" dirty="0" smtClean="0">
                <a:latin typeface="Helvetica" panose="020B0604020202020204" pitchFamily="34" charset="0"/>
                <a:cs typeface="Helvetica" panose="020B0604020202020204" pitchFamily="34" charset="0"/>
              </a:rPr>
              <a:t>electronic propellant feed </a:t>
            </a:r>
            <a:r>
              <a:rPr lang="en-US" altLang="x-none" sz="2800" dirty="0" smtClean="0">
                <a:latin typeface="Helvetica" panose="020B0604020202020204" pitchFamily="34" charset="0"/>
                <a:cs typeface="Helvetica" panose="020B0604020202020204" pitchFamily="34" charset="0"/>
              </a:rPr>
              <a:t>system.</a:t>
            </a:r>
            <a:endParaRPr lang="en-US" altLang="x-none" sz="2800" dirty="0" smtClean="0">
              <a:latin typeface="Helvetica" panose="020B0604020202020204" pitchFamily="34" charset="0"/>
              <a:cs typeface="Helvetica" panose="020B0604020202020204" pitchFamily="34" charset="0"/>
            </a:endParaRP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Design a pump capable of delivering 350 psi of pressure to the combustion chamber of the LV4 </a:t>
            </a:r>
            <a:r>
              <a:rPr lang="en-US" altLang="x-none" sz="2800" dirty="0" smtClean="0">
                <a:latin typeface="Helvetica" panose="020B0604020202020204" pitchFamily="34" charset="0"/>
                <a:cs typeface="Helvetica" panose="020B0604020202020204" pitchFamily="34" charset="0"/>
              </a:rPr>
              <a:t>rocket.</a:t>
            </a:r>
            <a:endParaRPr lang="en-US" altLang="x-none" sz="2800" dirty="0" smtClean="0">
              <a:latin typeface="Helvetica" panose="020B0604020202020204" pitchFamily="34" charset="0"/>
              <a:cs typeface="Helvetica" panose="020B0604020202020204" pitchFamily="34" charset="0"/>
            </a:endParaRP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Design a pump capable of delivering roughly 11 gpm of liquid to the </a:t>
            </a:r>
            <a:r>
              <a:rPr lang="en-US" altLang="x-none" sz="2800" dirty="0" smtClean="0">
                <a:latin typeface="Helvetica" panose="020B0604020202020204" pitchFamily="34" charset="0"/>
                <a:cs typeface="Helvetica" panose="020B0604020202020204" pitchFamily="34" charset="0"/>
              </a:rPr>
              <a:t>engine.</a:t>
            </a:r>
            <a:endParaRPr lang="en-US" altLang="x-none" sz="2800" dirty="0" smtClean="0">
              <a:latin typeface="Helvetica" panose="020B0604020202020204" pitchFamily="34" charset="0"/>
              <a:cs typeface="Helvetica" panose="020B0604020202020204" pitchFamily="34" charset="0"/>
            </a:endParaRP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Pump performance </a:t>
            </a:r>
            <a:r>
              <a:rPr lang="en-US" altLang="x-none" sz="2800" dirty="0" smtClean="0">
                <a:latin typeface="Helvetica" panose="020B0604020202020204" pitchFamily="34" charset="0"/>
                <a:cs typeface="Helvetica" panose="020B0604020202020204" pitchFamily="34" charset="0"/>
              </a:rPr>
              <a:t>characterization.</a:t>
            </a:r>
            <a:endParaRPr lang="en-US" altLang="x-none" sz="2800" dirty="0" smtClean="0">
              <a:latin typeface="Helvetica" panose="020B0604020202020204" pitchFamily="34" charset="0"/>
              <a:cs typeface="Helvetica" panose="020B0604020202020204" pitchFamily="34" charset="0"/>
            </a:endParaRP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Scalable proof of concept design for future </a:t>
            </a:r>
            <a:r>
              <a:rPr lang="en-US" altLang="x-none" sz="2800" dirty="0" smtClean="0">
                <a:latin typeface="Helvetica" panose="020B0604020202020204" pitchFamily="34" charset="0"/>
                <a:cs typeface="Helvetica" panose="020B0604020202020204" pitchFamily="34" charset="0"/>
              </a:rPr>
              <a:t>iterations.</a:t>
            </a:r>
            <a:endParaRPr lang="en-US" altLang="x-none" sz="2800" dirty="0" smtClean="0">
              <a:latin typeface="Helvetica" panose="020B0604020202020204" pitchFamily="34" charset="0"/>
              <a:cs typeface="Helvetica" panose="020B0604020202020204" pitchFamily="34" charset="0"/>
            </a:endParaRP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Open source documentation, design artifacts and build </a:t>
            </a:r>
            <a:r>
              <a:rPr lang="en-US" altLang="x-none" sz="2800" dirty="0" smtClean="0">
                <a:latin typeface="Helvetica" panose="020B0604020202020204" pitchFamily="34" charset="0"/>
                <a:cs typeface="Helvetica" panose="020B0604020202020204" pitchFamily="34" charset="0"/>
              </a:rPr>
              <a:t>information.</a:t>
            </a:r>
            <a:endParaRPr lang="en-US" altLang="x-none" sz="2800" dirty="0" smtClean="0">
              <a:latin typeface="Helvetica" panose="020B0604020202020204" pitchFamily="34" charset="0"/>
              <a:cs typeface="Helvetica" panose="020B0604020202020204" pitchFamily="34" charset="0"/>
            </a:endParaRPr>
          </a:p>
        </p:txBody>
      </p:sp>
      <p:sp>
        <p:nvSpPr>
          <p:cNvPr id="14341" name="Text Box 16"/>
          <p:cNvSpPr txBox="1">
            <a:spLocks noChangeArrowheads="1"/>
          </p:cNvSpPr>
          <p:nvPr/>
        </p:nvSpPr>
        <p:spPr bwMode="auto">
          <a:xfrm>
            <a:off x="11847739" y="27772229"/>
            <a:ext cx="9601200" cy="4392385"/>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Acknowledgments</a:t>
            </a:r>
          </a:p>
          <a:p>
            <a:pPr eaLnBrk="1" hangingPunct="1">
              <a:spcBef>
                <a:spcPct val="50000"/>
              </a:spcBef>
            </a:pPr>
            <a:r>
              <a:rPr lang="en-US" altLang="x-none" sz="2800" dirty="0" smtClean="0">
                <a:solidFill>
                  <a:srgbClr val="000000"/>
                </a:solidFill>
                <a:latin typeface="Helvetica" panose="020B0604020202020204" pitchFamily="34" charset="0"/>
                <a:cs typeface="Helvetica" panose="020B0604020202020204" pitchFamily="34" charset="0"/>
              </a:rPr>
              <a:t>Mike Chung</a:t>
            </a:r>
          </a:p>
          <a:p>
            <a:pPr eaLnBrk="1" hangingPunct="1">
              <a:spcBef>
                <a:spcPct val="50000"/>
              </a:spcBef>
            </a:pPr>
            <a:r>
              <a:rPr lang="en-US" altLang="x-none" sz="2800" dirty="0" smtClean="0">
                <a:solidFill>
                  <a:srgbClr val="000000"/>
                </a:solidFill>
                <a:latin typeface="Helvetica" panose="020B0604020202020204" pitchFamily="34" charset="0"/>
                <a:cs typeface="Helvetica" panose="020B0604020202020204" pitchFamily="34" charset="0"/>
              </a:rPr>
              <a:t>Kris </a:t>
            </a:r>
            <a:r>
              <a:rPr lang="en-US" altLang="x-none" sz="2800" dirty="0" err="1" smtClean="0">
                <a:solidFill>
                  <a:srgbClr val="000000"/>
                </a:solidFill>
                <a:latin typeface="Helvetica" panose="020B0604020202020204" pitchFamily="34" charset="0"/>
                <a:cs typeface="Helvetica" panose="020B0604020202020204" pitchFamily="34" charset="0"/>
              </a:rPr>
              <a:t>Auclair</a:t>
            </a:r>
            <a:endParaRPr lang="en-US" altLang="x-none" sz="2800" dirty="0" smtClean="0">
              <a:solidFill>
                <a:srgbClr val="000000"/>
              </a:solidFill>
              <a:latin typeface="Helvetica" panose="020B0604020202020204" pitchFamily="34" charset="0"/>
              <a:cs typeface="Helvetica" panose="020B0604020202020204" pitchFamily="34" charset="0"/>
            </a:endParaRPr>
          </a:p>
          <a:p>
            <a:pPr eaLnBrk="1" hangingPunct="1">
              <a:spcBef>
                <a:spcPct val="50000"/>
              </a:spcBef>
            </a:pPr>
            <a:r>
              <a:rPr lang="en-US" altLang="x-none" sz="2800" dirty="0" err="1" smtClean="0">
                <a:solidFill>
                  <a:srgbClr val="000000"/>
                </a:solidFill>
                <a:latin typeface="Helvetica" panose="020B0604020202020204" pitchFamily="34" charset="0"/>
                <a:cs typeface="Helvetica" panose="020B0604020202020204" pitchFamily="34" charset="0"/>
              </a:rPr>
              <a:t>Haneef</a:t>
            </a:r>
            <a:r>
              <a:rPr lang="en-US" altLang="x-none" sz="2800" dirty="0" smtClean="0">
                <a:solidFill>
                  <a:srgbClr val="000000"/>
                </a:solidFill>
                <a:latin typeface="Helvetica" panose="020B0604020202020204" pitchFamily="34" charset="0"/>
                <a:cs typeface="Helvetica" panose="020B0604020202020204" pitchFamily="34" charset="0"/>
              </a:rPr>
              <a:t> Mubarak</a:t>
            </a:r>
          </a:p>
          <a:p>
            <a:pPr eaLnBrk="1" hangingPunct="1">
              <a:spcBef>
                <a:spcPct val="50000"/>
              </a:spcBef>
            </a:pPr>
            <a:r>
              <a:rPr lang="en-US" altLang="x-none" sz="2800" dirty="0" smtClean="0">
                <a:solidFill>
                  <a:srgbClr val="000000"/>
                </a:solidFill>
                <a:latin typeface="Helvetica" panose="020B0604020202020204" pitchFamily="34" charset="0"/>
                <a:cs typeface="Helvetica" panose="020B0604020202020204" pitchFamily="34" charset="0"/>
              </a:rPr>
              <a:t>Andrew Greenberg</a:t>
            </a:r>
            <a:endParaRPr lang="en-US" altLang="x-none" sz="2800" dirty="0">
              <a:solidFill>
                <a:srgbClr val="000000"/>
              </a:solidFill>
              <a:latin typeface="Helvetica" panose="020B0604020202020204" pitchFamily="34" charset="0"/>
              <a:cs typeface="Helvetica" panose="020B0604020202020204" pitchFamily="34" charset="0"/>
            </a:endParaRPr>
          </a:p>
        </p:txBody>
      </p:sp>
      <p:sp>
        <p:nvSpPr>
          <p:cNvPr id="14343" name="Text Box 13"/>
          <p:cNvSpPr txBox="1">
            <a:spLocks noChangeArrowheads="1"/>
          </p:cNvSpPr>
          <p:nvPr/>
        </p:nvSpPr>
        <p:spPr bwMode="auto">
          <a:xfrm>
            <a:off x="32754568" y="5611189"/>
            <a:ext cx="10074218" cy="12499011"/>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635000" algn="l"/>
              </a:tabLst>
              <a:defRPr sz="3200">
                <a:solidFill>
                  <a:schemeClr val="tx1"/>
                </a:solidFill>
                <a:latin typeface="Helvetica" charset="0"/>
                <a:ea typeface="ＭＳ Ｐゴシック" charset="-128"/>
              </a:defRPr>
            </a:lvl1pPr>
            <a:lvl2pPr marL="742950" indent="-285750" eaLnBrk="0" hangingPunct="0">
              <a:tabLst>
                <a:tab pos="635000" algn="l"/>
              </a:tabLst>
              <a:defRPr sz="3200">
                <a:solidFill>
                  <a:schemeClr val="tx1"/>
                </a:solidFill>
                <a:latin typeface="Helvetica" charset="0"/>
                <a:ea typeface="ＭＳ Ｐゴシック" charset="-128"/>
              </a:defRPr>
            </a:lvl2pPr>
            <a:lvl3pPr marL="1143000" indent="-228600" eaLnBrk="0" hangingPunct="0">
              <a:tabLst>
                <a:tab pos="635000" algn="l"/>
              </a:tabLst>
              <a:defRPr sz="3200">
                <a:solidFill>
                  <a:schemeClr val="tx1"/>
                </a:solidFill>
                <a:latin typeface="Helvetica" charset="0"/>
                <a:ea typeface="ＭＳ Ｐゴシック" charset="-128"/>
              </a:defRPr>
            </a:lvl3pPr>
            <a:lvl4pPr marL="1600200" indent="-228600" eaLnBrk="0" hangingPunct="0">
              <a:tabLst>
                <a:tab pos="635000" algn="l"/>
              </a:tabLst>
              <a:defRPr sz="3200">
                <a:solidFill>
                  <a:schemeClr val="tx1"/>
                </a:solidFill>
                <a:latin typeface="Helvetica" charset="0"/>
                <a:ea typeface="ＭＳ Ｐゴシック" charset="-128"/>
              </a:defRPr>
            </a:lvl4pPr>
            <a:lvl5pPr marL="2057400" indent="-228600" eaLnBrk="0" hangingPunct="0">
              <a:tabLst>
                <a:tab pos="635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Measured Performance</a:t>
            </a:r>
            <a:endParaRPr lang="en-US" altLang="x-none" sz="4400" b="1" dirty="0">
              <a:solidFill>
                <a:srgbClr val="000000"/>
              </a:solidFill>
              <a:latin typeface="Helvetica" panose="020B0604020202020204" pitchFamily="34" charset="0"/>
              <a:cs typeface="Helvetica" panose="020B0604020202020204" pitchFamily="34" charset="0"/>
            </a:endParaRP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Show concrete, quantitative evidence that your device works. Show how, and to what degree, your design meets the key customer requirements. Plots, photos of the device in action, or tables of results would be good to add. However, do not cram too much information into the space</a:t>
            </a:r>
          </a:p>
          <a:p>
            <a:pPr eaLnBrk="1" hangingPunct="1">
              <a:spcBef>
                <a:spcPct val="10000"/>
              </a:spcBef>
            </a:pPr>
            <a:endParaRPr lang="en-US" altLang="x-none" sz="2800" dirty="0">
              <a:latin typeface="Helvetica" panose="020B0604020202020204" pitchFamily="34" charset="0"/>
              <a:cs typeface="Helvetica" panose="020B0604020202020204" pitchFamily="34" charset="0"/>
            </a:endParaRP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This is where you show your convincing evidence for the success of your project</a:t>
            </a:r>
            <a:endParaRPr lang="en-US" altLang="x-none" sz="2800" dirty="0">
              <a:latin typeface="Helvetica" panose="020B0604020202020204" pitchFamily="34" charset="0"/>
              <a:cs typeface="Helvetica" panose="020B0604020202020204" pitchFamily="34" charset="0"/>
            </a:endParaRPr>
          </a:p>
        </p:txBody>
      </p:sp>
      <p:sp>
        <p:nvSpPr>
          <p:cNvPr id="14344" name="Text Box 14"/>
          <p:cNvSpPr txBox="1">
            <a:spLocks noChangeArrowheads="1"/>
          </p:cNvSpPr>
          <p:nvPr/>
        </p:nvSpPr>
        <p:spPr bwMode="auto">
          <a:xfrm>
            <a:off x="3832758" y="2880374"/>
            <a:ext cx="37670508" cy="225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235131" tIns="235131" rIns="235131" bIns="235131" anchor="ctr">
            <a:spAutoFit/>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ctr" eaLnBrk="1" hangingPunct="1">
              <a:spcBef>
                <a:spcPts val="1200"/>
              </a:spcBef>
              <a:spcAft>
                <a:spcPts val="1200"/>
              </a:spcAft>
            </a:pPr>
            <a:r>
              <a:rPr lang="en-US" altLang="x-none" sz="4800" b="1" dirty="0" smtClean="0">
                <a:latin typeface="Helvetica" panose="020B0604020202020204" pitchFamily="34" charset="0"/>
                <a:cs typeface="Helvetica" panose="020B0604020202020204" pitchFamily="34" charset="0"/>
              </a:rPr>
              <a:t>Team Members: John C. Froehlich, Jonathan Talik, James Luce, Rawand Rasheed, Mimi Shang and Jordan Roland</a:t>
            </a:r>
          </a:p>
          <a:p>
            <a:pPr algn="ctr" eaLnBrk="1" hangingPunct="1">
              <a:spcBef>
                <a:spcPts val="1200"/>
              </a:spcBef>
              <a:spcAft>
                <a:spcPts val="1200"/>
              </a:spcAft>
            </a:pPr>
            <a:r>
              <a:rPr lang="is-IS" altLang="x-none" sz="4800" b="1" dirty="0" smtClean="0">
                <a:latin typeface="Helvetica" panose="020B0604020202020204" pitchFamily="34" charset="0"/>
                <a:cs typeface="Helvetica" panose="020B0604020202020204" pitchFamily="34" charset="0"/>
              </a:rPr>
              <a:t>Sponsor: Portland State Aerospace Society</a:t>
            </a:r>
            <a:endParaRPr lang="en-US" altLang="x-none" sz="4800" dirty="0">
              <a:latin typeface="Helvetica" panose="020B0604020202020204" pitchFamily="34" charset="0"/>
              <a:cs typeface="Helvetica" panose="020B0604020202020204" pitchFamily="34" charset="0"/>
            </a:endParaRPr>
          </a:p>
        </p:txBody>
      </p:sp>
      <p:sp>
        <p:nvSpPr>
          <p:cNvPr id="2" name="Text Box 15"/>
          <p:cNvSpPr txBox="1">
            <a:spLocks noChangeArrowheads="1"/>
          </p:cNvSpPr>
          <p:nvPr/>
        </p:nvSpPr>
        <p:spPr bwMode="auto">
          <a:xfrm>
            <a:off x="1045029" y="27772229"/>
            <a:ext cx="10012680" cy="4392384"/>
          </a:xfrm>
          <a:prstGeom prst="rect">
            <a:avLst/>
          </a:prstGeom>
          <a:solidFill>
            <a:schemeClr val="bg1"/>
          </a:solidFill>
          <a:ln w="38100" cap="flat" cmpd="sng" algn="ctr">
            <a:solidFill>
              <a:srgbClr val="000000"/>
            </a:solidFill>
            <a:prstDash val="solid"/>
            <a:round/>
            <a:headEnd type="none" w="med" len="med"/>
            <a:tailEnd type="none" w="med" len="med"/>
          </a:ln>
        </p:spPr>
        <p:txBody>
          <a:bodyPr lIns="783771" tIns="391886" rIns="783771" bIns="783771" numCol="1" spcCol="914400"/>
          <a:lstStyle/>
          <a:p>
            <a:pPr marL="428620" indent="-428620">
              <a:spcBef>
                <a:spcPct val="50000"/>
              </a:spcBef>
              <a:defRPr/>
            </a:pPr>
            <a:r>
              <a:rPr lang="en-US" sz="4400" b="1" dirty="0">
                <a:solidFill>
                  <a:srgbClr val="000000"/>
                </a:solidFill>
                <a:latin typeface="Helvetica" panose="020B0604020202020204" pitchFamily="34" charset="0"/>
                <a:ea typeface="ＭＳ Ｐゴシック" pitchFamily="-111" charset="-128"/>
                <a:cs typeface="Helvetica" panose="020B0604020202020204" pitchFamily="34" charset="0"/>
              </a:rPr>
              <a:t>Literature </a:t>
            </a:r>
            <a:r>
              <a:rPr lang="en-US" sz="4400" b="1" dirty="0" smtClean="0">
                <a:solidFill>
                  <a:srgbClr val="000000"/>
                </a:solidFill>
                <a:latin typeface="Helvetica" panose="020B0604020202020204" pitchFamily="34" charset="0"/>
                <a:ea typeface="ＭＳ Ｐゴシック" pitchFamily="-111" charset="-128"/>
                <a:cs typeface="Helvetica" panose="020B0604020202020204" pitchFamily="34" charset="0"/>
              </a:rPr>
              <a:t>C</a:t>
            </a:r>
            <a:r>
              <a:rPr lang="en-US" sz="4400" b="1" dirty="0" smtClean="0">
                <a:solidFill>
                  <a:srgbClr val="000000"/>
                </a:solidFill>
                <a:latin typeface="Helvetica" panose="020B0604020202020204" pitchFamily="34" charset="0"/>
                <a:ea typeface="ＭＳ Ｐゴシック" pitchFamily="-111" charset="-128"/>
                <a:cs typeface="Helvetica" panose="020B0604020202020204" pitchFamily="34" charset="0"/>
              </a:rPr>
              <a:t>ited &amp; Credits</a:t>
            </a:r>
            <a:endParaRPr lang="en-US" altLang="x-none" sz="2800" dirty="0" smtClean="0">
              <a:latin typeface="Helvetica" panose="020B0604020202020204" pitchFamily="34" charset="0"/>
              <a:cs typeface="Helvetica" panose="020B0604020202020204" pitchFamily="34" charset="0"/>
            </a:endParaRPr>
          </a:p>
          <a:p>
            <a:pPr marL="514350" indent="-514350">
              <a:spcBef>
                <a:spcPct val="50000"/>
              </a:spcBef>
              <a:buFont typeface="+mj-lt"/>
              <a:buAutoNum type="arabicPeriod"/>
              <a:defRPr/>
            </a:pPr>
            <a:r>
              <a:rPr lang="en-US" altLang="x-none" sz="2800" dirty="0" smtClean="0">
                <a:latin typeface="Helvetica" panose="020B0604020202020204" pitchFamily="34" charset="0"/>
                <a:cs typeface="Helvetica" panose="020B0604020202020204" pitchFamily="34" charset="0"/>
              </a:rPr>
              <a:t>This </a:t>
            </a:r>
            <a:r>
              <a:rPr lang="en-US" altLang="x-none" sz="2800" dirty="0">
                <a:latin typeface="Helvetica" panose="020B0604020202020204" pitchFamily="34" charset="0"/>
                <a:cs typeface="Helvetica" panose="020B0604020202020204" pitchFamily="34" charset="0"/>
              </a:rPr>
              <a:t>poster template is derived from a template created by Colin </a:t>
            </a:r>
            <a:r>
              <a:rPr lang="en-US" altLang="x-none" sz="2800" dirty="0" err="1">
                <a:latin typeface="Helvetica" panose="020B0604020202020204" pitchFamily="34" charset="0"/>
                <a:cs typeface="Helvetica" panose="020B0604020202020204" pitchFamily="34" charset="0"/>
              </a:rPr>
              <a:t>Purrington</a:t>
            </a:r>
            <a:r>
              <a:rPr lang="en-US" altLang="x-none" sz="2800" dirty="0">
                <a:latin typeface="Helvetica" panose="020B0604020202020204" pitchFamily="34" charset="0"/>
                <a:cs typeface="Helvetica" panose="020B0604020202020204" pitchFamily="34" charset="0"/>
              </a:rPr>
              <a:t>, which can be found </a:t>
            </a:r>
            <a:r>
              <a:rPr lang="en-US" altLang="x-none" sz="2800" dirty="0" smtClean="0">
                <a:latin typeface="Helvetica" panose="020B0604020202020204" pitchFamily="34" charset="0"/>
                <a:cs typeface="Helvetica" panose="020B0604020202020204" pitchFamily="34" charset="0"/>
              </a:rPr>
              <a:t>at http</a:t>
            </a:r>
            <a:r>
              <a:rPr lang="en-US" altLang="x-none" sz="2800" dirty="0">
                <a:latin typeface="Helvetica" panose="020B0604020202020204" pitchFamily="34" charset="0"/>
                <a:cs typeface="Helvetica" panose="020B0604020202020204" pitchFamily="34" charset="0"/>
              </a:rPr>
              <a:t>://</a:t>
            </a:r>
            <a:r>
              <a:rPr lang="en-US" altLang="x-none" sz="2800" dirty="0" smtClean="0">
                <a:latin typeface="Helvetica" panose="020B0604020202020204" pitchFamily="34" charset="0"/>
                <a:cs typeface="Helvetica" panose="020B0604020202020204" pitchFamily="34" charset="0"/>
              </a:rPr>
              <a:t>colinpurrington.com/tips/academic/</a:t>
            </a:r>
            <a:r>
              <a:rPr lang="en-US" altLang="x-none" sz="2800" dirty="0">
                <a:latin typeface="Helvetica" panose="020B0604020202020204" pitchFamily="34" charset="0"/>
                <a:cs typeface="Helvetica" panose="020B0604020202020204" pitchFamily="34" charset="0"/>
              </a:rPr>
              <a:t/>
            </a:r>
            <a:br>
              <a:rPr lang="en-US" altLang="x-none" sz="2800" dirty="0">
                <a:latin typeface="Helvetica" panose="020B0604020202020204" pitchFamily="34" charset="0"/>
                <a:cs typeface="Helvetica" panose="020B0604020202020204" pitchFamily="34" charset="0"/>
              </a:rPr>
            </a:br>
            <a:r>
              <a:rPr lang="en-US" altLang="x-none" sz="2800" dirty="0" err="1" smtClean="0">
                <a:latin typeface="Helvetica" panose="020B0604020202020204" pitchFamily="34" charset="0"/>
                <a:cs typeface="Helvetica" panose="020B0604020202020204" pitchFamily="34" charset="0"/>
              </a:rPr>
              <a:t>posterdesign</a:t>
            </a:r>
            <a:r>
              <a:rPr lang="en-US" altLang="x-none" sz="2800" dirty="0" smtClean="0">
                <a:solidFill>
                  <a:srgbClr val="000000"/>
                </a:solidFill>
                <a:latin typeface="Helvetica" panose="020B0604020202020204" pitchFamily="34" charset="0"/>
                <a:cs typeface="Helvetica" panose="020B0604020202020204" pitchFamily="34" charset="0"/>
              </a:rPr>
              <a:t>. </a:t>
            </a:r>
            <a:endParaRPr lang="en-US" altLang="x-none" sz="2800" dirty="0">
              <a:latin typeface="Helvetica" panose="020B0604020202020204" pitchFamily="34" charset="0"/>
              <a:cs typeface="Helvetica" panose="020B0604020202020204" pitchFamily="34" charset="0"/>
            </a:endParaRPr>
          </a:p>
          <a:p>
            <a:pPr marL="514350" indent="-514350">
              <a:buFont typeface="+mj-lt"/>
              <a:buAutoNum type="arabicPeriod"/>
              <a:defRPr/>
            </a:pPr>
            <a:r>
              <a:rPr lang="en-US" sz="2800" dirty="0" smtClean="0">
                <a:latin typeface="Helvetica" panose="020B0604020202020204" pitchFamily="34" charset="0"/>
                <a:ea typeface="ＭＳ Ｐゴシック" pitchFamily="-111" charset="-128"/>
                <a:cs typeface="Helvetica" panose="020B0604020202020204" pitchFamily="34" charset="0"/>
              </a:rPr>
              <a:t>B.R. Munson et al., Fundamentals of Fluid Mechanics, 7</a:t>
            </a:r>
            <a:r>
              <a:rPr lang="en-US" sz="2800" baseline="30000" dirty="0" smtClean="0">
                <a:latin typeface="Helvetica" panose="020B0604020202020204" pitchFamily="34" charset="0"/>
                <a:ea typeface="ＭＳ Ｐゴシック" pitchFamily="-111" charset="-128"/>
                <a:cs typeface="Helvetica" panose="020B0604020202020204" pitchFamily="34" charset="0"/>
              </a:rPr>
              <a:t>th</a:t>
            </a:r>
            <a:r>
              <a:rPr lang="en-US" sz="2800" dirty="0" smtClean="0">
                <a:latin typeface="Helvetica" panose="020B0604020202020204" pitchFamily="34" charset="0"/>
                <a:ea typeface="ＭＳ Ｐゴシック" pitchFamily="-111" charset="-128"/>
                <a:cs typeface="Helvetica" panose="020B0604020202020204" pitchFamily="34" charset="0"/>
              </a:rPr>
              <a:t> ed., 2012, Wiley.</a:t>
            </a:r>
          </a:p>
          <a:p>
            <a:pPr marL="428620" indent="-428620">
              <a:defRPr/>
            </a:pPr>
            <a:endParaRPr lang="en-US" sz="2800" dirty="0" smtClean="0">
              <a:latin typeface="Helvetica" panose="020B0604020202020204" pitchFamily="34" charset="0"/>
              <a:ea typeface="ＭＳ Ｐゴシック" pitchFamily="-111" charset="-128"/>
              <a:cs typeface="Helvetica" panose="020B0604020202020204" pitchFamily="34" charset="0"/>
            </a:endParaRPr>
          </a:p>
          <a:p>
            <a:pPr marL="428620" indent="-428620">
              <a:spcBef>
                <a:spcPct val="10000"/>
              </a:spcBef>
              <a:defRPr/>
            </a:pPr>
            <a:endParaRPr lang="en-US" sz="2400" dirty="0">
              <a:latin typeface="Helvetica" panose="020B0604020202020204" pitchFamily="34" charset="0"/>
              <a:ea typeface="ＭＳ Ｐゴシック" pitchFamily="-111" charset="-128"/>
              <a:cs typeface="Helvetica" panose="020B0604020202020204" pitchFamily="34" charset="0"/>
            </a:endParaRPr>
          </a:p>
        </p:txBody>
      </p:sp>
      <p:sp>
        <p:nvSpPr>
          <p:cNvPr id="14346" name="Text Box 70"/>
          <p:cNvSpPr txBox="1">
            <a:spLocks noChangeArrowheads="1"/>
          </p:cNvSpPr>
          <p:nvPr/>
        </p:nvSpPr>
        <p:spPr bwMode="auto">
          <a:xfrm>
            <a:off x="32754568" y="27772229"/>
            <a:ext cx="10074218" cy="4392384"/>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Helvetica" panose="020B0604020202020204" pitchFamily="34" charset="0"/>
                <a:cs typeface="Helvetica" panose="020B0604020202020204" pitchFamily="34" charset="0"/>
              </a:rPr>
              <a:t>Project Website</a:t>
            </a:r>
            <a:endParaRPr lang="en-US" altLang="x-none" sz="4400" b="1" dirty="0" smtClean="0">
              <a:solidFill>
                <a:srgbClr val="000000"/>
              </a:solidFill>
              <a:latin typeface="Helvetica" panose="020B0604020202020204" pitchFamily="34" charset="0"/>
              <a:cs typeface="Helvetica" panose="020B0604020202020204" pitchFamily="34" charset="0"/>
            </a:endParaRP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https</a:t>
            </a:r>
            <a:r>
              <a:rPr lang="en-US" altLang="x-none" sz="2800" dirty="0">
                <a:latin typeface="Helvetica" panose="020B0604020202020204" pitchFamily="34" charset="0"/>
                <a:cs typeface="Helvetica" panose="020B0604020202020204" pitchFamily="34" charset="0"/>
              </a:rPr>
              <a:t>://github.com/psas/electric-feed-system</a:t>
            </a: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3" name="Rectangle 180"/>
          <p:cNvSpPr>
            <a:spLocks noChangeArrowheads="1"/>
          </p:cNvSpPr>
          <p:nvPr/>
        </p:nvSpPr>
        <p:spPr bwMode="auto">
          <a:xfrm>
            <a:off x="651615" y="767543"/>
            <a:ext cx="42386250" cy="1862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defRPr/>
            </a:pPr>
            <a:r>
              <a:rPr lang="en-US" sz="11500" b="1" dirty="0" smtClean="0">
                <a:ln>
                  <a:solidFill>
                    <a:schemeClr val="bg1"/>
                  </a:solidFill>
                </a:ln>
                <a:latin typeface="Helvetica" panose="020B0604020202020204" pitchFamily="34" charset="0"/>
                <a:ea typeface="ＭＳ Ｐゴシック" charset="0"/>
                <a:cs typeface="Helvetica" panose="020B0604020202020204" pitchFamily="34" charset="0"/>
              </a:rPr>
              <a:t>Electric </a:t>
            </a:r>
            <a:r>
              <a:rPr lang="en-US" sz="11500" b="1" dirty="0" smtClean="0">
                <a:ln>
                  <a:solidFill>
                    <a:schemeClr val="bg1"/>
                  </a:solidFill>
                </a:ln>
                <a:latin typeface="Helvetica" panose="020B0604020202020204" pitchFamily="34" charset="0"/>
                <a:ea typeface="ＭＳ Ｐゴシック" charset="0"/>
                <a:cs typeface="Helvetica" panose="020B0604020202020204" pitchFamily="34" charset="0"/>
              </a:rPr>
              <a:t>Propellant Feed </a:t>
            </a:r>
            <a:r>
              <a:rPr lang="en-US" sz="11500" b="1" dirty="0" smtClean="0">
                <a:ln>
                  <a:solidFill>
                    <a:schemeClr val="bg1"/>
                  </a:solidFill>
                </a:ln>
                <a:latin typeface="Helvetica" panose="020B0604020202020204" pitchFamily="34" charset="0"/>
                <a:ea typeface="ＭＳ Ｐゴシック" charset="0"/>
                <a:cs typeface="Helvetica" panose="020B0604020202020204" pitchFamily="34" charset="0"/>
              </a:rPr>
              <a:t>System (EFS)</a:t>
            </a:r>
            <a:endParaRPr lang="en-US" sz="11500" b="1" dirty="0">
              <a:ln>
                <a:solidFill>
                  <a:schemeClr val="bg1"/>
                </a:solidFill>
              </a:ln>
              <a:latin typeface="Helvetica" panose="020B0604020202020204" pitchFamily="34" charset="0"/>
              <a:ea typeface="ＭＳ Ｐゴシック" charset="0"/>
              <a:cs typeface="Helvetica" panose="020B0604020202020204" pitchFamily="34" charset="0"/>
            </a:endParaRPr>
          </a:p>
        </p:txBody>
      </p:sp>
      <p:sp>
        <p:nvSpPr>
          <p:cNvPr id="13" name="Text Box 7"/>
          <p:cNvSpPr txBox="1">
            <a:spLocks noChangeArrowheads="1"/>
          </p:cNvSpPr>
          <p:nvPr/>
        </p:nvSpPr>
        <p:spPr bwMode="auto">
          <a:xfrm>
            <a:off x="1045029" y="10077060"/>
            <a:ext cx="10012680" cy="8994711"/>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latin typeface="Helvetica" panose="020B0604020202020204" pitchFamily="34" charset="0"/>
                <a:cs typeface="Helvetica" panose="020B0604020202020204" pitchFamily="34" charset="0"/>
              </a:rPr>
              <a:t>Motivation</a:t>
            </a:r>
          </a:p>
          <a:p>
            <a:pPr algn="just" eaLnBrk="1" hangingPunct="1">
              <a:spcBef>
                <a:spcPct val="50000"/>
              </a:spcBef>
            </a:pPr>
            <a:endParaRPr lang="en-US" altLang="x-none" sz="2400" i="1" dirty="0" smtClean="0">
              <a:solidFill>
                <a:schemeClr val="accent2"/>
              </a:solidFill>
              <a:latin typeface="Helvetica" panose="020B0604020202020204" pitchFamily="34" charset="0"/>
              <a:cs typeface="Helvetica" panose="020B0604020202020204" pitchFamily="34" charset="0"/>
            </a:endParaRPr>
          </a:p>
          <a:p>
            <a:r>
              <a:rPr lang="en-US" sz="2800" dirty="0" smtClean="0">
                <a:latin typeface="Helvetica" panose="020B0604020202020204" pitchFamily="34" charset="0"/>
                <a:cs typeface="Helvetica" panose="020B0604020202020204" pitchFamily="34" charset="0"/>
              </a:rPr>
              <a:t>Historically, the technology used to deliver </a:t>
            </a:r>
            <a:r>
              <a:rPr lang="en-US" sz="2800" dirty="0" smtClean="0">
                <a:latin typeface="Helvetica" panose="020B0604020202020204" pitchFamily="34" charset="0"/>
                <a:cs typeface="Helvetica" panose="020B0604020202020204" pitchFamily="34" charset="0"/>
              </a:rPr>
              <a:t>liquid propellant into a rocket’s combustion chamber has been to use complex </a:t>
            </a:r>
            <a:r>
              <a:rPr lang="en-US" sz="2800" dirty="0" err="1" smtClean="0">
                <a:latin typeface="Helvetica" panose="020B0604020202020204" pitchFamily="34" charset="0"/>
                <a:cs typeface="Helvetica" panose="020B0604020202020204" pitchFamily="34" charset="0"/>
              </a:rPr>
              <a:t>turbopumps</a:t>
            </a:r>
            <a:r>
              <a:rPr lang="en-US" sz="2800" dirty="0" smtClean="0">
                <a:latin typeface="Helvetica" panose="020B0604020202020204" pitchFamily="34" charset="0"/>
                <a:cs typeface="Helvetica" panose="020B0604020202020204" pitchFamily="34" charset="0"/>
              </a:rPr>
              <a:t> or heavy pressurized </a:t>
            </a:r>
            <a:r>
              <a:rPr lang="en-US" sz="2800" dirty="0" smtClean="0">
                <a:latin typeface="Helvetica" panose="020B0604020202020204" pitchFamily="34" charset="0"/>
                <a:cs typeface="Helvetica" panose="020B0604020202020204" pitchFamily="34" charset="0"/>
              </a:rPr>
              <a:t>gas </a:t>
            </a:r>
            <a:r>
              <a:rPr lang="en-US" sz="2800" dirty="0" smtClean="0">
                <a:latin typeface="Helvetica" panose="020B0604020202020204" pitchFamily="34" charset="0"/>
                <a:cs typeface="Helvetica" panose="020B0604020202020204" pitchFamily="34" charset="0"/>
              </a:rPr>
              <a:t>tanks, making these difficult solutions for amateur rocketry</a:t>
            </a:r>
            <a:r>
              <a:rPr lang="en-US" sz="2800" dirty="0" smtClean="0">
                <a:latin typeface="Helvetica" panose="020B0604020202020204" pitchFamily="34" charset="0"/>
                <a:cs typeface="Helvetica" panose="020B0604020202020204" pitchFamily="34" charset="0"/>
              </a:rPr>
              <a:t>. </a:t>
            </a:r>
            <a:r>
              <a:rPr lang="en-US" sz="2800" dirty="0" smtClean="0">
                <a:latin typeface="Helvetica" panose="020B0604020202020204" pitchFamily="34" charset="0"/>
                <a:cs typeface="Helvetica" panose="020B0604020202020204" pitchFamily="34" charset="0"/>
              </a:rPr>
              <a:t>Recent advances in battery technology may allow an electric motor powered rocket propellant pump to compete with the effectiveness of a </a:t>
            </a:r>
            <a:r>
              <a:rPr lang="en-US" sz="2800" dirty="0" err="1" smtClean="0">
                <a:latin typeface="Helvetica" panose="020B0604020202020204" pitchFamily="34" charset="0"/>
                <a:cs typeface="Helvetica" panose="020B0604020202020204" pitchFamily="34" charset="0"/>
              </a:rPr>
              <a:t>turbopump</a:t>
            </a:r>
            <a:r>
              <a:rPr lang="en-US" sz="2800" dirty="0" smtClean="0">
                <a:latin typeface="Helvetica" panose="020B0604020202020204" pitchFamily="34" charset="0"/>
                <a:cs typeface="Helvetica" panose="020B0604020202020204" pitchFamily="34" charset="0"/>
              </a:rPr>
              <a:t> while weighing less than a pressure fed system.</a:t>
            </a:r>
          </a:p>
          <a:p>
            <a:endParaRPr lang="en-US" sz="2800" dirty="0">
              <a:latin typeface="Helvetica" panose="020B0604020202020204" pitchFamily="34" charset="0"/>
              <a:cs typeface="Helvetica" panose="020B0604020202020204" pitchFamily="34" charset="0"/>
            </a:endParaRPr>
          </a:p>
          <a:p>
            <a:r>
              <a:rPr lang="en-US" sz="2800" dirty="0" smtClean="0">
                <a:latin typeface="Helvetica" panose="020B0604020202020204" pitchFamily="34" charset="0"/>
                <a:cs typeface="Helvetica" panose="020B0604020202020204" pitchFamily="34" charset="0"/>
              </a:rPr>
              <a:t>The open source </a:t>
            </a:r>
            <a:r>
              <a:rPr lang="en-US" sz="2800" dirty="0" smtClean="0">
                <a:latin typeface="Helvetica" panose="020B0604020202020204" pitchFamily="34" charset="0"/>
                <a:cs typeface="Helvetica" panose="020B0604020202020204" pitchFamily="34" charset="0"/>
              </a:rPr>
              <a:t>development of an electric motor powered, high speed centrifugal pump feed system is a step forward towards making low cost bipropellant rockets capable of reaching low Earth orbit accessible to amateurs and academic rocketry groups. </a:t>
            </a:r>
          </a:p>
          <a:p>
            <a:endParaRPr lang="en-US" sz="2800" dirty="0">
              <a:latin typeface="Helvetica" panose="020B0604020202020204" pitchFamily="34" charset="0"/>
              <a:cs typeface="Helvetica" panose="020B0604020202020204" pitchFamily="34" charset="0"/>
            </a:endParaRPr>
          </a:p>
        </p:txBody>
      </p:sp>
      <p:sp>
        <p:nvSpPr>
          <p:cNvPr id="5" name="Rounded Rectangle 4"/>
          <p:cNvSpPr/>
          <p:nvPr/>
        </p:nvSpPr>
        <p:spPr>
          <a:xfrm>
            <a:off x="17720141" y="13797430"/>
            <a:ext cx="4807243" cy="141509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latin typeface="Helvetica" panose="020B0604020202020204" pitchFamily="34" charset="0"/>
                <a:cs typeface="Helvetica" panose="020B0604020202020204" pitchFamily="34" charset="0"/>
              </a:rPr>
              <a:t>Assembly model</a:t>
            </a:r>
            <a:endParaRPr lang="en-US" dirty="0">
              <a:solidFill>
                <a:srgbClr val="FF0000"/>
              </a:solidFill>
              <a:latin typeface="Helvetica" panose="020B0604020202020204" pitchFamily="34" charset="0"/>
              <a:cs typeface="Helvetica" panose="020B0604020202020204" pitchFamily="34" charset="0"/>
            </a:endParaRPr>
          </a:p>
        </p:txBody>
      </p:sp>
      <p:sp>
        <p:nvSpPr>
          <p:cNvPr id="15" name="Rounded Rectangle 14"/>
          <p:cNvSpPr/>
          <p:nvPr/>
        </p:nvSpPr>
        <p:spPr>
          <a:xfrm>
            <a:off x="12795966" y="18392127"/>
            <a:ext cx="2320872" cy="141509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FF0000"/>
                </a:solidFill>
                <a:latin typeface="Helvetica" panose="020B0604020202020204" pitchFamily="34" charset="0"/>
                <a:cs typeface="Helvetica" panose="020B0604020202020204" pitchFamily="34" charset="0"/>
              </a:rPr>
              <a:t>Concept 1</a:t>
            </a:r>
            <a:endParaRPr lang="en-US" dirty="0">
              <a:solidFill>
                <a:srgbClr val="FF0000"/>
              </a:solidFill>
              <a:latin typeface="Helvetica" panose="020B0604020202020204" pitchFamily="34" charset="0"/>
              <a:cs typeface="Helvetica" panose="020B0604020202020204" pitchFamily="34" charset="0"/>
            </a:endParaRPr>
          </a:p>
        </p:txBody>
      </p:sp>
      <p:sp>
        <p:nvSpPr>
          <p:cNvPr id="16" name="Rounded Rectangle 15"/>
          <p:cNvSpPr/>
          <p:nvPr/>
        </p:nvSpPr>
        <p:spPr>
          <a:xfrm>
            <a:off x="15649590" y="18382168"/>
            <a:ext cx="2296511" cy="141509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latin typeface="Helvetica" panose="020B0604020202020204" pitchFamily="34" charset="0"/>
                <a:cs typeface="Helvetica" panose="020B0604020202020204" pitchFamily="34" charset="0"/>
              </a:rPr>
              <a:t>Concept 2</a:t>
            </a:r>
            <a:endParaRPr lang="en-US" dirty="0">
              <a:solidFill>
                <a:srgbClr val="FF0000"/>
              </a:solidFill>
              <a:latin typeface="Helvetica" panose="020B0604020202020204" pitchFamily="34" charset="0"/>
              <a:cs typeface="Helvetica" panose="020B0604020202020204" pitchFamily="34" charset="0"/>
            </a:endParaRPr>
          </a:p>
        </p:txBody>
      </p:sp>
      <p:sp>
        <p:nvSpPr>
          <p:cNvPr id="17" name="Rounded Rectangle 16"/>
          <p:cNvSpPr/>
          <p:nvPr/>
        </p:nvSpPr>
        <p:spPr>
          <a:xfrm>
            <a:off x="13348750" y="16335043"/>
            <a:ext cx="3361773" cy="141509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latin typeface="Helvetica" panose="020B0604020202020204" pitchFamily="34" charset="0"/>
                <a:cs typeface="Helvetica" panose="020B0604020202020204" pitchFamily="34" charset="0"/>
              </a:rPr>
              <a:t>Casing/diffuser design</a:t>
            </a:r>
            <a:endParaRPr lang="en-US" dirty="0">
              <a:solidFill>
                <a:srgbClr val="FF0000"/>
              </a:solidFill>
              <a:latin typeface="Helvetica" panose="020B0604020202020204" pitchFamily="34" charset="0"/>
              <a:cs typeface="Helvetica" panose="020B0604020202020204" pitchFamily="34" charset="0"/>
            </a:endParaRPr>
          </a:p>
        </p:txBody>
      </p:sp>
      <p:sp>
        <p:nvSpPr>
          <p:cNvPr id="18" name="Rounded Rectangle 17"/>
          <p:cNvSpPr/>
          <p:nvPr/>
        </p:nvSpPr>
        <p:spPr>
          <a:xfrm>
            <a:off x="17575807" y="16348098"/>
            <a:ext cx="2534948" cy="141509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latin typeface="Helvetica" panose="020B0604020202020204" pitchFamily="34" charset="0"/>
                <a:cs typeface="Helvetica" panose="020B0604020202020204" pitchFamily="34" charset="0"/>
              </a:rPr>
              <a:t>Impeller</a:t>
            </a:r>
            <a:endParaRPr lang="en-US" dirty="0">
              <a:solidFill>
                <a:srgbClr val="FF0000"/>
              </a:solidFill>
              <a:latin typeface="Helvetica" panose="020B0604020202020204" pitchFamily="34" charset="0"/>
              <a:cs typeface="Helvetica" panose="020B0604020202020204" pitchFamily="34" charset="0"/>
            </a:endParaRPr>
          </a:p>
        </p:txBody>
      </p:sp>
      <p:sp>
        <p:nvSpPr>
          <p:cNvPr id="19" name="Rounded Rectangle 18"/>
          <p:cNvSpPr/>
          <p:nvPr/>
        </p:nvSpPr>
        <p:spPr>
          <a:xfrm>
            <a:off x="21147027" y="16348098"/>
            <a:ext cx="2534948" cy="141509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latin typeface="Helvetica" panose="020B0604020202020204" pitchFamily="34" charset="0"/>
                <a:cs typeface="Helvetica" panose="020B0604020202020204" pitchFamily="34" charset="0"/>
              </a:rPr>
              <a:t>Rotating elements</a:t>
            </a:r>
            <a:endParaRPr lang="en-US" dirty="0">
              <a:solidFill>
                <a:srgbClr val="FF0000"/>
              </a:solidFill>
              <a:latin typeface="Helvetica" panose="020B0604020202020204" pitchFamily="34" charset="0"/>
              <a:cs typeface="Helvetica" panose="020B0604020202020204" pitchFamily="34" charset="0"/>
            </a:endParaRPr>
          </a:p>
        </p:txBody>
      </p:sp>
      <p:cxnSp>
        <p:nvCxnSpPr>
          <p:cNvPr id="7" name="Straight Arrow Connector 6"/>
          <p:cNvCxnSpPr/>
          <p:nvPr/>
        </p:nvCxnSpPr>
        <p:spPr>
          <a:xfrm flipV="1">
            <a:off x="16398467" y="15164541"/>
            <a:ext cx="1547635" cy="876032"/>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18836422" y="15164540"/>
            <a:ext cx="236351" cy="979124"/>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21307019" y="15164541"/>
            <a:ext cx="831849" cy="979122"/>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14161858" y="17552474"/>
            <a:ext cx="780342" cy="680495"/>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16128839" y="17531681"/>
            <a:ext cx="780342" cy="680495"/>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sp>
        <p:nvSpPr>
          <p:cNvPr id="33" name="Text Box 11"/>
          <p:cNvSpPr txBox="1">
            <a:spLocks noChangeArrowheads="1"/>
          </p:cNvSpPr>
          <p:nvPr/>
        </p:nvSpPr>
        <p:spPr bwMode="auto">
          <a:xfrm>
            <a:off x="32754569" y="18939671"/>
            <a:ext cx="10074217" cy="8123433"/>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Lessons Learned / Future </a:t>
            </a:r>
            <a:r>
              <a:rPr lang="en-US" altLang="x-none" sz="4400" b="1" dirty="0" smtClean="0">
                <a:solidFill>
                  <a:srgbClr val="000000"/>
                </a:solidFill>
                <a:latin typeface="Helvetica" panose="020B0604020202020204" pitchFamily="34" charset="0"/>
                <a:cs typeface="Helvetica" panose="020B0604020202020204" pitchFamily="34" charset="0"/>
              </a:rPr>
              <a:t>Work</a:t>
            </a:r>
          </a:p>
          <a:p>
            <a:pPr eaLnBrk="1" hangingPunct="1">
              <a:spcBef>
                <a:spcPct val="10000"/>
              </a:spcBef>
            </a:pPr>
            <a:r>
              <a:rPr lang="en-US" altLang="x-none" sz="2800" dirty="0">
                <a:latin typeface="Helvetica" panose="020B0604020202020204" pitchFamily="34" charset="0"/>
                <a:cs typeface="Helvetica" panose="020B0604020202020204" pitchFamily="34" charset="0"/>
              </a:rPr>
              <a:t>- The</a:t>
            </a:r>
            <a:r>
              <a:rPr lang="en-US" altLang="x-none" sz="2800" dirty="0">
                <a:latin typeface="Helvetica" panose="020B0604020202020204" pitchFamily="34" charset="0"/>
                <a:cs typeface="Helvetica" panose="020B0604020202020204" pitchFamily="34" charset="0"/>
              </a:rPr>
              <a:t>	</a:t>
            </a: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34" name="Text Box 70"/>
          <p:cNvSpPr txBox="1">
            <a:spLocks noChangeArrowheads="1"/>
          </p:cNvSpPr>
          <p:nvPr/>
        </p:nvSpPr>
        <p:spPr bwMode="auto">
          <a:xfrm>
            <a:off x="22238969" y="27772229"/>
            <a:ext cx="9725569" cy="4392384"/>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Helvetica" panose="020B0604020202020204" pitchFamily="34" charset="0"/>
                <a:cs typeface="Helvetica" panose="020B0604020202020204" pitchFamily="34" charset="0"/>
              </a:rPr>
              <a:t>Thank you to our </a:t>
            </a:r>
            <a:r>
              <a:rPr lang="en-US" altLang="x-none" sz="4400" b="1" dirty="0" smtClean="0">
                <a:solidFill>
                  <a:srgbClr val="000000"/>
                </a:solidFill>
                <a:latin typeface="Helvetica" panose="020B0604020202020204" pitchFamily="34" charset="0"/>
                <a:cs typeface="Helvetica" panose="020B0604020202020204" pitchFamily="34" charset="0"/>
              </a:rPr>
              <a:t>sponsors</a:t>
            </a:r>
            <a:endParaRPr lang="en-US" altLang="x-none" sz="4400" b="1" dirty="0">
              <a:solidFill>
                <a:srgbClr val="000000"/>
              </a:solidFill>
              <a:latin typeface="Helvetica" panose="020B0604020202020204" pitchFamily="34" charset="0"/>
              <a:cs typeface="Helvetica" panose="020B0604020202020204" pitchFamily="34" charset="0"/>
            </a:endParaRPr>
          </a:p>
          <a:p>
            <a:pPr algn="just" eaLnBrk="1" hangingPunct="1"/>
            <a:r>
              <a:rPr lang="en-US" altLang="x-none" sz="2800" dirty="0" smtClean="0">
                <a:latin typeface="Helvetica" panose="020B0604020202020204" pitchFamily="34" charset="0"/>
                <a:cs typeface="Helvetica" panose="020B0604020202020204" pitchFamily="34" charset="0"/>
              </a:rPr>
              <a:t>ACME </a:t>
            </a:r>
            <a:r>
              <a:rPr lang="en-US" altLang="x-none" sz="2800" dirty="0" smtClean="0">
                <a:latin typeface="Helvetica" panose="020B0604020202020204" pitchFamily="34" charset="0"/>
                <a:cs typeface="Helvetica" panose="020B0604020202020204" pitchFamily="34" charset="0"/>
              </a:rPr>
              <a:t>Corporation</a:t>
            </a: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URS Electronics</a:t>
            </a: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Mechanical Materials Engineering Department</a:t>
            </a:r>
            <a:endParaRPr lang="en-US" altLang="x-none" sz="2800" dirty="0">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36" name="Rounded Rectangle 35"/>
          <p:cNvSpPr/>
          <p:nvPr/>
        </p:nvSpPr>
        <p:spPr>
          <a:xfrm>
            <a:off x="23138990" y="22417923"/>
            <a:ext cx="6823944" cy="2233731"/>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latin typeface="Helvetica" panose="020B0604020202020204" pitchFamily="34" charset="0"/>
                <a:cs typeface="Helvetica" panose="020B0604020202020204" pitchFamily="34" charset="0"/>
              </a:rPr>
              <a:t>Photo of subsystem or device in action. ACTION SPRAY SHOT FROM TEST BENCH</a:t>
            </a:r>
            <a:endParaRPr lang="en-US" dirty="0">
              <a:solidFill>
                <a:srgbClr val="FF0000"/>
              </a:solidFill>
              <a:latin typeface="Helvetica" panose="020B0604020202020204" pitchFamily="34" charset="0"/>
              <a:cs typeface="Helvetica" panose="020B0604020202020204" pitchFamily="34" charset="0"/>
            </a:endParaRPr>
          </a:p>
        </p:txBody>
      </p:sp>
      <p:sp>
        <p:nvSpPr>
          <p:cNvPr id="39" name="TextBox 38"/>
          <p:cNvSpPr txBox="1"/>
          <p:nvPr/>
        </p:nvSpPr>
        <p:spPr>
          <a:xfrm>
            <a:off x="24216086" y="24845630"/>
            <a:ext cx="4938226" cy="1384995"/>
          </a:xfrm>
          <a:prstGeom prst="rect">
            <a:avLst/>
          </a:prstGeom>
          <a:noFill/>
        </p:spPr>
        <p:txBody>
          <a:bodyPr wrap="square" rtlCol="0">
            <a:spAutoFit/>
          </a:bodyPr>
          <a:lstStyle/>
          <a:p>
            <a:r>
              <a:rPr lang="en-US" sz="2800" dirty="0" smtClean="0">
                <a:latin typeface="Helvetica" panose="020B0604020202020204" pitchFamily="34" charset="0"/>
                <a:ea typeface="Times New Roman" charset="0"/>
                <a:cs typeface="Helvetica" panose="020B0604020202020204" pitchFamily="34" charset="0"/>
              </a:rPr>
              <a:t>Figure caption and maybe a short paragraph of explanatory text</a:t>
            </a:r>
            <a:endParaRPr lang="en-US" sz="2800" dirty="0">
              <a:latin typeface="Helvetica" panose="020B0604020202020204" pitchFamily="34" charset="0"/>
              <a:ea typeface="Times New Roman" charset="0"/>
              <a:cs typeface="Helvetica" panose="020B0604020202020204" pitchFamily="34" charset="0"/>
            </a:endParaRPr>
          </a:p>
        </p:txBody>
      </p:sp>
      <p:sp>
        <p:nvSpPr>
          <p:cNvPr id="31" name="Rounded Rectangle 30"/>
          <p:cNvSpPr/>
          <p:nvPr/>
        </p:nvSpPr>
        <p:spPr>
          <a:xfrm>
            <a:off x="34417183" y="11729440"/>
            <a:ext cx="5994402" cy="3940932"/>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latin typeface="Helvetica" panose="020B0604020202020204" pitchFamily="34" charset="0"/>
                <a:cs typeface="Helvetica" panose="020B0604020202020204" pitchFamily="34" charset="0"/>
              </a:rPr>
              <a:t>Plot or table </a:t>
            </a:r>
            <a:r>
              <a:rPr lang="en-US" smtClean="0">
                <a:solidFill>
                  <a:srgbClr val="FF0000"/>
                </a:solidFill>
                <a:latin typeface="Helvetica" panose="020B0604020202020204" pitchFamily="34" charset="0"/>
                <a:cs typeface="Helvetica" panose="020B0604020202020204" pitchFamily="34" charset="0"/>
              </a:rPr>
              <a:t>of final performance </a:t>
            </a:r>
            <a:r>
              <a:rPr lang="en-US" dirty="0" smtClean="0">
                <a:solidFill>
                  <a:srgbClr val="FF0000"/>
                </a:solidFill>
                <a:latin typeface="Helvetica" panose="020B0604020202020204" pitchFamily="34" charset="0"/>
                <a:cs typeface="Helvetica" panose="020B0604020202020204" pitchFamily="34" charset="0"/>
              </a:rPr>
              <a:t>results</a:t>
            </a:r>
            <a:endParaRPr lang="en-US" dirty="0">
              <a:solidFill>
                <a:srgbClr val="FF0000"/>
              </a:solidFill>
              <a:latin typeface="Helvetica" panose="020B0604020202020204" pitchFamily="34" charset="0"/>
              <a:cs typeface="Helvetica" panose="020B0604020202020204" pitchFamily="34" charset="0"/>
            </a:endParaRPr>
          </a:p>
        </p:txBody>
      </p:sp>
      <p:sp>
        <p:nvSpPr>
          <p:cNvPr id="32" name="TextBox 31"/>
          <p:cNvSpPr txBox="1"/>
          <p:nvPr/>
        </p:nvSpPr>
        <p:spPr>
          <a:xfrm>
            <a:off x="34997755" y="15975160"/>
            <a:ext cx="4938226" cy="1384995"/>
          </a:xfrm>
          <a:prstGeom prst="rect">
            <a:avLst/>
          </a:prstGeom>
          <a:noFill/>
        </p:spPr>
        <p:txBody>
          <a:bodyPr wrap="square" rtlCol="0">
            <a:spAutoFit/>
          </a:bodyPr>
          <a:lstStyle/>
          <a:p>
            <a:r>
              <a:rPr lang="en-US" sz="2800" dirty="0" smtClean="0">
                <a:latin typeface="Helvetica" panose="020B0604020202020204" pitchFamily="34" charset="0"/>
                <a:ea typeface="Times New Roman" charset="0"/>
                <a:cs typeface="Helvetica" panose="020B0604020202020204" pitchFamily="34" charset="0"/>
              </a:rPr>
              <a:t>Figure caption and maybe a short paragraph of explanatory text</a:t>
            </a:r>
            <a:endParaRPr lang="en-US" sz="2800" dirty="0">
              <a:latin typeface="Helvetica" panose="020B0604020202020204" pitchFamily="34" charset="0"/>
              <a:ea typeface="Times New Roman" charset="0"/>
              <a:cs typeface="Helvetica" panose="020B0604020202020204" pitchFamily="34" charset="0"/>
            </a:endParaRPr>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18107" y="30700885"/>
            <a:ext cx="5507083" cy="1148717"/>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5029" y="463471"/>
            <a:ext cx="2787729" cy="278772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98546" y="19807223"/>
            <a:ext cx="7855111" cy="5763214"/>
          </a:xfrm>
          <a:prstGeom prst="rect">
            <a:avLst/>
          </a:prstGeom>
        </p:spPr>
      </p:pic>
      <p:sp>
        <p:nvSpPr>
          <p:cNvPr id="41" name="TextBox 40"/>
          <p:cNvSpPr txBox="1"/>
          <p:nvPr/>
        </p:nvSpPr>
        <p:spPr>
          <a:xfrm>
            <a:off x="15172528" y="25707405"/>
            <a:ext cx="5266243" cy="523220"/>
          </a:xfrm>
          <a:prstGeom prst="rect">
            <a:avLst/>
          </a:prstGeom>
          <a:noFill/>
        </p:spPr>
        <p:txBody>
          <a:bodyPr wrap="square" rtlCol="0">
            <a:spAutoFit/>
          </a:bodyPr>
          <a:lstStyle/>
          <a:p>
            <a:r>
              <a:rPr lang="en-US" sz="2800" i="1" dirty="0" smtClean="0">
                <a:latin typeface="Helvetica" panose="020B0604020202020204" pitchFamily="34" charset="0"/>
                <a:ea typeface="Times New Roman" charset="0"/>
                <a:cs typeface="Helvetica" panose="020B0604020202020204" pitchFamily="34" charset="0"/>
              </a:rPr>
              <a:t>Prototype assembled for testing</a:t>
            </a:r>
            <a:endParaRPr lang="en-US" sz="2800" i="1" dirty="0">
              <a:latin typeface="Helvetica" panose="020B0604020202020204" pitchFamily="34" charset="0"/>
              <a:ea typeface="Times New Roman" charset="0"/>
              <a:cs typeface="Helvetica" panose="020B0604020202020204" pitchFamily="34" charset="0"/>
            </a:endParaRPr>
          </a:p>
        </p:txBody>
      </p:sp>
    </p:spTree>
    <p:extLst>
      <p:ext uri="{BB962C8B-B14F-4D97-AF65-F5344CB8AC3E}">
        <p14:creationId xmlns:p14="http://schemas.microsoft.com/office/powerpoint/2010/main" val="9017821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6061</TotalTime>
  <Words>373</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Helvetica</vt:lpstr>
      <vt:lpstr>Times New Roman</vt:lpstr>
      <vt:lpstr>Default Design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Poster template</dc:title>
  <dc:subject>BSME Capstone</dc:subject>
  <dc:creator>Inspired by Colin Purrington and created by GWR</dc:creator>
  <cp:keywords/>
  <dc:description>See http://colinpurrington.com/tips/academic/posterdesign for more information and the inspiration for this poster layout</dc:description>
  <cp:lastModifiedBy>James Luce</cp:lastModifiedBy>
  <cp:revision>610</cp:revision>
  <cp:lastPrinted>2017-05-19T13:54:08Z</cp:lastPrinted>
  <dcterms:created xsi:type="dcterms:W3CDTF">2012-06-12T14:08:55Z</dcterms:created>
  <dcterms:modified xsi:type="dcterms:W3CDTF">2017-06-01T01:56:38Z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