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134" autoAdjust="0"/>
  </p:normalViewPr>
  <p:slideViewPr>
    <p:cSldViewPr snapToGrid="0">
      <p:cViewPr>
        <p:scale>
          <a:sx n="19" d="100"/>
          <a:sy n="19" d="100"/>
        </p:scale>
        <p:origin x="1044" y="78"/>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5/31/2017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5/31/2017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3" name="Text Box 13"/>
          <p:cNvSpPr txBox="1">
            <a:spLocks noChangeArrowheads="1"/>
          </p:cNvSpPr>
          <p:nvPr/>
        </p:nvSpPr>
        <p:spPr bwMode="auto">
          <a:xfrm>
            <a:off x="29548492" y="5611189"/>
            <a:ext cx="13280294" cy="2431001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Measured Performance</a:t>
            </a:r>
            <a:endParaRPr lang="en-US" altLang="x-none" sz="4400" b="1" dirty="0">
              <a:solidFill>
                <a:srgbClr val="000000"/>
              </a:solidFill>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This is where you show your convincing evidence for the success of your project</a:t>
            </a:r>
            <a:endParaRPr lang="en-US" altLang="x-none" sz="2800" dirty="0">
              <a:latin typeface="Helvetica" panose="020B0604020202020204" pitchFamily="34" charset="0"/>
              <a:cs typeface="Helvetica" panose="020B0604020202020204" pitchFamily="34" charset="0"/>
            </a:endParaRPr>
          </a:p>
        </p:txBody>
      </p:sp>
      <p:sp>
        <p:nvSpPr>
          <p:cNvPr id="14342" name="Text Box 12"/>
          <p:cNvSpPr txBox="1">
            <a:spLocks noChangeArrowheads="1"/>
          </p:cNvSpPr>
          <p:nvPr/>
        </p:nvSpPr>
        <p:spPr bwMode="auto">
          <a:xfrm>
            <a:off x="11828001" y="5611189"/>
            <a:ext cx="16950199" cy="26884427"/>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The Design</a:t>
            </a:r>
            <a:endParaRPr lang="en-US" altLang="x-none" sz="4400" b="1" dirty="0">
              <a:solidFill>
                <a:srgbClr val="000000"/>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065" t="5689" r="9804" b="6750"/>
          <a:stretch/>
        </p:blipFill>
        <p:spPr>
          <a:xfrm>
            <a:off x="13617377" y="7580250"/>
            <a:ext cx="12920869" cy="6983896"/>
          </a:xfrm>
          <a:prstGeom prst="rect">
            <a:avLst/>
          </a:prstGeom>
        </p:spPr>
      </p:pic>
      <p:sp>
        <p:nvSpPr>
          <p:cNvPr id="14339" name="Text Box 7"/>
          <p:cNvSpPr txBox="1">
            <a:spLocks noChangeArrowheads="1"/>
          </p:cNvSpPr>
          <p:nvPr/>
        </p:nvSpPr>
        <p:spPr bwMode="auto">
          <a:xfrm>
            <a:off x="1045029" y="5611189"/>
            <a:ext cx="10012680" cy="3756746"/>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Project Objective Statement</a:t>
            </a:r>
            <a:endParaRPr lang="en-US" altLang="x-none" sz="4400" b="1" dirty="0">
              <a:latin typeface="Helvetica" panose="020B0604020202020204" pitchFamily="34"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eaLnBrk="1" hangingPunct="1">
              <a:spcBef>
                <a:spcPct val="10000"/>
              </a:spcBef>
            </a:pPr>
            <a:r>
              <a:rPr lang="en-US" sz="2800" dirty="0" smtClean="0">
                <a:latin typeface="Helvetica" panose="020B0604020202020204" pitchFamily="34" charset="0"/>
                <a:cs typeface="Helvetica" panose="020B0604020202020204" pitchFamily="34" charset="0"/>
              </a:rPr>
              <a:t>The </a:t>
            </a:r>
            <a:r>
              <a:rPr lang="en-US" sz="2800" dirty="0">
                <a:latin typeface="Helvetica" panose="020B0604020202020204" pitchFamily="34" charset="0"/>
                <a:cs typeface="Helvetica" panose="020B0604020202020204" pitchFamily="34" charset="0"/>
              </a:rPr>
              <a:t>goal of the EFS project is to design, build, and test an electric </a:t>
            </a:r>
            <a:r>
              <a:rPr lang="en-US" sz="2800" dirty="0" smtClean="0">
                <a:latin typeface="Helvetica" panose="020B0604020202020204" pitchFamily="34" charset="0"/>
                <a:cs typeface="Helvetica" panose="020B0604020202020204" pitchFamily="34" charset="0"/>
              </a:rPr>
              <a:t>propellant feed </a:t>
            </a:r>
            <a:r>
              <a:rPr lang="en-US" sz="2800" dirty="0">
                <a:latin typeface="Helvetica" panose="020B0604020202020204" pitchFamily="34" charset="0"/>
                <a:cs typeface="Helvetica" panose="020B0604020202020204" pitchFamily="34" charset="0"/>
              </a:rPr>
              <a:t>system </a:t>
            </a:r>
            <a:r>
              <a:rPr lang="en-US" sz="2800" dirty="0" smtClean="0">
                <a:latin typeface="Helvetica" panose="020B0604020202020204" pitchFamily="34" charset="0"/>
                <a:cs typeface="Helvetica" panose="020B0604020202020204" pitchFamily="34" charset="0"/>
              </a:rPr>
              <a:t>for </a:t>
            </a:r>
            <a:r>
              <a:rPr lang="en-US" sz="2800" dirty="0">
                <a:latin typeface="Helvetica" panose="020B0604020202020204" pitchFamily="34" charset="0"/>
                <a:cs typeface="Helvetica" panose="020B0604020202020204" pitchFamily="34" charset="0"/>
              </a:rPr>
              <a:t>the PSAS LV4 liquid fueled bi-propellant rocket engine prototype by June 6, 2017.</a:t>
            </a:r>
            <a:r>
              <a:rPr lang="en-US" altLang="x-none" sz="2400" dirty="0">
                <a:latin typeface="Helvetica" panose="020B0604020202020204" pitchFamily="34" charset="0"/>
                <a:cs typeface="Helvetica" panose="020B0604020202020204" pitchFamily="34" charset="0"/>
              </a:rPr>
              <a:t>		</a:t>
            </a:r>
            <a:endParaRPr lang="en-US" altLang="x-none" sz="2400" i="1" dirty="0">
              <a:solidFill>
                <a:schemeClr val="accent2"/>
              </a:solidFill>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14340" name="Text Box 11"/>
          <p:cNvSpPr txBox="1">
            <a:spLocks noChangeArrowheads="1"/>
          </p:cNvSpPr>
          <p:nvPr/>
        </p:nvSpPr>
        <p:spPr bwMode="auto">
          <a:xfrm>
            <a:off x="1045029" y="19114459"/>
            <a:ext cx="10012680" cy="5402117"/>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Key Customer Requirements</a:t>
            </a:r>
          </a:p>
          <a:p>
            <a:pPr algn="just" eaLnBrk="1" hangingPunct="1">
              <a:spcBef>
                <a:spcPts val="400"/>
              </a:spcBef>
            </a:pP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build and test </a:t>
            </a:r>
            <a:r>
              <a:rPr lang="en-US" altLang="x-none" sz="2800" dirty="0">
                <a:latin typeface="Helvetica" panose="020B0604020202020204" pitchFamily="34" charset="0"/>
                <a:cs typeface="Helvetica" panose="020B0604020202020204" pitchFamily="34" charset="0"/>
              </a:rPr>
              <a:t>a technology development platform for the </a:t>
            </a:r>
            <a:r>
              <a:rPr lang="en-US" altLang="x-none" sz="2800" dirty="0" smtClean="0">
                <a:latin typeface="Helvetica" panose="020B0604020202020204" pitchFamily="34" charset="0"/>
                <a:cs typeface="Helvetica" panose="020B0604020202020204" pitchFamily="34" charset="0"/>
              </a:rPr>
              <a:t>electronic propellant feed system.</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a pump capable of delivering 350 psi of </a:t>
            </a:r>
            <a:r>
              <a:rPr lang="en-US" altLang="x-none" sz="2800" dirty="0" smtClean="0">
                <a:latin typeface="Helvetica" panose="020B0604020202020204" pitchFamily="34" charset="0"/>
                <a:cs typeface="Helvetica" panose="020B0604020202020204" pitchFamily="34" charset="0"/>
              </a:rPr>
              <a:t>pressure at 11 GPM </a:t>
            </a:r>
            <a:r>
              <a:rPr lang="en-US" altLang="x-none" sz="2800" dirty="0" smtClean="0">
                <a:latin typeface="Helvetica" panose="020B0604020202020204" pitchFamily="34" charset="0"/>
                <a:cs typeface="Helvetica" panose="020B0604020202020204" pitchFamily="34" charset="0"/>
              </a:rPr>
              <a:t>to the combustion </a:t>
            </a:r>
            <a:r>
              <a:rPr lang="en-US" altLang="x-none" sz="2800" dirty="0" smtClean="0">
                <a:latin typeface="Helvetica" panose="020B0604020202020204" pitchFamily="34" charset="0"/>
                <a:cs typeface="Helvetica" panose="020B0604020202020204" pitchFamily="34" charset="0"/>
              </a:rPr>
              <a:t>chamber.</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Pump </a:t>
            </a:r>
            <a:r>
              <a:rPr lang="en-US" altLang="x-none" sz="2800" dirty="0" smtClean="0">
                <a:latin typeface="Helvetica" panose="020B0604020202020204" pitchFamily="34" charset="0"/>
                <a:cs typeface="Helvetica" panose="020B0604020202020204" pitchFamily="34" charset="0"/>
              </a:rPr>
              <a:t>performance </a:t>
            </a:r>
            <a:r>
              <a:rPr lang="en-US" altLang="x-none" sz="2800" dirty="0" smtClean="0">
                <a:latin typeface="Helvetica" panose="020B0604020202020204" pitchFamily="34" charset="0"/>
                <a:cs typeface="Helvetica" panose="020B0604020202020204" pitchFamily="34" charset="0"/>
              </a:rPr>
              <a:t>characterization analysis.</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Scalable </a:t>
            </a:r>
            <a:r>
              <a:rPr lang="en-US" altLang="x-none" sz="2800" dirty="0" smtClean="0">
                <a:latin typeface="Helvetica" panose="020B0604020202020204" pitchFamily="34" charset="0"/>
                <a:cs typeface="Helvetica" panose="020B0604020202020204" pitchFamily="34" charset="0"/>
              </a:rPr>
              <a:t>design </a:t>
            </a:r>
            <a:r>
              <a:rPr lang="en-US" altLang="x-none" sz="2800" dirty="0" smtClean="0">
                <a:latin typeface="Helvetica" panose="020B0604020202020204" pitchFamily="34" charset="0"/>
                <a:cs typeface="Helvetica" panose="020B0604020202020204" pitchFamily="34" charset="0"/>
              </a:rPr>
              <a:t>for future </a:t>
            </a:r>
            <a:r>
              <a:rPr lang="en-US" altLang="x-none" sz="2800" dirty="0" smtClean="0">
                <a:latin typeface="Helvetica" panose="020B0604020202020204" pitchFamily="34" charset="0"/>
                <a:cs typeface="Helvetica" panose="020B0604020202020204" pitchFamily="34" charset="0"/>
              </a:rPr>
              <a:t>pump iterations</a:t>
            </a:r>
            <a:r>
              <a:rPr lang="en-US" altLang="x-none" sz="2800" dirty="0" smtClean="0">
                <a:latin typeface="Helvetica" panose="020B0604020202020204" pitchFamily="34" charset="0"/>
                <a:cs typeface="Helvetica" panose="020B0604020202020204" pitchFamily="34" charset="0"/>
              </a:rPr>
              <a:t>.</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Open source documentation, design artifacts and build information.</a:t>
            </a:r>
          </a:p>
        </p:txBody>
      </p:sp>
      <p:sp>
        <p:nvSpPr>
          <p:cNvPr id="14341" name="Text Box 16"/>
          <p:cNvSpPr txBox="1">
            <a:spLocks noChangeArrowheads="1"/>
          </p:cNvSpPr>
          <p:nvPr/>
        </p:nvSpPr>
        <p:spPr bwMode="auto">
          <a:xfrm>
            <a:off x="1045029" y="29215037"/>
            <a:ext cx="10074218" cy="3280579"/>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Acknowledgments</a:t>
            </a:r>
          </a:p>
        </p:txBody>
      </p:sp>
      <p:sp>
        <p:nvSpPr>
          <p:cNvPr id="14344" name="Text Box 14"/>
          <p:cNvSpPr txBox="1">
            <a:spLocks noChangeArrowheads="1"/>
          </p:cNvSpPr>
          <p:nvPr/>
        </p:nvSpPr>
        <p:spPr bwMode="auto">
          <a:xfrm>
            <a:off x="3832758" y="2880374"/>
            <a:ext cx="37670508" cy="225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35131" tIns="235131"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4800" b="1" dirty="0" smtClean="0">
                <a:latin typeface="Helvetica" panose="020B0604020202020204" pitchFamily="34" charset="0"/>
                <a:cs typeface="Helvetica" panose="020B0604020202020204" pitchFamily="34" charset="0"/>
              </a:rPr>
              <a:t>Team Members: John C. Froehlich, Jonathan Talik, James Luce, Rawand Rasheed, Mimi Shang and Jordan Roland</a:t>
            </a:r>
          </a:p>
          <a:p>
            <a:pPr algn="ctr" eaLnBrk="1" hangingPunct="1">
              <a:spcBef>
                <a:spcPts val="1200"/>
              </a:spcBef>
              <a:spcAft>
                <a:spcPts val="1200"/>
              </a:spcAft>
            </a:pPr>
            <a:r>
              <a:rPr lang="is-IS" altLang="x-none" sz="4800" b="1" dirty="0" smtClean="0">
                <a:latin typeface="Helvetica" panose="020B0604020202020204" pitchFamily="34" charset="0"/>
                <a:cs typeface="Helvetica" panose="020B0604020202020204" pitchFamily="34" charset="0"/>
              </a:rPr>
              <a:t>Sponsor: Portland State Aerospace Society</a:t>
            </a:r>
            <a:endParaRPr lang="en-US" altLang="x-none" sz="4800" dirty="0">
              <a:latin typeface="Helvetica" panose="020B0604020202020204" pitchFamily="34" charset="0"/>
              <a:cs typeface="Helvetica" panose="020B0604020202020204" pitchFamily="34" charset="0"/>
            </a:endParaRPr>
          </a:p>
        </p:txBody>
      </p:sp>
      <p:sp>
        <p:nvSpPr>
          <p:cNvPr id="14346" name="Text Box 70"/>
          <p:cNvSpPr txBox="1">
            <a:spLocks noChangeArrowheads="1"/>
          </p:cNvSpPr>
          <p:nvPr/>
        </p:nvSpPr>
        <p:spPr bwMode="auto">
          <a:xfrm>
            <a:off x="29548492" y="30458855"/>
            <a:ext cx="13280294" cy="2036761"/>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Project Website</a:t>
            </a: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https</a:t>
            </a:r>
            <a:r>
              <a:rPr lang="en-US" altLang="x-none" sz="2800" dirty="0">
                <a:latin typeface="Helvetica" panose="020B0604020202020204" pitchFamily="34" charset="0"/>
                <a:cs typeface="Helvetica" panose="020B0604020202020204" pitchFamily="34" charset="0"/>
              </a:rPr>
              <a:t>://github.com/psas/electric-feed-system</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 name="Rectangle 180"/>
          <p:cNvSpPr>
            <a:spLocks noChangeArrowheads="1"/>
          </p:cNvSpPr>
          <p:nvPr/>
        </p:nvSpPr>
        <p:spPr bwMode="auto">
          <a:xfrm>
            <a:off x="651615" y="767543"/>
            <a:ext cx="42386250" cy="186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defRPr/>
            </a:pPr>
            <a:r>
              <a:rPr lang="en-US" sz="11500" b="1" dirty="0" smtClean="0">
                <a:ln>
                  <a:solidFill>
                    <a:schemeClr val="bg1"/>
                  </a:solidFill>
                </a:ln>
                <a:latin typeface="Helvetica" panose="020B0604020202020204" pitchFamily="34" charset="0"/>
                <a:ea typeface="ＭＳ Ｐゴシック" charset="0"/>
                <a:cs typeface="Helvetica" panose="020B0604020202020204" pitchFamily="34" charset="0"/>
              </a:rPr>
              <a:t>Electric Propellant Feed System (EFS)</a:t>
            </a:r>
            <a:endParaRPr lang="en-US" sz="11500" b="1" dirty="0">
              <a:ln>
                <a:solidFill>
                  <a:schemeClr val="bg1"/>
                </a:solidFill>
              </a:ln>
              <a:latin typeface="Helvetica" panose="020B0604020202020204" pitchFamily="34" charset="0"/>
              <a:ea typeface="ＭＳ Ｐゴシック" charset="0"/>
              <a:cs typeface="Helvetica" panose="020B0604020202020204" pitchFamily="34" charset="0"/>
            </a:endParaRPr>
          </a:p>
        </p:txBody>
      </p:sp>
      <p:sp>
        <p:nvSpPr>
          <p:cNvPr id="13" name="Text Box 7"/>
          <p:cNvSpPr txBox="1">
            <a:spLocks noChangeArrowheads="1"/>
          </p:cNvSpPr>
          <p:nvPr/>
        </p:nvSpPr>
        <p:spPr bwMode="auto">
          <a:xfrm>
            <a:off x="1045029" y="9838793"/>
            <a:ext cx="10012680" cy="8804808"/>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Motivation</a:t>
            </a:r>
          </a:p>
          <a:p>
            <a:pPr algn="just" eaLnBrk="1" hangingPunct="1">
              <a:spcBef>
                <a:spcPct val="50000"/>
              </a:spcBef>
            </a:pPr>
            <a:endParaRPr lang="en-US" altLang="x-none" sz="2400" i="1" dirty="0" smtClean="0">
              <a:solidFill>
                <a:schemeClr val="accent2"/>
              </a:solidFill>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Historically, the technology used to deliver liquid propellant into a rocket’s combustion chamber has been to use complex </a:t>
            </a:r>
            <a:r>
              <a:rPr lang="en-US" sz="2800" dirty="0" err="1" smtClean="0">
                <a:latin typeface="Helvetica" panose="020B0604020202020204" pitchFamily="34" charset="0"/>
                <a:cs typeface="Helvetica" panose="020B0604020202020204" pitchFamily="34" charset="0"/>
              </a:rPr>
              <a:t>turbopumps</a:t>
            </a:r>
            <a:r>
              <a:rPr lang="en-US" sz="2800" dirty="0" smtClean="0">
                <a:latin typeface="Helvetica" panose="020B0604020202020204" pitchFamily="34" charset="0"/>
                <a:cs typeface="Helvetica" panose="020B0604020202020204" pitchFamily="34" charset="0"/>
              </a:rPr>
              <a:t> or heavy pressurized gas tanks, making these difficult solutions for amateur rocketry. Recent advances in battery technology may allow an electric motor powered rocket propellant pump to compete with the effectiveness of a </a:t>
            </a:r>
            <a:r>
              <a:rPr lang="en-US" sz="2800" dirty="0" err="1" smtClean="0">
                <a:latin typeface="Helvetica" panose="020B0604020202020204" pitchFamily="34" charset="0"/>
                <a:cs typeface="Helvetica" panose="020B0604020202020204" pitchFamily="34" charset="0"/>
              </a:rPr>
              <a:t>turbopump</a:t>
            </a:r>
            <a:r>
              <a:rPr lang="en-US" sz="2800" dirty="0" smtClean="0">
                <a:latin typeface="Helvetica" panose="020B0604020202020204" pitchFamily="34" charset="0"/>
                <a:cs typeface="Helvetica" panose="020B0604020202020204" pitchFamily="34" charset="0"/>
              </a:rPr>
              <a:t> while weighing less than a pressure fed system.</a:t>
            </a:r>
          </a:p>
          <a:p>
            <a:endParaRPr lang="en-US" sz="2800" dirty="0">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The open source development of an electric motor powered, high speed centrifugal pump feed system is a step forward towards making low cost bipropellant rockets capable of reaching low Earth orbit accessible to amateurs and academic rocketry groups. </a:t>
            </a:r>
          </a:p>
          <a:p>
            <a:endParaRPr lang="en-US" sz="2800" dirty="0">
              <a:latin typeface="Helvetica" panose="020B0604020202020204" pitchFamily="34" charset="0"/>
              <a:cs typeface="Helvetica" panose="020B0604020202020204" pitchFamily="34" charset="0"/>
            </a:endParaRPr>
          </a:p>
        </p:txBody>
      </p:sp>
      <p:sp>
        <p:nvSpPr>
          <p:cNvPr id="33" name="Text Box 11"/>
          <p:cNvSpPr txBox="1">
            <a:spLocks noChangeArrowheads="1"/>
          </p:cNvSpPr>
          <p:nvPr/>
        </p:nvSpPr>
        <p:spPr bwMode="auto">
          <a:xfrm>
            <a:off x="1045029" y="24987434"/>
            <a:ext cx="10012680" cy="3756745"/>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Future Work </a:t>
            </a:r>
            <a:endParaRPr lang="en-US" altLang="x-none" sz="4400" b="1" dirty="0" smtClean="0">
              <a:solidFill>
                <a:srgbClr val="000000"/>
              </a:solidFill>
              <a:latin typeface="Helvetica" panose="020B0604020202020204" pitchFamily="34"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Investigate additional design variations.</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Test pump with PSAS </a:t>
            </a:r>
            <a:r>
              <a:rPr lang="en-US" altLang="x-none" sz="2800" dirty="0" err="1" smtClean="0">
                <a:latin typeface="Helvetica" panose="020B0604020202020204" pitchFamily="34" charset="0"/>
                <a:cs typeface="Helvetica" panose="020B0604020202020204" pitchFamily="34" charset="0"/>
              </a:rPr>
              <a:t>pintle</a:t>
            </a:r>
            <a:r>
              <a:rPr lang="en-US" altLang="x-none" sz="2800" dirty="0" smtClean="0">
                <a:latin typeface="Helvetica" panose="020B0604020202020204" pitchFamily="34" charset="0"/>
                <a:cs typeface="Helvetica" panose="020B0604020202020204" pitchFamily="34" charset="0"/>
              </a:rPr>
              <a:t> injector.</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Adapt </a:t>
            </a:r>
            <a:r>
              <a:rPr lang="en-US" altLang="x-none" sz="2800" dirty="0" smtClean="0">
                <a:latin typeface="Helvetica" panose="020B0604020202020204" pitchFamily="34" charset="0"/>
                <a:cs typeface="Helvetica" panose="020B0604020202020204" pitchFamily="34" charset="0"/>
              </a:rPr>
              <a:t>system for cryogenic </a:t>
            </a:r>
            <a:r>
              <a:rPr lang="en-US" altLang="x-none" sz="2800" dirty="0" smtClean="0">
                <a:latin typeface="Helvetica" panose="020B0604020202020204" pitchFamily="34" charset="0"/>
                <a:cs typeface="Helvetica" panose="020B0604020202020204" pitchFamily="34" charset="0"/>
              </a:rPr>
              <a:t>propellants.</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Scale </a:t>
            </a:r>
            <a:r>
              <a:rPr lang="en-US" altLang="x-none" sz="2800" dirty="0">
                <a:latin typeface="Helvetica" panose="020B0604020202020204" pitchFamily="34" charset="0"/>
                <a:cs typeface="Helvetica" panose="020B0604020202020204" pitchFamily="34" charset="0"/>
              </a:rPr>
              <a:t>design to match PSAS LV4 </a:t>
            </a:r>
            <a:r>
              <a:rPr lang="en-US" altLang="x-none" sz="2800" dirty="0" smtClean="0">
                <a:latin typeface="Helvetica" panose="020B0604020202020204" pitchFamily="34" charset="0"/>
                <a:cs typeface="Helvetica" panose="020B0604020202020204" pitchFamily="34" charset="0"/>
              </a:rPr>
              <a:t>requirements</a:t>
            </a:r>
            <a:r>
              <a:rPr lang="en-US" altLang="x-none" sz="2800" dirty="0">
                <a:latin typeface="Helvetica" panose="020B0604020202020204" pitchFamily="34" charset="0"/>
                <a:cs typeface="Helvetica" panose="020B0604020202020204" pitchFamily="34" charset="0"/>
              </a:rPr>
              <a:t>.</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Refine motor control and motor data acquisition.</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6868" y="1260800"/>
            <a:ext cx="5507083" cy="1148717"/>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029" y="463471"/>
            <a:ext cx="2787729" cy="278772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67399" y="16986385"/>
            <a:ext cx="9305619" cy="6827437"/>
          </a:xfrm>
          <a:prstGeom prst="rect">
            <a:avLst/>
          </a:prstGeom>
        </p:spPr>
      </p:pic>
      <p:sp>
        <p:nvSpPr>
          <p:cNvPr id="41" name="TextBox 40"/>
          <p:cNvSpPr txBox="1"/>
          <p:nvPr/>
        </p:nvSpPr>
        <p:spPr>
          <a:xfrm>
            <a:off x="20582500" y="24039705"/>
            <a:ext cx="6568587" cy="523220"/>
          </a:xfrm>
          <a:prstGeom prst="rect">
            <a:avLst/>
          </a:prstGeom>
          <a:noFill/>
        </p:spPr>
        <p:txBody>
          <a:bodyPr wrap="square" rtlCol="0">
            <a:spAutoFit/>
          </a:bodyPr>
          <a:lstStyle/>
          <a:p>
            <a:r>
              <a:rPr lang="en-US" sz="2800" i="1" dirty="0" smtClean="0">
                <a:latin typeface="Helvetica" panose="020B0604020202020204" pitchFamily="34" charset="0"/>
                <a:ea typeface="Times New Roman" charset="0"/>
                <a:cs typeface="Helvetica" panose="020B0604020202020204" pitchFamily="34" charset="0"/>
              </a:rPr>
              <a:t>Prototype assembled for testing</a:t>
            </a:r>
            <a:endParaRPr lang="en-US" sz="2800" i="1" dirty="0">
              <a:latin typeface="Helvetica" panose="020B0604020202020204" pitchFamily="34" charset="0"/>
              <a:ea typeface="Times New Roman" charset="0"/>
              <a:cs typeface="Helvetica" panose="020B0604020202020204"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3000184610"/>
              </p:ext>
            </p:extLst>
          </p:nvPr>
        </p:nvGraphicFramePr>
        <p:xfrm>
          <a:off x="1934052" y="30340680"/>
          <a:ext cx="8234633" cy="1926336"/>
        </p:xfrm>
        <a:graphic>
          <a:graphicData uri="http://schemas.openxmlformats.org/drawingml/2006/table">
            <a:tbl>
              <a:tblPr firstRow="1" bandRow="1">
                <a:tableStyleId>{2D5ABB26-0587-4C30-8999-92F81FD0307C}</a:tableStyleId>
              </a:tblPr>
              <a:tblGrid>
                <a:gridCol w="4025137"/>
                <a:gridCol w="4209496"/>
              </a:tblGrid>
              <a:tr h="1625324">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PSAS</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Erin </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Schmidt</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Raúl</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 </a:t>
                      </a: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Bayoán</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 Cal</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Andrew Greenberg</a:t>
                      </a:r>
                    </a:p>
                  </a:txBody>
                  <a:tcPr/>
                </a:tc>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Gerry </a:t>
                      </a: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Recktenwald</a:t>
                      </a:r>
                      <a:endPar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Kris </a:t>
                      </a: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Auclair</a:t>
                      </a:r>
                      <a:endPar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Mike Chung</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Haneef</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 Mubarak</a:t>
                      </a:r>
                    </a:p>
                  </a:txBody>
                  <a:tcPr/>
                </a:tc>
              </a:tr>
            </a:tbl>
          </a:graphicData>
        </a:graphic>
      </p:graphicFrame>
      <p:sp>
        <p:nvSpPr>
          <p:cNvPr id="7" name="TextBox 6"/>
          <p:cNvSpPr txBox="1"/>
          <p:nvPr/>
        </p:nvSpPr>
        <p:spPr>
          <a:xfrm>
            <a:off x="12842686" y="7067300"/>
            <a:ext cx="3840472"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Water cooled 240 amp brushless DC motor</a:t>
            </a:r>
            <a:endParaRPr lang="en-US" sz="2800" dirty="0">
              <a:latin typeface="Helvetica" panose="020B0604020202020204" pitchFamily="34" charset="0"/>
              <a:cs typeface="Helvetica" panose="020B0604020202020204" pitchFamily="34" charset="0"/>
            </a:endParaRPr>
          </a:p>
        </p:txBody>
      </p:sp>
      <p:sp>
        <p:nvSpPr>
          <p:cNvPr id="27" name="TextBox 26"/>
          <p:cNvSpPr txBox="1"/>
          <p:nvPr/>
        </p:nvSpPr>
        <p:spPr>
          <a:xfrm>
            <a:off x="13434510" y="14202683"/>
            <a:ext cx="3011437"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Load cell for live shaft torque data</a:t>
            </a:r>
            <a:endParaRPr lang="en-US" sz="2800" dirty="0">
              <a:latin typeface="Helvetica" panose="020B0604020202020204" pitchFamily="34" charset="0"/>
              <a:cs typeface="Helvetica" panose="020B0604020202020204" pitchFamily="34" charset="0"/>
            </a:endParaRPr>
          </a:p>
        </p:txBody>
      </p:sp>
      <p:sp>
        <p:nvSpPr>
          <p:cNvPr id="28" name="TextBox 27"/>
          <p:cNvSpPr txBox="1"/>
          <p:nvPr/>
        </p:nvSpPr>
        <p:spPr>
          <a:xfrm>
            <a:off x="17121204" y="7067300"/>
            <a:ext cx="3622025"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Floating motor mount</a:t>
            </a:r>
            <a:endParaRPr lang="en-US" sz="2800" dirty="0">
              <a:latin typeface="Helvetica" panose="020B0604020202020204" pitchFamily="34" charset="0"/>
              <a:cs typeface="Helvetica" panose="020B0604020202020204" pitchFamily="34" charset="0"/>
            </a:endParaRPr>
          </a:p>
        </p:txBody>
      </p:sp>
      <p:sp>
        <p:nvSpPr>
          <p:cNvPr id="30" name="TextBox 29"/>
          <p:cNvSpPr txBox="1"/>
          <p:nvPr/>
        </p:nvSpPr>
        <p:spPr>
          <a:xfrm>
            <a:off x="17494421" y="14679736"/>
            <a:ext cx="30430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Thrust and radial load bearings</a:t>
            </a:r>
            <a:endParaRPr lang="en-US" sz="2800" dirty="0">
              <a:latin typeface="Helvetica" panose="020B0604020202020204" pitchFamily="34" charset="0"/>
              <a:cs typeface="Helvetica" panose="020B0604020202020204" pitchFamily="34" charset="0"/>
            </a:endParaRPr>
          </a:p>
        </p:txBody>
      </p:sp>
      <p:sp>
        <p:nvSpPr>
          <p:cNvPr id="37" name="TextBox 36"/>
          <p:cNvSpPr txBox="1"/>
          <p:nvPr/>
        </p:nvSpPr>
        <p:spPr>
          <a:xfrm>
            <a:off x="21243091" y="15033053"/>
            <a:ext cx="3622025"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Shaft seal and Rulon bushing</a:t>
            </a:r>
            <a:endParaRPr lang="en-US" sz="2800" dirty="0">
              <a:latin typeface="Helvetica" panose="020B0604020202020204" pitchFamily="34" charset="0"/>
              <a:cs typeface="Helvetica" panose="020B0604020202020204" pitchFamily="34" charset="0"/>
            </a:endParaRPr>
          </a:p>
        </p:txBody>
      </p:sp>
      <p:sp>
        <p:nvSpPr>
          <p:cNvPr id="38" name="TextBox 37"/>
          <p:cNvSpPr txBox="1"/>
          <p:nvPr/>
        </p:nvSpPr>
        <p:spPr>
          <a:xfrm>
            <a:off x="26581421" y="12450245"/>
            <a:ext cx="919169"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Inlet</a:t>
            </a:r>
            <a:endParaRPr lang="en-US" sz="2800" dirty="0">
              <a:latin typeface="Helvetica" panose="020B0604020202020204" pitchFamily="34" charset="0"/>
              <a:cs typeface="Helvetica" panose="020B0604020202020204" pitchFamily="34" charset="0"/>
            </a:endParaRPr>
          </a:p>
        </p:txBody>
      </p:sp>
      <p:sp>
        <p:nvSpPr>
          <p:cNvPr id="40" name="TextBox 39"/>
          <p:cNvSpPr txBox="1"/>
          <p:nvPr/>
        </p:nvSpPr>
        <p:spPr>
          <a:xfrm>
            <a:off x="25155884" y="7103196"/>
            <a:ext cx="28911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err="1" smtClean="0">
                <a:latin typeface="Helvetica" panose="020B0604020202020204" pitchFamily="34" charset="0"/>
                <a:cs typeface="Helvetica" panose="020B0604020202020204" pitchFamily="34" charset="0"/>
              </a:rPr>
              <a:t>Barske</a:t>
            </a:r>
            <a:r>
              <a:rPr lang="en-US" sz="2800" dirty="0" smtClean="0">
                <a:latin typeface="Helvetica" panose="020B0604020202020204" pitchFamily="34" charset="0"/>
                <a:cs typeface="Helvetica" panose="020B0604020202020204" pitchFamily="34" charset="0"/>
              </a:rPr>
              <a:t> straight blade impeller </a:t>
            </a:r>
            <a:endParaRPr lang="en-US" sz="2800" dirty="0">
              <a:latin typeface="Helvetica" panose="020B0604020202020204" pitchFamily="34" charset="0"/>
              <a:cs typeface="Helvetica" panose="020B0604020202020204" pitchFamily="34" charset="0"/>
            </a:endParaRPr>
          </a:p>
        </p:txBody>
      </p:sp>
      <p:sp>
        <p:nvSpPr>
          <p:cNvPr id="42" name="TextBox 41"/>
          <p:cNvSpPr txBox="1"/>
          <p:nvPr/>
        </p:nvSpPr>
        <p:spPr>
          <a:xfrm>
            <a:off x="25532711" y="14388162"/>
            <a:ext cx="13787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O-ring seal</a:t>
            </a:r>
            <a:endParaRPr lang="en-US" sz="2800" dirty="0">
              <a:latin typeface="Helvetica" panose="020B0604020202020204" pitchFamily="34" charset="0"/>
              <a:cs typeface="Helvetica" panose="020B0604020202020204" pitchFamily="34" charset="0"/>
            </a:endParaRPr>
          </a:p>
        </p:txBody>
      </p:sp>
      <p:cxnSp>
        <p:nvCxnSpPr>
          <p:cNvPr id="10" name="Straight Connector 9"/>
          <p:cNvCxnSpPr>
            <a:stCxn id="7" idx="2"/>
          </p:cNvCxnSpPr>
          <p:nvPr/>
        </p:nvCxnSpPr>
        <p:spPr>
          <a:xfrm>
            <a:off x="14762922" y="8021407"/>
            <a:ext cx="914400" cy="1270409"/>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a:endCxn id="27" idx="0"/>
          </p:cNvCxnSpPr>
          <p:nvPr/>
        </p:nvCxnSpPr>
        <p:spPr>
          <a:xfrm flipH="1">
            <a:off x="14940229" y="12536557"/>
            <a:ext cx="2062310" cy="1666126"/>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30" idx="0"/>
          </p:cNvCxnSpPr>
          <p:nvPr/>
        </p:nvCxnSpPr>
        <p:spPr>
          <a:xfrm flipH="1">
            <a:off x="19015948" y="11370365"/>
            <a:ext cx="2521427" cy="3309371"/>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p:cNvCxnSpPr>
            <a:endCxn id="37" idx="0"/>
          </p:cNvCxnSpPr>
          <p:nvPr/>
        </p:nvCxnSpPr>
        <p:spPr>
          <a:xfrm flipH="1">
            <a:off x="23054104" y="11370365"/>
            <a:ext cx="369433" cy="36626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endCxn id="42" idx="0"/>
          </p:cNvCxnSpPr>
          <p:nvPr/>
        </p:nvCxnSpPr>
        <p:spPr>
          <a:xfrm>
            <a:off x="24417731" y="11734472"/>
            <a:ext cx="1804357" cy="2653690"/>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a:off x="25532711" y="10956349"/>
            <a:ext cx="1487884" cy="1580208"/>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a:endCxn id="40" idx="2"/>
          </p:cNvCxnSpPr>
          <p:nvPr/>
        </p:nvCxnSpPr>
        <p:spPr>
          <a:xfrm flipV="1">
            <a:off x="24862171" y="8057303"/>
            <a:ext cx="1739300" cy="1684855"/>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a:endCxn id="28" idx="2"/>
          </p:cNvCxnSpPr>
          <p:nvPr/>
        </p:nvCxnSpPr>
        <p:spPr>
          <a:xfrm flipH="1" flipV="1">
            <a:off x="18932217" y="7590520"/>
            <a:ext cx="562254" cy="1646786"/>
          </a:xfrm>
          <a:prstGeom prst="line">
            <a:avLst/>
          </a:prstGeom>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1513521" y="7067299"/>
            <a:ext cx="28438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Interchangeable diffusers</a:t>
            </a:r>
            <a:endParaRPr lang="en-US" sz="2800" dirty="0">
              <a:latin typeface="Helvetica" panose="020B0604020202020204" pitchFamily="34" charset="0"/>
              <a:cs typeface="Helvetica" panose="020B0604020202020204" pitchFamily="34" charset="0"/>
            </a:endParaRPr>
          </a:p>
        </p:txBody>
      </p:sp>
      <p:cxnSp>
        <p:nvCxnSpPr>
          <p:cNvPr id="74" name="Straight Connector 73"/>
          <p:cNvCxnSpPr>
            <a:endCxn id="71" idx="2"/>
          </p:cNvCxnSpPr>
          <p:nvPr/>
        </p:nvCxnSpPr>
        <p:spPr>
          <a:xfrm flipH="1" flipV="1">
            <a:off x="22935458" y="8021406"/>
            <a:ext cx="1847207" cy="699379"/>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6116</TotalTime>
  <Words>355</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James Luce</cp:lastModifiedBy>
  <cp:revision>623</cp:revision>
  <cp:lastPrinted>2017-05-19T13:54:08Z</cp:lastPrinted>
  <dcterms:created xsi:type="dcterms:W3CDTF">2012-06-12T14:08:55Z</dcterms:created>
  <dcterms:modified xsi:type="dcterms:W3CDTF">2017-06-01T02:55:30Z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