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9"/>
    <p:restoredTop sz="94544"/>
  </p:normalViewPr>
  <p:slideViewPr>
    <p:cSldViewPr snapToGrid="0">
      <p:cViewPr varScale="1">
        <p:scale>
          <a:sx n="18" d="100"/>
          <a:sy n="18" d="100"/>
        </p:scale>
        <p:origin x="1212" y="114"/>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5/29/2017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5/29/2017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Text Box 7"/>
          <p:cNvSpPr txBox="1">
            <a:spLocks noChangeArrowheads="1"/>
          </p:cNvSpPr>
          <p:nvPr/>
        </p:nvSpPr>
        <p:spPr bwMode="auto">
          <a:xfrm>
            <a:off x="1045029" y="7558704"/>
            <a:ext cx="10012680" cy="3266612"/>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mj-lt"/>
              </a:rPr>
              <a:t>Project Objective Statement</a:t>
            </a:r>
            <a:endParaRPr lang="en-US" altLang="x-none" sz="4400" b="1" dirty="0">
              <a:latin typeface="+mj-lt"/>
            </a:endParaRPr>
          </a:p>
          <a:p>
            <a:pPr algn="just" eaLnBrk="1" hangingPunct="1">
              <a:spcBef>
                <a:spcPct val="10000"/>
              </a:spcBef>
            </a:pPr>
            <a:r>
              <a:rPr lang="en-US" sz="2400" dirty="0">
                <a:latin typeface="+mj-lt"/>
              </a:rPr>
              <a:t>The goal of the EFS project is to design, build, and test an electric feed system using COTS parts and in-house manufacturing for the PSAS LV4 liquid fueled bi-propellant rocket engine prototype by June 6, 2017.</a:t>
            </a:r>
            <a:r>
              <a:rPr lang="en-US" altLang="x-none" sz="2400" dirty="0">
                <a:latin typeface="Times New Roman" charset="0"/>
              </a:rPr>
              <a:t>		</a:t>
            </a:r>
            <a:endParaRPr lang="en-US" altLang="x-none" sz="2400" i="1" dirty="0">
              <a:solidFill>
                <a:schemeClr val="accent2"/>
              </a:solidFill>
              <a:latin typeface="Times New Roman" charset="0"/>
            </a:endParaRPr>
          </a:p>
          <a:p>
            <a:pPr eaLnBrk="1" hangingPunct="1">
              <a:spcBef>
                <a:spcPct val="10000"/>
              </a:spcBef>
            </a:pPr>
            <a:endParaRPr lang="en-US" altLang="x-none" sz="2400" dirty="0">
              <a:latin typeface="Times New Roman" charset="0"/>
            </a:endParaRPr>
          </a:p>
        </p:txBody>
      </p:sp>
      <p:sp>
        <p:nvSpPr>
          <p:cNvPr id="14340" name="Text Box 11"/>
          <p:cNvSpPr txBox="1">
            <a:spLocks noChangeArrowheads="1"/>
          </p:cNvSpPr>
          <p:nvPr/>
        </p:nvSpPr>
        <p:spPr bwMode="auto">
          <a:xfrm>
            <a:off x="1045029" y="20806179"/>
            <a:ext cx="10012680" cy="6255079"/>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mn-lt"/>
              </a:rPr>
              <a:t>Key Customer Requirements</a:t>
            </a:r>
            <a:r>
              <a:rPr lang="en-US" altLang="x-none" sz="2057" dirty="0">
                <a:solidFill>
                  <a:srgbClr val="FF8000"/>
                </a:solidFill>
                <a:latin typeface="+mn-lt"/>
              </a:rPr>
              <a:t>	</a:t>
            </a:r>
            <a:endParaRPr lang="en-US" altLang="x-none" sz="2057" dirty="0">
              <a:latin typeface="+mn-lt"/>
            </a:endParaRPr>
          </a:p>
          <a:p>
            <a:pPr eaLnBrk="1" hangingPunct="1">
              <a:spcBef>
                <a:spcPct val="10000"/>
              </a:spcBef>
            </a:pPr>
            <a:r>
              <a:rPr lang="en-US" altLang="x-none" sz="2800" dirty="0" smtClean="0">
                <a:latin typeface="+mn-lt"/>
              </a:rPr>
              <a:t>List 3-5 key requirements in abbreviated form. No long explanations! Use words another engineering student or someone unfamiliar with your project would understand.</a:t>
            </a:r>
          </a:p>
          <a:p>
            <a:pPr marL="457200" indent="-457200" eaLnBrk="1" hangingPunct="1">
              <a:spcBef>
                <a:spcPct val="10000"/>
              </a:spcBef>
              <a:buFont typeface="Arial" charset="0"/>
              <a:buChar char="•"/>
            </a:pPr>
            <a:r>
              <a:rPr lang="en-US" altLang="x-none" sz="2800" dirty="0" smtClean="0">
                <a:latin typeface="+mn-lt"/>
              </a:rPr>
              <a:t>Faster than a speeding bullet</a:t>
            </a:r>
          </a:p>
          <a:p>
            <a:pPr marL="457200" indent="-457200" eaLnBrk="1" hangingPunct="1">
              <a:spcBef>
                <a:spcPct val="10000"/>
              </a:spcBef>
              <a:buFont typeface="Arial" charset="0"/>
              <a:buChar char="•"/>
            </a:pPr>
            <a:r>
              <a:rPr lang="en-US" altLang="x-none" sz="2800" dirty="0" smtClean="0">
                <a:latin typeface="+mn-lt"/>
              </a:rPr>
              <a:t>More powerful than a locomotive</a:t>
            </a:r>
          </a:p>
          <a:p>
            <a:pPr marL="457200" indent="-457200" eaLnBrk="1" hangingPunct="1">
              <a:spcBef>
                <a:spcPct val="10000"/>
              </a:spcBef>
              <a:buFont typeface="Arial" charset="0"/>
              <a:buChar char="•"/>
            </a:pPr>
            <a:r>
              <a:rPr lang="en-US" altLang="x-none" sz="2800" dirty="0" smtClean="0">
                <a:latin typeface="+mn-lt"/>
              </a:rPr>
              <a:t>Compatible with iOS and Android</a:t>
            </a:r>
          </a:p>
          <a:p>
            <a:pPr marL="457200" indent="-457200" eaLnBrk="1" hangingPunct="1">
              <a:spcBef>
                <a:spcPct val="10000"/>
              </a:spcBef>
              <a:buFont typeface="Arial" charset="0"/>
              <a:buChar char="•"/>
            </a:pPr>
            <a:r>
              <a:rPr lang="en-US" altLang="x-none" sz="2800" dirty="0" smtClean="0">
                <a:latin typeface="+mn-lt"/>
              </a:rPr>
              <a:t>Waterproof!</a:t>
            </a:r>
          </a:p>
          <a:p>
            <a:pPr marL="457200" indent="-457200" eaLnBrk="1" hangingPunct="1">
              <a:spcBef>
                <a:spcPct val="10000"/>
              </a:spcBef>
              <a:buFont typeface="Arial" charset="0"/>
              <a:buChar char="•"/>
            </a:pPr>
            <a:r>
              <a:rPr lang="en-US" altLang="x-none" sz="2800" dirty="0" smtClean="0">
                <a:latin typeface="+mn-lt"/>
              </a:rPr>
              <a:t>Goes well with plaid and stripes</a:t>
            </a:r>
            <a:endParaRPr lang="en-US" altLang="x-none" sz="2800" dirty="0">
              <a:latin typeface="+mn-lt"/>
            </a:endParaRPr>
          </a:p>
          <a:p>
            <a:pPr eaLnBrk="1" hangingPunct="1">
              <a:spcBef>
                <a:spcPct val="10000"/>
              </a:spcBef>
            </a:pPr>
            <a:endParaRPr lang="en-US" altLang="x-none" sz="2400" dirty="0">
              <a:latin typeface="Times New Roman" charset="0"/>
            </a:endParaRPr>
          </a:p>
        </p:txBody>
      </p:sp>
      <p:sp>
        <p:nvSpPr>
          <p:cNvPr id="14341" name="Text Box 16"/>
          <p:cNvSpPr txBox="1">
            <a:spLocks noChangeArrowheads="1"/>
          </p:cNvSpPr>
          <p:nvPr/>
        </p:nvSpPr>
        <p:spPr bwMode="auto">
          <a:xfrm>
            <a:off x="11847739" y="27996129"/>
            <a:ext cx="9601200" cy="3918857"/>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a:solidFill>
                  <a:srgbClr val="000000"/>
                </a:solidFill>
                <a:latin typeface="+mn-lt"/>
              </a:rPr>
              <a:t>Acknowledgments</a:t>
            </a:r>
          </a:p>
          <a:p>
            <a:pPr eaLnBrk="1" hangingPunct="1">
              <a:spcBef>
                <a:spcPct val="10000"/>
              </a:spcBef>
            </a:pPr>
            <a:r>
              <a:rPr lang="en-US" altLang="x-none" sz="2800" dirty="0" smtClean="0">
                <a:latin typeface="+mn-lt"/>
              </a:rPr>
              <a:t>List people and companies that provided resources and assistance. For example this would be a good place to acknowledge your external sponsor and be specific about how they helped you.</a:t>
            </a:r>
          </a:p>
        </p:txBody>
      </p:sp>
      <p:sp>
        <p:nvSpPr>
          <p:cNvPr id="14342" name="Text Box 12"/>
          <p:cNvSpPr txBox="1">
            <a:spLocks noChangeArrowheads="1"/>
          </p:cNvSpPr>
          <p:nvPr/>
        </p:nvSpPr>
        <p:spPr bwMode="auto">
          <a:xfrm>
            <a:off x="11847739" y="7494575"/>
            <a:ext cx="20116800" cy="19719712"/>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mn-lt"/>
              </a:rPr>
              <a:t>Results of your design process</a:t>
            </a:r>
            <a:endParaRPr lang="en-US" altLang="x-none" sz="4400" b="1" dirty="0">
              <a:solidFill>
                <a:srgbClr val="000000"/>
              </a:solidFill>
              <a:latin typeface="+mn-lt"/>
            </a:endParaRPr>
          </a:p>
          <a:p>
            <a:pPr eaLnBrk="1" hangingPunct="1">
              <a:spcBef>
                <a:spcPct val="10000"/>
              </a:spcBef>
            </a:pPr>
            <a:r>
              <a:rPr lang="en-US" altLang="x-none" sz="2800" dirty="0" smtClean="0">
                <a:latin typeface="+mn-lt"/>
              </a:rPr>
              <a:t>You should probably change the heading for this box to reflect a unique feature of your design.</a:t>
            </a:r>
          </a:p>
          <a:p>
            <a:pPr eaLnBrk="1" hangingPunct="1">
              <a:spcBef>
                <a:spcPct val="10000"/>
              </a:spcBef>
            </a:pPr>
            <a:endParaRPr lang="en-US" altLang="x-none" sz="2800" dirty="0">
              <a:latin typeface="+mn-lt"/>
            </a:endParaRPr>
          </a:p>
          <a:p>
            <a:pPr eaLnBrk="1" hangingPunct="1">
              <a:spcBef>
                <a:spcPct val="10000"/>
              </a:spcBef>
            </a:pPr>
            <a:r>
              <a:rPr lang="en-US" altLang="x-none" sz="2800" dirty="0" smtClean="0">
                <a:latin typeface="+mn-lt"/>
              </a:rPr>
              <a:t>Show images of conceptual design solutions. Avoid filling this box with too much text.</a:t>
            </a:r>
          </a:p>
          <a:p>
            <a:pPr eaLnBrk="1" hangingPunct="1">
              <a:spcBef>
                <a:spcPct val="10000"/>
              </a:spcBef>
            </a:pPr>
            <a:endParaRPr lang="en-US" altLang="x-none" sz="2800" dirty="0">
              <a:latin typeface="+mn-lt"/>
            </a:endParaRPr>
          </a:p>
          <a:p>
            <a:pPr eaLnBrk="1" hangingPunct="1">
              <a:spcBef>
                <a:spcPct val="10000"/>
              </a:spcBef>
            </a:pPr>
            <a:r>
              <a:rPr lang="en-US" altLang="x-none" sz="2800" dirty="0" smtClean="0">
                <a:latin typeface="+mn-lt"/>
              </a:rPr>
              <a:t>Make sure your final design concept is the most prominent image:  For example, you could put it on top, with precursor ideas below. But that is just an idea. You do not need to follow any rigid formula for content inside the boxes</a:t>
            </a:r>
            <a:endParaRPr lang="en-US" altLang="x-none" sz="2800" dirty="0">
              <a:latin typeface="+mn-lt"/>
            </a:endParaRPr>
          </a:p>
        </p:txBody>
      </p:sp>
      <p:sp>
        <p:nvSpPr>
          <p:cNvPr id="14343" name="Text Box 13"/>
          <p:cNvSpPr txBox="1">
            <a:spLocks noChangeArrowheads="1"/>
          </p:cNvSpPr>
          <p:nvPr/>
        </p:nvSpPr>
        <p:spPr bwMode="auto">
          <a:xfrm>
            <a:off x="33029979" y="7558705"/>
            <a:ext cx="10012680" cy="12440864"/>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mn-lt"/>
              </a:rPr>
              <a:t>Measured Performance</a:t>
            </a:r>
            <a:endParaRPr lang="en-US" altLang="x-none" sz="4400" b="1" dirty="0">
              <a:solidFill>
                <a:srgbClr val="000000"/>
              </a:solidFill>
              <a:latin typeface="+mn-lt"/>
            </a:endParaRPr>
          </a:p>
          <a:p>
            <a:pPr eaLnBrk="1" hangingPunct="1">
              <a:spcBef>
                <a:spcPct val="10000"/>
              </a:spcBef>
            </a:pPr>
            <a:r>
              <a:rPr lang="en-US" altLang="x-none" sz="2800" dirty="0" smtClean="0">
                <a:latin typeface="+mn-lt"/>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mn-lt"/>
            </a:endParaRPr>
          </a:p>
          <a:p>
            <a:pPr eaLnBrk="1" hangingPunct="1">
              <a:spcBef>
                <a:spcPct val="10000"/>
              </a:spcBef>
            </a:pPr>
            <a:r>
              <a:rPr lang="en-US" altLang="x-none" sz="2800" dirty="0" smtClean="0">
                <a:latin typeface="+mn-lt"/>
              </a:rPr>
              <a:t>This is where you show your convincing evidence for the success of your project</a:t>
            </a:r>
            <a:endParaRPr lang="en-US" altLang="x-none" sz="2800" dirty="0">
              <a:latin typeface="+mn-lt"/>
            </a:endParaRPr>
          </a:p>
        </p:txBody>
      </p:sp>
      <p:sp>
        <p:nvSpPr>
          <p:cNvPr id="14344" name="Text Box 14"/>
          <p:cNvSpPr txBox="1">
            <a:spLocks noChangeArrowheads="1"/>
          </p:cNvSpPr>
          <p:nvPr/>
        </p:nvSpPr>
        <p:spPr bwMode="auto">
          <a:xfrm>
            <a:off x="1521692" y="3994545"/>
            <a:ext cx="40886743" cy="262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35131" tIns="235131"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6000" b="1" dirty="0" smtClean="0">
                <a:latin typeface="+mj-lt"/>
              </a:rPr>
              <a:t>Team Members: </a:t>
            </a:r>
            <a:r>
              <a:rPr lang="en-US" altLang="x-none" sz="6000" b="1" dirty="0" smtClean="0">
                <a:latin typeface="+mj-lt"/>
              </a:rPr>
              <a:t>John C. Froehlich, Jonathan Talik, James Luce, Rawand Rasheed, Mimi Shang </a:t>
            </a:r>
            <a:r>
              <a:rPr lang="en-US" altLang="x-none" sz="6000" b="1" dirty="0" smtClean="0">
                <a:latin typeface="+mj-lt"/>
              </a:rPr>
              <a:t>and </a:t>
            </a:r>
            <a:r>
              <a:rPr lang="en-US" altLang="x-none" sz="6000" b="1" dirty="0" smtClean="0">
                <a:latin typeface="+mj-lt"/>
              </a:rPr>
              <a:t>Jordan Roland</a:t>
            </a:r>
          </a:p>
          <a:p>
            <a:pPr algn="ctr" eaLnBrk="1" hangingPunct="1">
              <a:spcBef>
                <a:spcPts val="1200"/>
              </a:spcBef>
              <a:spcAft>
                <a:spcPts val="1200"/>
              </a:spcAft>
            </a:pPr>
            <a:r>
              <a:rPr lang="is-IS" altLang="x-none" sz="6000" b="1" dirty="0" smtClean="0">
                <a:latin typeface="+mj-lt"/>
              </a:rPr>
              <a:t>Sponsor: Portland State Aerospace Society</a:t>
            </a:r>
            <a:endParaRPr lang="en-US" altLang="x-none" sz="6000" dirty="0">
              <a:latin typeface="+mj-lt"/>
            </a:endParaRPr>
          </a:p>
        </p:txBody>
      </p:sp>
      <p:sp>
        <p:nvSpPr>
          <p:cNvPr id="2" name="Text Box 15"/>
          <p:cNvSpPr txBox="1">
            <a:spLocks noChangeArrowheads="1"/>
          </p:cNvSpPr>
          <p:nvPr/>
        </p:nvSpPr>
        <p:spPr bwMode="auto">
          <a:xfrm>
            <a:off x="1045029" y="27996127"/>
            <a:ext cx="10012680" cy="3918857"/>
          </a:xfrm>
          <a:prstGeom prst="rect">
            <a:avLst/>
          </a:prstGeom>
          <a:solidFill>
            <a:schemeClr val="bg1"/>
          </a:solidFill>
          <a:ln w="38100" cap="flat" cmpd="sng" algn="ctr">
            <a:solidFill>
              <a:srgbClr val="000000"/>
            </a:solidFill>
            <a:prstDash val="solid"/>
            <a:round/>
            <a:headEnd type="none" w="med" len="med"/>
            <a:tailEnd type="none" w="med" len="med"/>
          </a:ln>
        </p:spPr>
        <p:txBody>
          <a:bodyPr lIns="783771" tIns="391886" rIns="783771" bIns="783771" numCol="1" spcCol="914400"/>
          <a:lstStyle/>
          <a:p>
            <a:pPr marL="428620" indent="-428620">
              <a:spcBef>
                <a:spcPct val="50000"/>
              </a:spcBef>
              <a:defRPr/>
            </a:pPr>
            <a:r>
              <a:rPr lang="en-US" sz="3772" b="1" dirty="0">
                <a:solidFill>
                  <a:srgbClr val="000000"/>
                </a:solidFill>
                <a:latin typeface="+mn-lt"/>
                <a:ea typeface="ＭＳ Ｐゴシック" pitchFamily="-111" charset="-128"/>
                <a:cs typeface="ＭＳ Ｐゴシック" pitchFamily="-111" charset="-128"/>
              </a:rPr>
              <a:t>Literature </a:t>
            </a:r>
            <a:r>
              <a:rPr lang="en-US" sz="3772" b="1" dirty="0" smtClean="0">
                <a:solidFill>
                  <a:srgbClr val="000000"/>
                </a:solidFill>
                <a:latin typeface="+mn-lt"/>
                <a:ea typeface="ＭＳ Ｐゴシック" pitchFamily="-111" charset="-128"/>
                <a:cs typeface="ＭＳ Ｐゴシック" pitchFamily="-111" charset="-128"/>
              </a:rPr>
              <a:t>cited, image credits etc.</a:t>
            </a:r>
            <a:endParaRPr lang="en-US" sz="3772" b="1" dirty="0">
              <a:solidFill>
                <a:srgbClr val="000000"/>
              </a:solidFill>
              <a:latin typeface="+mn-lt"/>
              <a:ea typeface="ＭＳ Ｐゴシック" pitchFamily="-111" charset="-128"/>
              <a:cs typeface="ＭＳ Ｐゴシック" pitchFamily="-111" charset="-128"/>
            </a:endParaRPr>
          </a:p>
          <a:p>
            <a:pPr marL="514350" indent="-514350" eaLnBrk="1" hangingPunct="1">
              <a:spcBef>
                <a:spcPct val="10000"/>
              </a:spcBef>
              <a:buFont typeface="+mj-lt"/>
              <a:buAutoNum type="arabicPeriod"/>
            </a:pPr>
            <a:r>
              <a:rPr lang="en-US" altLang="x-none" sz="2800" dirty="0">
                <a:latin typeface="+mn-lt"/>
              </a:rPr>
              <a:t>This poster template is derived from a template created by Colin </a:t>
            </a:r>
            <a:r>
              <a:rPr lang="en-US" altLang="x-none" sz="2800" dirty="0" err="1">
                <a:latin typeface="+mn-lt"/>
              </a:rPr>
              <a:t>Purrington</a:t>
            </a:r>
            <a:r>
              <a:rPr lang="en-US" altLang="x-none" sz="2800" dirty="0">
                <a:latin typeface="+mn-lt"/>
              </a:rPr>
              <a:t>, which can be found at http://</a:t>
            </a:r>
            <a:r>
              <a:rPr lang="en-US" altLang="x-none" sz="2800" dirty="0" err="1">
                <a:latin typeface="+mn-lt"/>
              </a:rPr>
              <a:t>colinpurrington.com</a:t>
            </a:r>
            <a:r>
              <a:rPr lang="en-US" altLang="x-none" sz="2800" dirty="0">
                <a:latin typeface="+mn-lt"/>
              </a:rPr>
              <a:t>/tips/academic/</a:t>
            </a:r>
            <a:r>
              <a:rPr lang="en-US" altLang="x-none" sz="2800" dirty="0" err="1">
                <a:latin typeface="+mn-lt"/>
              </a:rPr>
              <a:t>posterdesign</a:t>
            </a:r>
            <a:r>
              <a:rPr lang="en-US" altLang="x-none" sz="2800" dirty="0">
                <a:solidFill>
                  <a:srgbClr val="000000"/>
                </a:solidFill>
                <a:latin typeface="+mn-lt"/>
              </a:rPr>
              <a:t>. </a:t>
            </a:r>
            <a:endParaRPr lang="en-US" altLang="x-none" sz="2800" dirty="0">
              <a:latin typeface="+mn-lt"/>
            </a:endParaRPr>
          </a:p>
          <a:p>
            <a:pPr marL="514350" indent="-514350">
              <a:buFont typeface="+mj-lt"/>
              <a:buAutoNum type="arabicPeriod"/>
              <a:defRPr/>
            </a:pPr>
            <a:r>
              <a:rPr lang="en-US" sz="2800" dirty="0" smtClean="0">
                <a:latin typeface="+mn-lt"/>
                <a:ea typeface="ＭＳ Ｐゴシック" pitchFamily="-111" charset="-128"/>
                <a:cs typeface="ＭＳ Ｐゴシック" pitchFamily="-111" charset="-128"/>
              </a:rPr>
              <a:t>B.R. Munson et al., Fundamentals of Fluid Mechanics, 7</a:t>
            </a:r>
            <a:r>
              <a:rPr lang="en-US" sz="2800" baseline="30000" dirty="0" smtClean="0">
                <a:latin typeface="+mn-lt"/>
                <a:ea typeface="ＭＳ Ｐゴシック" pitchFamily="-111" charset="-128"/>
                <a:cs typeface="ＭＳ Ｐゴシック" pitchFamily="-111" charset="-128"/>
              </a:rPr>
              <a:t>th</a:t>
            </a:r>
            <a:r>
              <a:rPr lang="en-US" sz="2800" dirty="0" smtClean="0">
                <a:latin typeface="+mn-lt"/>
                <a:ea typeface="ＭＳ Ｐゴシック" pitchFamily="-111" charset="-128"/>
                <a:cs typeface="ＭＳ Ｐゴシック" pitchFamily="-111" charset="-128"/>
              </a:rPr>
              <a:t> ed., 2012, Wiley.</a:t>
            </a:r>
          </a:p>
          <a:p>
            <a:pPr marL="428620" indent="-428620">
              <a:defRPr/>
            </a:pPr>
            <a:endParaRPr lang="en-US" sz="2800" dirty="0" smtClean="0">
              <a:latin typeface="Times New Roman" pitchFamily="-111" charset="0"/>
              <a:ea typeface="ＭＳ Ｐゴシック" pitchFamily="-111" charset="-128"/>
              <a:cs typeface="ＭＳ Ｐゴシック" pitchFamily="-111" charset="-128"/>
            </a:endParaRPr>
          </a:p>
          <a:p>
            <a:pPr marL="428620" indent="-428620">
              <a:spcBef>
                <a:spcPct val="10000"/>
              </a:spcBef>
              <a:defRPr/>
            </a:pPr>
            <a:endParaRPr lang="en-US" sz="2400" dirty="0">
              <a:latin typeface="Times New Roman" pitchFamily="-111" charset="0"/>
              <a:ea typeface="ＭＳ Ｐゴシック" pitchFamily="-111" charset="-128"/>
              <a:cs typeface="ＭＳ Ｐゴシック" pitchFamily="-111" charset="-128"/>
            </a:endParaRPr>
          </a:p>
        </p:txBody>
      </p:sp>
      <p:sp>
        <p:nvSpPr>
          <p:cNvPr id="14346" name="Text Box 70"/>
          <p:cNvSpPr txBox="1">
            <a:spLocks noChangeArrowheads="1"/>
          </p:cNvSpPr>
          <p:nvPr/>
        </p:nvSpPr>
        <p:spPr bwMode="auto">
          <a:xfrm>
            <a:off x="33003309" y="27856418"/>
            <a:ext cx="10039350" cy="4058566"/>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a:solidFill>
                  <a:srgbClr val="000000"/>
                </a:solidFill>
                <a:latin typeface="+mn-lt"/>
              </a:rPr>
              <a:t>Further information</a:t>
            </a:r>
          </a:p>
          <a:p>
            <a:pPr eaLnBrk="1" hangingPunct="1">
              <a:spcBef>
                <a:spcPct val="10000"/>
              </a:spcBef>
            </a:pPr>
            <a:r>
              <a:rPr lang="en-US" altLang="x-none" sz="2800" dirty="0">
                <a:latin typeface="+mn-lt"/>
              </a:rPr>
              <a:t>Provide web site or email address information that will allow interested readers to contact you.</a:t>
            </a:r>
          </a:p>
          <a:p>
            <a:pPr eaLnBrk="1" hangingPunct="1">
              <a:spcBef>
                <a:spcPct val="10000"/>
              </a:spcBef>
            </a:pPr>
            <a:r>
              <a:rPr lang="en-US" altLang="x-none" sz="2800" dirty="0">
                <a:latin typeface="+mn-lt"/>
              </a:rPr>
              <a:t>See http://</a:t>
            </a:r>
            <a:r>
              <a:rPr lang="en-US" altLang="x-none" sz="2800" dirty="0" err="1">
                <a:latin typeface="+mn-lt"/>
              </a:rPr>
              <a:t>web.cecs.pdx.edu</a:t>
            </a:r>
            <a:r>
              <a:rPr lang="en-US" altLang="x-none" sz="2800" dirty="0">
                <a:latin typeface="+mn-lt"/>
              </a:rPr>
              <a:t>/~</a:t>
            </a:r>
            <a:r>
              <a:rPr lang="en-US" altLang="x-none" sz="2800" dirty="0" err="1">
                <a:latin typeface="+mn-lt"/>
              </a:rPr>
              <a:t>gerry</a:t>
            </a:r>
            <a:r>
              <a:rPr lang="en-US" altLang="x-none" sz="2800" dirty="0">
                <a:latin typeface="+mn-lt"/>
              </a:rPr>
              <a:t>/class/ME493/projects/</a:t>
            </a:r>
          </a:p>
          <a:p>
            <a:pPr eaLnBrk="1" hangingPunct="1">
              <a:spcBef>
                <a:spcPct val="10000"/>
              </a:spcBef>
            </a:pPr>
            <a:endParaRPr lang="en-US" altLang="x-none" sz="2400" dirty="0">
              <a:latin typeface="Times New Roman" charset="0"/>
            </a:endParaRPr>
          </a:p>
          <a:p>
            <a:pPr eaLnBrk="1" hangingPunct="1">
              <a:spcBef>
                <a:spcPct val="10000"/>
              </a:spcBef>
            </a:pPr>
            <a:endParaRPr lang="en-US" altLang="x-none" sz="2400" dirty="0">
              <a:latin typeface="Times New Roman" charset="0"/>
            </a:endParaRPr>
          </a:p>
        </p:txBody>
      </p:sp>
      <p:sp>
        <p:nvSpPr>
          <p:cNvPr id="3" name="Rectangle 180"/>
          <p:cNvSpPr>
            <a:spLocks noChangeArrowheads="1"/>
          </p:cNvSpPr>
          <p:nvPr/>
        </p:nvSpPr>
        <p:spPr bwMode="auto">
          <a:xfrm>
            <a:off x="660627" y="1554145"/>
            <a:ext cx="4238625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defRPr/>
            </a:pPr>
            <a:r>
              <a:rPr lang="en-US" sz="9600" b="1" dirty="0" smtClean="0">
                <a:ln>
                  <a:solidFill>
                    <a:schemeClr val="bg1"/>
                  </a:solidFill>
                </a:ln>
                <a:latin typeface="+mj-lt"/>
                <a:ea typeface="ＭＳ Ｐゴシック" charset="0"/>
                <a:cs typeface="ＭＳ Ｐゴシック" charset="0"/>
              </a:rPr>
              <a:t>Electronic Propellant Feed Syste</a:t>
            </a:r>
            <a:r>
              <a:rPr lang="en-US" sz="9600" b="1" dirty="0">
                <a:ln>
                  <a:solidFill>
                    <a:schemeClr val="bg1"/>
                  </a:solidFill>
                </a:ln>
                <a:latin typeface="+mj-lt"/>
                <a:ea typeface="ＭＳ Ｐゴシック" charset="0"/>
                <a:cs typeface="ＭＳ Ｐゴシック" charset="0"/>
              </a:rPr>
              <a:t>m</a:t>
            </a:r>
            <a:endParaRPr lang="en-US" sz="9600" b="1" dirty="0">
              <a:ln>
                <a:solidFill>
                  <a:schemeClr val="bg1"/>
                </a:solidFill>
              </a:ln>
              <a:latin typeface="+mj-lt"/>
              <a:ea typeface="ＭＳ Ｐゴシック" charset="0"/>
              <a:cs typeface="ＭＳ Ｐゴシック" charset="0"/>
            </a:endParaRPr>
          </a:p>
        </p:txBody>
      </p:sp>
      <p:sp>
        <p:nvSpPr>
          <p:cNvPr id="13" name="Text Box 7"/>
          <p:cNvSpPr txBox="1">
            <a:spLocks noChangeArrowheads="1"/>
          </p:cNvSpPr>
          <p:nvPr/>
        </p:nvSpPr>
        <p:spPr bwMode="auto">
          <a:xfrm>
            <a:off x="1045029" y="11760185"/>
            <a:ext cx="10012680" cy="8111125"/>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mj-lt"/>
              </a:rPr>
              <a:t>Motivation</a:t>
            </a:r>
            <a:endParaRPr lang="en-US" altLang="x-none" sz="4400" b="1" dirty="0">
              <a:latin typeface="+mj-lt"/>
            </a:endParaRPr>
          </a:p>
          <a:p>
            <a:pPr eaLnBrk="1" hangingPunct="1">
              <a:spcBef>
                <a:spcPct val="10000"/>
              </a:spcBef>
            </a:pPr>
            <a:r>
              <a:rPr lang="en-US" altLang="ja-JP" sz="2800" dirty="0" smtClean="0">
                <a:latin typeface="+mj-lt"/>
              </a:rPr>
              <a:t>Why is this important? You may want to replace the “Motivation” heading with something short and specific like “Reducing energy consumption” or “Automated pool rescue” (without the quotes).</a:t>
            </a:r>
          </a:p>
          <a:p>
            <a:pPr eaLnBrk="1" hangingPunct="1">
              <a:spcBef>
                <a:spcPct val="10000"/>
              </a:spcBef>
            </a:pPr>
            <a:endParaRPr lang="en-US" altLang="ja-JP" sz="2800" dirty="0" smtClean="0">
              <a:latin typeface="+mj-lt"/>
            </a:endParaRPr>
          </a:p>
          <a:p>
            <a:pPr eaLnBrk="1" hangingPunct="1">
              <a:spcBef>
                <a:spcPct val="10000"/>
              </a:spcBef>
            </a:pPr>
            <a:r>
              <a:rPr lang="en-US" altLang="ja-JP" sz="2800" dirty="0" smtClean="0">
                <a:latin typeface="+mj-lt"/>
              </a:rPr>
              <a:t>After the heading, provide a brief, say 20 word, explanation or key fact.</a:t>
            </a:r>
          </a:p>
          <a:p>
            <a:pPr eaLnBrk="1" hangingPunct="1">
              <a:spcBef>
                <a:spcPct val="10000"/>
              </a:spcBef>
            </a:pPr>
            <a:r>
              <a:rPr lang="en-US" altLang="ja-JP" sz="2800" dirty="0" smtClean="0">
                <a:latin typeface="+mj-lt"/>
              </a:rPr>
              <a:t>A picture or a plot that represents or shows the “problem” would be effective. Adjust the height of this box as necessary. For example, you probably need to make the box taller if you use a picture.</a:t>
            </a:r>
            <a:endParaRPr lang="en-US" altLang="ja-JP" sz="2400" dirty="0">
              <a:latin typeface="+mj-lt"/>
            </a:endParaRPr>
          </a:p>
          <a:p>
            <a:pPr eaLnBrk="1" hangingPunct="1">
              <a:spcBef>
                <a:spcPct val="10000"/>
              </a:spcBef>
            </a:pPr>
            <a:r>
              <a:rPr lang="en-US" altLang="x-none" sz="2400" dirty="0">
                <a:latin typeface="+mj-lt"/>
              </a:rPr>
              <a:t>		</a:t>
            </a:r>
            <a:endParaRPr lang="en-US" altLang="x-none" sz="2400" i="1" dirty="0">
              <a:solidFill>
                <a:schemeClr val="accent2"/>
              </a:solidFill>
              <a:latin typeface="+mj-lt"/>
            </a:endParaRPr>
          </a:p>
          <a:p>
            <a:pPr eaLnBrk="1" hangingPunct="1">
              <a:spcBef>
                <a:spcPct val="10000"/>
              </a:spcBef>
            </a:pPr>
            <a:endParaRPr lang="en-US" altLang="x-none" sz="2400" dirty="0">
              <a:latin typeface="Times New Roman" charset="0"/>
            </a:endParaRPr>
          </a:p>
        </p:txBody>
      </p:sp>
      <p:sp>
        <p:nvSpPr>
          <p:cNvPr id="5" name="Rounded Rectangle 4"/>
          <p:cNvSpPr/>
          <p:nvPr/>
        </p:nvSpPr>
        <p:spPr>
          <a:xfrm>
            <a:off x="20822769" y="13230083"/>
            <a:ext cx="4833257"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Final design concept</a:t>
            </a:r>
          </a:p>
          <a:p>
            <a:pPr algn="ctr"/>
            <a:r>
              <a:rPr lang="en-US" dirty="0" smtClean="0">
                <a:solidFill>
                  <a:srgbClr val="FF0000"/>
                </a:solidFill>
              </a:rPr>
              <a:t>(picture or CAD model)</a:t>
            </a:r>
            <a:endParaRPr lang="en-US" dirty="0">
              <a:solidFill>
                <a:srgbClr val="FF0000"/>
              </a:solidFill>
            </a:endParaRPr>
          </a:p>
        </p:txBody>
      </p:sp>
      <p:sp>
        <p:nvSpPr>
          <p:cNvPr id="15" name="Rounded Rectangle 14"/>
          <p:cNvSpPr/>
          <p:nvPr/>
        </p:nvSpPr>
        <p:spPr>
          <a:xfrm>
            <a:off x="15912049" y="17824780"/>
            <a:ext cx="2333431"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0000"/>
                </a:solidFill>
              </a:rPr>
              <a:t>Concept 1</a:t>
            </a:r>
            <a:endParaRPr lang="en-US" dirty="0">
              <a:solidFill>
                <a:srgbClr val="FF0000"/>
              </a:solidFill>
            </a:endParaRPr>
          </a:p>
        </p:txBody>
      </p:sp>
      <p:sp>
        <p:nvSpPr>
          <p:cNvPr id="16" name="Rounded Rectangle 15"/>
          <p:cNvSpPr/>
          <p:nvPr/>
        </p:nvSpPr>
        <p:spPr>
          <a:xfrm>
            <a:off x="18765806" y="17814821"/>
            <a:ext cx="2308938"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Concept 2</a:t>
            </a:r>
            <a:endParaRPr lang="en-US" dirty="0">
              <a:solidFill>
                <a:srgbClr val="FF0000"/>
              </a:solidFill>
            </a:endParaRPr>
          </a:p>
        </p:txBody>
      </p:sp>
      <p:sp>
        <p:nvSpPr>
          <p:cNvPr id="17" name="Rounded Rectangle 16"/>
          <p:cNvSpPr/>
          <p:nvPr/>
        </p:nvSpPr>
        <p:spPr>
          <a:xfrm>
            <a:off x="17290500" y="15767696"/>
            <a:ext cx="2548665"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0000"/>
                </a:solidFill>
              </a:rPr>
              <a:t>Subsystem 1</a:t>
            </a:r>
            <a:endParaRPr lang="en-US" dirty="0">
              <a:solidFill>
                <a:srgbClr val="FF0000"/>
              </a:solidFill>
            </a:endParaRPr>
          </a:p>
        </p:txBody>
      </p:sp>
      <p:sp>
        <p:nvSpPr>
          <p:cNvPr id="18" name="Rounded Rectangle 17"/>
          <p:cNvSpPr/>
          <p:nvPr/>
        </p:nvSpPr>
        <p:spPr>
          <a:xfrm>
            <a:off x="20690732" y="15780751"/>
            <a:ext cx="2548665"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0000"/>
                </a:solidFill>
              </a:rPr>
              <a:t>Subsystem 2</a:t>
            </a:r>
            <a:endParaRPr lang="en-US" dirty="0">
              <a:solidFill>
                <a:srgbClr val="FF0000"/>
              </a:solidFill>
            </a:endParaRPr>
          </a:p>
        </p:txBody>
      </p:sp>
      <p:sp>
        <p:nvSpPr>
          <p:cNvPr id="19" name="Rounded Rectangle 18"/>
          <p:cNvSpPr/>
          <p:nvPr/>
        </p:nvSpPr>
        <p:spPr>
          <a:xfrm>
            <a:off x="24261952" y="15780751"/>
            <a:ext cx="2548665"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Subsystem 3</a:t>
            </a:r>
            <a:endParaRPr lang="en-US" dirty="0">
              <a:solidFill>
                <a:srgbClr val="FF0000"/>
              </a:solidFill>
            </a:endParaRPr>
          </a:p>
        </p:txBody>
      </p:sp>
      <p:cxnSp>
        <p:nvCxnSpPr>
          <p:cNvPr id="7" name="Straight Arrow Connector 6"/>
          <p:cNvCxnSpPr/>
          <p:nvPr/>
        </p:nvCxnSpPr>
        <p:spPr>
          <a:xfrm flipV="1">
            <a:off x="19527109" y="14597194"/>
            <a:ext cx="1547635" cy="876032"/>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21965064" y="14597193"/>
            <a:ext cx="236351" cy="979124"/>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24435660" y="14597194"/>
            <a:ext cx="831849" cy="979122"/>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7290500" y="16985126"/>
            <a:ext cx="780342" cy="680495"/>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9257481" y="16964333"/>
            <a:ext cx="780342" cy="680495"/>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sp>
        <p:nvSpPr>
          <p:cNvPr id="33" name="Text Box 11"/>
          <p:cNvSpPr txBox="1">
            <a:spLocks noChangeArrowheads="1"/>
          </p:cNvSpPr>
          <p:nvPr/>
        </p:nvSpPr>
        <p:spPr bwMode="auto">
          <a:xfrm>
            <a:off x="33029979" y="20870309"/>
            <a:ext cx="10012680" cy="6255079"/>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mn-lt"/>
              </a:rPr>
              <a:t>Lessons Learned / Future Work</a:t>
            </a:r>
            <a:r>
              <a:rPr lang="en-US" altLang="x-none" sz="2057" dirty="0">
                <a:solidFill>
                  <a:srgbClr val="FF8000"/>
                </a:solidFill>
                <a:latin typeface="+mn-lt"/>
              </a:rPr>
              <a:t>	</a:t>
            </a:r>
            <a:endParaRPr lang="en-US" altLang="x-none" sz="2057" dirty="0">
              <a:latin typeface="+mn-lt"/>
            </a:endParaRPr>
          </a:p>
          <a:p>
            <a:pPr eaLnBrk="1" hangingPunct="1">
              <a:spcBef>
                <a:spcPct val="10000"/>
              </a:spcBef>
            </a:pPr>
            <a:r>
              <a:rPr lang="en-US" altLang="x-none" sz="2800" dirty="0" smtClean="0">
                <a:latin typeface="+mn-lt"/>
              </a:rPr>
              <a:t>Do you have advice for other Capstone teams? Is there something you would do differently? Try to frame this advice from a positive, encouraging perspective</a:t>
            </a:r>
          </a:p>
          <a:p>
            <a:pPr eaLnBrk="1" hangingPunct="1">
              <a:spcBef>
                <a:spcPct val="10000"/>
              </a:spcBef>
            </a:pPr>
            <a:endParaRPr lang="en-US" altLang="x-none" sz="2800" dirty="0">
              <a:latin typeface="+mn-lt"/>
            </a:endParaRPr>
          </a:p>
          <a:p>
            <a:pPr eaLnBrk="1" hangingPunct="1">
              <a:spcBef>
                <a:spcPct val="10000"/>
              </a:spcBef>
            </a:pPr>
            <a:r>
              <a:rPr lang="en-US" altLang="x-none" sz="2800" dirty="0" smtClean="0">
                <a:latin typeface="+mn-lt"/>
              </a:rPr>
              <a:t>If you have recommendations for continuing this project, list those recommendations here</a:t>
            </a:r>
            <a:endParaRPr lang="en-US" altLang="x-none" sz="2800" dirty="0">
              <a:latin typeface="+mn-lt"/>
            </a:endParaRPr>
          </a:p>
          <a:p>
            <a:pPr eaLnBrk="1" hangingPunct="1">
              <a:spcBef>
                <a:spcPct val="10000"/>
              </a:spcBef>
            </a:pPr>
            <a:endParaRPr lang="en-US" altLang="x-none" sz="2400" dirty="0">
              <a:latin typeface="Times New Roman" charset="0"/>
            </a:endParaRPr>
          </a:p>
        </p:txBody>
      </p:sp>
      <p:sp>
        <p:nvSpPr>
          <p:cNvPr id="34" name="Text Box 70"/>
          <p:cNvSpPr txBox="1">
            <a:spLocks noChangeArrowheads="1"/>
          </p:cNvSpPr>
          <p:nvPr/>
        </p:nvSpPr>
        <p:spPr bwMode="auto">
          <a:xfrm>
            <a:off x="22363339" y="28019208"/>
            <a:ext cx="9601200" cy="3918857"/>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mn-lt"/>
              </a:rPr>
              <a:t>Thank you to our sponsors</a:t>
            </a:r>
            <a:endParaRPr lang="en-US" altLang="x-none" sz="4400" b="1" dirty="0">
              <a:solidFill>
                <a:srgbClr val="000000"/>
              </a:solidFill>
              <a:latin typeface="+mn-lt"/>
            </a:endParaRPr>
          </a:p>
          <a:p>
            <a:pPr eaLnBrk="1" hangingPunct="1">
              <a:spcBef>
                <a:spcPct val="10000"/>
              </a:spcBef>
            </a:pPr>
            <a:r>
              <a:rPr lang="en-US" altLang="x-none" sz="2800" dirty="0" smtClean="0">
                <a:latin typeface="+mn-lt"/>
              </a:rPr>
              <a:t>ACME Corporation</a:t>
            </a:r>
          </a:p>
          <a:p>
            <a:pPr eaLnBrk="1" hangingPunct="1">
              <a:spcBef>
                <a:spcPct val="10000"/>
              </a:spcBef>
            </a:pPr>
            <a:r>
              <a:rPr lang="en-US" altLang="x-none" sz="2800" dirty="0" smtClean="0">
                <a:latin typeface="+mn-lt"/>
              </a:rPr>
              <a:t>URS Electronics</a:t>
            </a:r>
          </a:p>
          <a:p>
            <a:pPr eaLnBrk="1" hangingPunct="1">
              <a:spcBef>
                <a:spcPct val="10000"/>
              </a:spcBef>
            </a:pPr>
            <a:r>
              <a:rPr lang="en-US" altLang="x-none" sz="2800" dirty="0" smtClean="0">
                <a:latin typeface="+mn-lt"/>
              </a:rPr>
              <a:t>Mechanical Materials Engineering Department</a:t>
            </a:r>
            <a:endParaRPr lang="en-US" altLang="x-none" sz="2800" dirty="0">
              <a:latin typeface="+mn-lt"/>
            </a:endParaRPr>
          </a:p>
          <a:p>
            <a:pPr eaLnBrk="1" hangingPunct="1">
              <a:spcBef>
                <a:spcPct val="10000"/>
              </a:spcBef>
            </a:pPr>
            <a:endParaRPr lang="en-US" altLang="x-none" sz="2400" dirty="0">
              <a:latin typeface="Times New Roman" charset="0"/>
            </a:endParaRPr>
          </a:p>
        </p:txBody>
      </p:sp>
      <p:sp>
        <p:nvSpPr>
          <p:cNvPr id="36" name="Rounded Rectangle 35"/>
          <p:cNvSpPr/>
          <p:nvPr/>
        </p:nvSpPr>
        <p:spPr>
          <a:xfrm>
            <a:off x="14250800" y="20794356"/>
            <a:ext cx="6823944" cy="3940932"/>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Photo of subsystem or device in action</a:t>
            </a:r>
            <a:endParaRPr lang="en-US" dirty="0">
              <a:solidFill>
                <a:srgbClr val="FF0000"/>
              </a:solidFill>
            </a:endParaRPr>
          </a:p>
        </p:txBody>
      </p:sp>
      <p:sp>
        <p:nvSpPr>
          <p:cNvPr id="37" name="Rounded Rectangle 36"/>
          <p:cNvSpPr/>
          <p:nvPr/>
        </p:nvSpPr>
        <p:spPr>
          <a:xfrm>
            <a:off x="23092228" y="20683544"/>
            <a:ext cx="5994402" cy="3940932"/>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Plot or table of key </a:t>
            </a:r>
            <a:r>
              <a:rPr lang="en-US" smtClean="0">
                <a:solidFill>
                  <a:srgbClr val="FF0000"/>
                </a:solidFill>
              </a:rPr>
              <a:t>performance results</a:t>
            </a:r>
            <a:endParaRPr lang="en-US" dirty="0">
              <a:solidFill>
                <a:srgbClr val="FF0000"/>
              </a:solidFill>
            </a:endParaRPr>
          </a:p>
        </p:txBody>
      </p:sp>
      <p:sp>
        <p:nvSpPr>
          <p:cNvPr id="21" name="TextBox 20"/>
          <p:cNvSpPr txBox="1"/>
          <p:nvPr/>
        </p:nvSpPr>
        <p:spPr>
          <a:xfrm>
            <a:off x="23672800" y="24929264"/>
            <a:ext cx="4938226" cy="954107"/>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Figure caption and maybe a short paragraph of explanatory text</a:t>
            </a:r>
            <a:endParaRPr lang="en-US" sz="2800" dirty="0">
              <a:latin typeface="Times New Roman" charset="0"/>
              <a:ea typeface="Times New Roman" charset="0"/>
              <a:cs typeface="Times New Roman" charset="0"/>
            </a:endParaRPr>
          </a:p>
        </p:txBody>
      </p:sp>
      <p:sp>
        <p:nvSpPr>
          <p:cNvPr id="39" name="TextBox 38"/>
          <p:cNvSpPr txBox="1"/>
          <p:nvPr/>
        </p:nvSpPr>
        <p:spPr>
          <a:xfrm>
            <a:off x="15327896" y="24929263"/>
            <a:ext cx="4938226" cy="954107"/>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Figure caption and maybe a short paragraph of explanatory text</a:t>
            </a:r>
            <a:endParaRPr lang="en-US" sz="2800" dirty="0">
              <a:latin typeface="Times New Roman" charset="0"/>
              <a:ea typeface="Times New Roman" charset="0"/>
              <a:cs typeface="Times New Roman" charset="0"/>
            </a:endParaRPr>
          </a:p>
        </p:txBody>
      </p:sp>
      <p:sp>
        <p:nvSpPr>
          <p:cNvPr id="31" name="Rounded Rectangle 30"/>
          <p:cNvSpPr/>
          <p:nvPr/>
        </p:nvSpPr>
        <p:spPr>
          <a:xfrm>
            <a:off x="34631056" y="13584125"/>
            <a:ext cx="5994402" cy="3940932"/>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Plot or table </a:t>
            </a:r>
            <a:r>
              <a:rPr lang="en-US" smtClean="0">
                <a:solidFill>
                  <a:srgbClr val="FF0000"/>
                </a:solidFill>
              </a:rPr>
              <a:t>of final performance </a:t>
            </a:r>
            <a:r>
              <a:rPr lang="en-US" dirty="0" smtClean="0">
                <a:solidFill>
                  <a:srgbClr val="FF0000"/>
                </a:solidFill>
              </a:rPr>
              <a:t>results</a:t>
            </a:r>
            <a:endParaRPr lang="en-US" dirty="0">
              <a:solidFill>
                <a:srgbClr val="FF0000"/>
              </a:solidFill>
            </a:endParaRPr>
          </a:p>
        </p:txBody>
      </p:sp>
      <p:sp>
        <p:nvSpPr>
          <p:cNvPr id="32" name="TextBox 31"/>
          <p:cNvSpPr txBox="1"/>
          <p:nvPr/>
        </p:nvSpPr>
        <p:spPr>
          <a:xfrm>
            <a:off x="35211628" y="17829845"/>
            <a:ext cx="4938226" cy="954107"/>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Figure caption and maybe a short paragraph of explanatory text</a:t>
            </a:r>
            <a:endParaRPr lang="en-US" sz="2800" dirty="0">
              <a:latin typeface="Times New Roman" charset="0"/>
              <a:ea typeface="Times New Roman" charset="0"/>
              <a:cs typeface="Times New Roman" charset="0"/>
            </a:endParaRPr>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1980" y="30552856"/>
            <a:ext cx="5507083" cy="114871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029" y="463471"/>
            <a:ext cx="3851436" cy="3851436"/>
          </a:xfrm>
          <a:prstGeom prst="rect">
            <a:avLst/>
          </a:prstGeom>
        </p:spPr>
      </p:pic>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5899</TotalTime>
  <Words>529</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Johnny Froehlich</cp:lastModifiedBy>
  <cp:revision>586</cp:revision>
  <cp:lastPrinted>2017-05-19T13:54:08Z</cp:lastPrinted>
  <dcterms:created xsi:type="dcterms:W3CDTF">2012-06-12T14:08:55Z</dcterms:created>
  <dcterms:modified xsi:type="dcterms:W3CDTF">2017-05-29T17:47:55Z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