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DFA"/>
    <a:srgbClr val="FBF4EC"/>
    <a:srgbClr val="CAB897"/>
    <a:srgbClr val="ABABAB"/>
    <a:srgbClr val="FFFFFF"/>
    <a:srgbClr val="698DC3"/>
    <a:srgbClr val="304E79"/>
    <a:srgbClr val="0099FF"/>
    <a:srgbClr val="FFFF66"/>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varScale="1">
        <p:scale>
          <a:sx n="21" d="100"/>
          <a:sy n="21" d="100"/>
        </p:scale>
        <p:origin x="2874" y="120"/>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6/3/2017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6/3/2017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1045028" y="252804"/>
            <a:ext cx="41622635" cy="4643644"/>
          </a:xfrm>
          <a:prstGeom prst="rect">
            <a:avLst/>
          </a:prstGeom>
          <a:solidFill>
            <a:srgbClr val="6CADF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42" name="Text Box 12"/>
          <p:cNvSpPr txBox="1">
            <a:spLocks noChangeArrowheads="1"/>
          </p:cNvSpPr>
          <p:nvPr/>
        </p:nvSpPr>
        <p:spPr bwMode="auto">
          <a:xfrm>
            <a:off x="11828001" y="5709998"/>
            <a:ext cx="16950199"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Design Features</a:t>
            </a:r>
            <a:endParaRPr lang="en-US" altLang="x-none" sz="4400" b="1" dirty="0">
              <a:solidFill>
                <a:srgbClr val="000000"/>
              </a:solidFill>
              <a:latin typeface="Garamond" panose="02020404030301010803" pitchFamily="18"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436134" y="859863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038489" y="8426361"/>
            <a:ext cx="16739709" cy="8302439"/>
          </a:xfrm>
          <a:prstGeom prst="rect">
            <a:avLst/>
          </a:prstGeom>
        </p:spPr>
      </p:pic>
      <p:sp>
        <p:nvSpPr>
          <p:cNvPr id="14343" name="Text Box 13"/>
          <p:cNvSpPr txBox="1">
            <a:spLocks noChangeArrowheads="1"/>
          </p:cNvSpPr>
          <p:nvPr/>
        </p:nvSpPr>
        <p:spPr bwMode="auto">
          <a:xfrm>
            <a:off x="29387369" y="5709998"/>
            <a:ext cx="13280294" cy="122174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Measured Performance</a:t>
            </a:r>
          </a:p>
          <a:p>
            <a:pPr eaLnBrk="1" hangingPunct="1">
              <a:spcBef>
                <a:spcPct val="50000"/>
              </a:spcBef>
            </a:pPr>
            <a:endParaRPr lang="en-US" altLang="x-none" sz="4400" b="1" dirty="0">
              <a:solidFill>
                <a:srgbClr val="000000"/>
              </a:solidFill>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This is where you show your convincing evidence for the success of your project</a:t>
            </a:r>
            <a:endParaRPr lang="en-US" altLang="x-none" sz="2800" dirty="0">
              <a:latin typeface="Garamond" panose="02020404030301010803" pitchFamily="18" charset="0"/>
              <a:cs typeface="Helvetica" panose="020B0604020202020204" pitchFamily="34" charset="0"/>
            </a:endParaRPr>
          </a:p>
        </p:txBody>
      </p:sp>
      <p:sp>
        <p:nvSpPr>
          <p:cNvPr id="14339" name="Text Box 7"/>
          <p:cNvSpPr txBox="1">
            <a:spLocks noChangeArrowheads="1"/>
          </p:cNvSpPr>
          <p:nvPr/>
        </p:nvSpPr>
        <p:spPr bwMode="auto">
          <a:xfrm>
            <a:off x="1045029" y="5709999"/>
            <a:ext cx="10012680"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Project Objective Statement</a:t>
            </a:r>
            <a:endParaRPr lang="en-US" altLang="x-none" sz="4400" b="1" dirty="0">
              <a:latin typeface="Garamond" panose="02020404030301010803" pitchFamily="18"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goal of the EFS project is to design, build, and test an electric </a:t>
            </a:r>
            <a:r>
              <a:rPr lang="en-US" sz="2800" dirty="0" smtClean="0">
                <a:latin typeface="Garamond" panose="02020404030301010803" pitchFamily="18" charset="0"/>
                <a:cs typeface="Helvetica" panose="020B0604020202020204" pitchFamily="34" charset="0"/>
              </a:rPr>
              <a:t>propellant feed </a:t>
            </a:r>
            <a:r>
              <a:rPr lang="en-US" sz="2800" dirty="0">
                <a:latin typeface="Garamond" panose="02020404030301010803" pitchFamily="18" charset="0"/>
                <a:cs typeface="Helvetica" panose="020B0604020202020204" pitchFamily="34" charset="0"/>
              </a:rPr>
              <a:t>system </a:t>
            </a:r>
            <a:r>
              <a:rPr lang="en-US" sz="2800" dirty="0" smtClean="0">
                <a:latin typeface="Garamond" panose="02020404030301010803" pitchFamily="18" charset="0"/>
                <a:cs typeface="Helvetica" panose="020B0604020202020204" pitchFamily="34" charset="0"/>
              </a:rPr>
              <a:t>for </a:t>
            </a:r>
            <a:r>
              <a:rPr lang="en-US" sz="2800" dirty="0">
                <a:latin typeface="Garamond" panose="02020404030301010803" pitchFamily="18" charset="0"/>
                <a:cs typeface="Helvetica" panose="020B0604020202020204" pitchFamily="34" charset="0"/>
              </a:rPr>
              <a:t>the PSAS LV4 liquid fueled bi-propellant rocket engine prototype by June 6, 2017.</a:t>
            </a:r>
            <a:r>
              <a:rPr lang="en-US" altLang="x-none" sz="2400" dirty="0">
                <a:latin typeface="Garamond" panose="02020404030301010803" pitchFamily="18" charset="0"/>
                <a:cs typeface="Helvetica" panose="020B0604020202020204" pitchFamily="34" charset="0"/>
              </a:rPr>
              <a:t>	</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8" y="18250528"/>
            <a:ext cx="10012680" cy="1236018"/>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Key Customer Requirements</a:t>
            </a:r>
          </a:p>
          <a:p>
            <a:pPr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smtClean="0">
              <a:solidFill>
                <a:srgbClr val="FF8000"/>
              </a:solidFill>
              <a:latin typeface="Helvetica" panose="020B0604020202020204" pitchFamily="34" charset="0"/>
              <a:cs typeface="Helvetica" panose="020B0604020202020204" pitchFamily="34" charset="0"/>
            </a:endParaRPr>
          </a:p>
          <a:p>
            <a:pPr eaLnBrk="1" hangingPunct="1">
              <a:spcBef>
                <a:spcPts val="400"/>
              </a:spcBef>
            </a:pP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build and test </a:t>
            </a:r>
            <a:r>
              <a:rPr lang="en-US" altLang="x-none" sz="2800" dirty="0">
                <a:latin typeface="Garamond" panose="02020404030301010803" pitchFamily="18" charset="0"/>
                <a:cs typeface="Helvetica" panose="020B0604020202020204" pitchFamily="34" charset="0"/>
              </a:rPr>
              <a:t>a technology development platform for the </a:t>
            </a:r>
            <a:r>
              <a:rPr lang="en-US" altLang="x-none" sz="2800" dirty="0" smtClean="0">
                <a:latin typeface="Garamond" panose="02020404030301010803" pitchFamily="18"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Pump performance characterization.</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8" y="28846118"/>
            <a:ext cx="10074218"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Acknowledgments</a:t>
            </a:r>
          </a:p>
        </p:txBody>
      </p:sp>
      <p:sp>
        <p:nvSpPr>
          <p:cNvPr id="14344" name="Text Box 14"/>
          <p:cNvSpPr txBox="1">
            <a:spLocks noChangeArrowheads="1"/>
          </p:cNvSpPr>
          <p:nvPr/>
        </p:nvSpPr>
        <p:spPr bwMode="auto">
          <a:xfrm>
            <a:off x="3021091" y="2747839"/>
            <a:ext cx="37670508" cy="202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0"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14346" name="Text Box 70"/>
          <p:cNvSpPr txBox="1">
            <a:spLocks noChangeArrowheads="1"/>
          </p:cNvSpPr>
          <p:nvPr/>
        </p:nvSpPr>
        <p:spPr bwMode="auto">
          <a:xfrm>
            <a:off x="29693657" y="28846118"/>
            <a:ext cx="13280294"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Project Website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b="1" dirty="0" smtClean="0">
                <a:latin typeface="Garamond" panose="02020404030301010803" pitchFamily="18" charset="0"/>
                <a:cs typeface="Helvetica" panose="020B0604020202020204" pitchFamily="34" charset="0"/>
              </a:rPr>
              <a:t>https</a:t>
            </a:r>
            <a:r>
              <a:rPr lang="en-US" altLang="x-none" sz="2800" b="1" dirty="0">
                <a:latin typeface="Garamond" panose="02020404030301010803" pitchFamily="18"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753896" y="543876"/>
            <a:ext cx="4238625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0" anchor="ctr">
            <a:spAutoFit/>
          </a:bodyPr>
          <a:lstStyle/>
          <a:p>
            <a:pPr algn="ctr">
              <a:defRPr/>
            </a:pPr>
            <a:r>
              <a:rPr lang="en-US" sz="11500" b="1" dirty="0" smtClean="0">
                <a:latin typeface="Helvetica" panose="020B0604020202020204" pitchFamily="34" charset="0"/>
                <a:ea typeface="ＭＳ Ｐゴシック" charset="0"/>
                <a:cs typeface="Helvetica" panose="020B0604020202020204" pitchFamily="34" charset="0"/>
              </a:rPr>
              <a:t>Electric Propellant Feed System (EFS)</a:t>
            </a:r>
            <a:endParaRPr lang="en-US" sz="11500" b="1" dirty="0">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9673496"/>
            <a:ext cx="10012680" cy="129930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ts val="600"/>
              </a:spcBef>
            </a:pPr>
            <a:r>
              <a:rPr lang="en-US" altLang="x-none" sz="4400" b="1" dirty="0" smtClean="0">
                <a:latin typeface="Garamond" panose="02020404030301010803" pitchFamily="18" charset="0"/>
                <a:cs typeface="Helvetica" panose="020B0604020202020204" pitchFamily="34" charset="0"/>
              </a:rPr>
              <a:t>Motivation</a:t>
            </a:r>
          </a:p>
          <a:p>
            <a:pPr eaLnBrk="1" hangingPunct="1">
              <a:spcBef>
                <a:spcPts val="600"/>
              </a:spcBef>
            </a:pPr>
            <a:endParaRPr lang="en-US" sz="2800" dirty="0" smtClean="0">
              <a:latin typeface="Garamond" panose="02020404030301010803" pitchFamily="18" charset="0"/>
              <a:cs typeface="Helvetica" panose="020B0604020202020204" pitchFamily="34" charset="0"/>
            </a:endParaRPr>
          </a:p>
          <a:p>
            <a:pPr eaLnBrk="1" hangingPunct="1">
              <a:spcBef>
                <a:spcPts val="600"/>
              </a:spcBef>
            </a:pPr>
            <a:r>
              <a:rPr lang="en-US" sz="2800" dirty="0" smtClean="0">
                <a:latin typeface="Garamond" panose="02020404030301010803" pitchFamily="18" charset="0"/>
                <a:cs typeface="Helvetica" panose="020B0604020202020204" pitchFamily="34" charset="0"/>
              </a:rPr>
              <a:t>Historically</a:t>
            </a:r>
            <a:r>
              <a:rPr lang="en-US" sz="2800" dirty="0">
                <a:latin typeface="Garamond" panose="02020404030301010803" pitchFamily="18" charset="0"/>
                <a:cs typeface="Helvetica" panose="020B0604020202020204" pitchFamily="34" charset="0"/>
              </a:rPr>
              <a:t>, the systems to impel propellants to </a:t>
            </a:r>
            <a:r>
              <a:rPr lang="en-US" sz="2800" dirty="0" smtClean="0">
                <a:latin typeface="Garamond" panose="02020404030301010803" pitchFamily="18" charset="0"/>
                <a:cs typeface="Helvetica" panose="020B0604020202020204" pitchFamily="34" charset="0"/>
              </a:rPr>
              <a:t>the combustion </a:t>
            </a:r>
            <a:r>
              <a:rPr lang="en-US" sz="2800" dirty="0">
                <a:latin typeface="Garamond" panose="02020404030301010803" pitchFamily="18" charset="0"/>
                <a:cs typeface="Helvetica" panose="020B0604020202020204" pitchFamily="34" charset="0"/>
              </a:rPr>
              <a:t>chamber of a liquid fueled rocket are based on the employment of turbo-pumps or </a:t>
            </a:r>
            <a:r>
              <a:rPr lang="en-US" sz="2800" dirty="0" smtClean="0">
                <a:latin typeface="Garamond" panose="02020404030301010803" pitchFamily="18" charset="0"/>
                <a:cs typeface="Helvetica" panose="020B0604020202020204" pitchFamily="34" charset="0"/>
              </a:rPr>
              <a:t>pressurized </a:t>
            </a:r>
            <a:r>
              <a:rPr lang="en-US" sz="2800" dirty="0">
                <a:latin typeface="Garamond" panose="02020404030301010803" pitchFamily="18" charset="0"/>
                <a:cs typeface="Helvetica" panose="020B0604020202020204" pitchFamily="34" charset="0"/>
              </a:rPr>
              <a:t>gas </a:t>
            </a:r>
            <a:r>
              <a:rPr lang="en-US" sz="2800" dirty="0" smtClean="0">
                <a:latin typeface="Garamond" panose="02020404030301010803" pitchFamily="18" charset="0"/>
                <a:cs typeface="Helvetica" panose="020B0604020202020204" pitchFamily="34" charset="0"/>
              </a:rPr>
              <a:t>systems. The </a:t>
            </a:r>
            <a:r>
              <a:rPr lang="en-US" sz="2800" dirty="0">
                <a:latin typeface="Garamond" panose="02020404030301010803" pitchFamily="18" charset="0"/>
                <a:cs typeface="Helvetica" panose="020B0604020202020204" pitchFamily="34" charset="0"/>
              </a:rPr>
              <a:t>complexity and cost of these methods has made building a liquid fuel rocket financially and technically difficult for the amateur </a:t>
            </a:r>
            <a:r>
              <a:rPr lang="en-US" sz="2800" dirty="0" smtClean="0">
                <a:latin typeface="Garamond" panose="02020404030301010803" pitchFamily="18" charset="0"/>
                <a:cs typeface="Helvetica" panose="020B0604020202020204" pitchFamily="34" charset="0"/>
              </a:rPr>
              <a:t>rocketry </a:t>
            </a:r>
            <a:r>
              <a:rPr lang="en-US" sz="2800" dirty="0">
                <a:latin typeface="Garamond" panose="02020404030301010803" pitchFamily="18" charset="0"/>
                <a:cs typeface="Helvetica" panose="020B0604020202020204" pitchFamily="34" charset="0"/>
              </a:rPr>
              <a:t>community.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The EFS team is</a:t>
            </a:r>
            <a:r>
              <a:rPr lang="en-US" sz="2800" dirty="0" smtClean="0">
                <a:latin typeface="Garamond" panose="02020404030301010803" pitchFamily="18" charset="0"/>
                <a:cs typeface="Helvetica" panose="020B0604020202020204" pitchFamily="34" charset="0"/>
              </a:rPr>
              <a:t> investigating the </a:t>
            </a:r>
            <a:r>
              <a:rPr lang="en-US" sz="2800" dirty="0" smtClean="0">
                <a:latin typeface="Garamond" panose="02020404030301010803" pitchFamily="18" charset="0"/>
                <a:cs typeface="Helvetica" panose="020B0604020202020204" pitchFamily="34" charset="0"/>
              </a:rPr>
              <a:t>open source development of </a:t>
            </a:r>
            <a:r>
              <a:rPr lang="en-US" sz="2800" dirty="0" smtClean="0">
                <a:latin typeface="Garamond" panose="02020404030301010803" pitchFamily="18" charset="0"/>
                <a:cs typeface="Helvetica" panose="020B0604020202020204" pitchFamily="34" charset="0"/>
              </a:rPr>
              <a:t>a battery </a:t>
            </a:r>
            <a:r>
              <a:rPr lang="en-US" sz="2800" dirty="0" smtClean="0">
                <a:latin typeface="Garamond" panose="02020404030301010803" pitchFamily="18" charset="0"/>
                <a:cs typeface="Helvetica" panose="020B0604020202020204" pitchFamily="34" charset="0"/>
              </a:rPr>
              <a:t>powered</a:t>
            </a:r>
            <a:r>
              <a:rPr lang="en-US" sz="2800" dirty="0" smtClean="0">
                <a:latin typeface="Garamond" panose="02020404030301010803" pitchFamily="18" charset="0"/>
                <a:cs typeface="Helvetica" panose="020B0604020202020204" pitchFamily="34" charset="0"/>
              </a:rPr>
              <a:t> alternative for use in PSAS’s LV4 bi-propellant rocket (below). </a:t>
            </a:r>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8" y="24246561"/>
            <a:ext cx="10012680" cy="1172052"/>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Future Work </a:t>
            </a:r>
          </a:p>
          <a:p>
            <a:pPr algn="just" eaLnBrk="1" hangingPunct="1">
              <a:spcBef>
                <a:spcPts val="600"/>
              </a:spcBef>
            </a:pPr>
            <a:endParaRPr lang="en-US" altLang="x-none" sz="4400" b="1" dirty="0" smtClean="0">
              <a:solidFill>
                <a:srgbClr val="000000"/>
              </a:solidFill>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Test pump with PSAS </a:t>
            </a:r>
            <a:r>
              <a:rPr lang="en-US" altLang="x-none" sz="2800" dirty="0" err="1" smtClean="0">
                <a:latin typeface="Garamond" panose="02020404030301010803" pitchFamily="18" charset="0"/>
                <a:cs typeface="Helvetica" panose="020B0604020202020204" pitchFamily="34" charset="0"/>
              </a:rPr>
              <a:t>pintle</a:t>
            </a:r>
            <a:r>
              <a:rPr lang="en-US" altLang="x-none" sz="2800" dirty="0" smtClean="0">
                <a:latin typeface="Garamond" panose="02020404030301010803" pitchFamily="18"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Scale </a:t>
            </a:r>
            <a:r>
              <a:rPr lang="en-US" altLang="x-none" sz="2800" dirty="0">
                <a:latin typeface="Garamond" panose="02020404030301010803" pitchFamily="18" charset="0"/>
                <a:cs typeface="Helvetica" panose="020B0604020202020204" pitchFamily="34" charset="0"/>
              </a:rPr>
              <a:t>design to match PSAS LV4 </a:t>
            </a:r>
            <a:r>
              <a:rPr lang="en-US" altLang="x-none" sz="2800" dirty="0" smtClean="0">
                <a:latin typeface="Garamond" panose="02020404030301010803" pitchFamily="18" charset="0"/>
                <a:cs typeface="Helvetica" panose="020B0604020202020204" pitchFamily="34" charset="0"/>
              </a:rPr>
              <a:t>requirements</a:t>
            </a:r>
            <a:r>
              <a:rPr lang="en-US" altLang="x-none" sz="2800" dirty="0">
                <a:latin typeface="Garamond" panose="02020404030301010803" pitchFamily="18" charset="0"/>
                <a:cs typeface="Helvetica" panose="020B0604020202020204" pitchFamily="34" charset="0"/>
              </a:rPr>
              <a:t>.</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Refine motor control and motor data acquisition</a:t>
            </a:r>
            <a:r>
              <a:rPr lang="en-US" altLang="x-none" sz="2800" dirty="0" smtClean="0">
                <a:latin typeface="Helvetica" panose="020B0604020202020204" pitchFamily="34" charset="0"/>
                <a:cs typeface="Helvetica" panose="020B0604020202020204" pitchFamily="34" charset="0"/>
              </a:rPr>
              <a:t>.</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31118299"/>
            <a:ext cx="5507083" cy="114871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38488" y="22705744"/>
            <a:ext cx="7364178" cy="5816978"/>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2838959849"/>
              </p:ext>
            </p:extLst>
          </p:nvPr>
        </p:nvGraphicFramePr>
        <p:xfrm>
          <a:off x="1934052" y="30340680"/>
          <a:ext cx="8234633" cy="1625324"/>
        </p:xfrm>
        <a:graphic>
          <a:graphicData uri="http://schemas.openxmlformats.org/drawingml/2006/table">
            <a:tbl>
              <a:tblPr firstRow="1" bandRow="1">
                <a:tableStyleId>{2D5ABB26-0587-4C30-8999-92F81FD0307C}</a:tableStyleId>
              </a:tblPr>
              <a:tblGrid>
                <a:gridCol w="4025137">
                  <a:extLst>
                    <a:ext uri="{9D8B030D-6E8A-4147-A177-3AD203B41FA5}">
                      <a16:colId xmlns="" xmlns:a16="http://schemas.microsoft.com/office/drawing/2014/main" val="20000"/>
                    </a:ext>
                  </a:extLst>
                </a:gridCol>
                <a:gridCol w="4209496">
                  <a:extLst>
                    <a:ext uri="{9D8B030D-6E8A-4147-A177-3AD203B41FA5}">
                      <a16:colId xmlns="" xmlns:a16="http://schemas.microsoft.com/office/drawing/2014/main"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Raúl</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Bayoán</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Kris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Auclair</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Haneef</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Mubarak</a:t>
                      </a:r>
                    </a:p>
                  </a:txBody>
                  <a:tcPr/>
                </a:tc>
                <a:extLst>
                  <a:ext uri="{0D108BD9-81ED-4DB2-BD59-A6C34878D82A}">
                    <a16:rowId xmlns="" xmlns:a16="http://schemas.microsoft.com/office/drawing/2014/main" val="10000"/>
                  </a:ext>
                </a:extLst>
              </a:tr>
            </a:tbl>
          </a:graphicData>
        </a:graphic>
      </p:graphicFrame>
      <p:sp>
        <p:nvSpPr>
          <p:cNvPr id="7" name="TextBox 6"/>
          <p:cNvSpPr txBox="1"/>
          <p:nvPr/>
        </p:nvSpPr>
        <p:spPr>
          <a:xfrm>
            <a:off x="12008270" y="7741522"/>
            <a:ext cx="4050961"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Water cooled 240 amp brushless DC motor</a:t>
            </a:r>
            <a:endParaRPr lang="en-US" sz="2800" dirty="0">
              <a:latin typeface="Garamond" panose="02020404030301010803" pitchFamily="18" charset="0"/>
              <a:cs typeface="Helvetica" panose="020B0604020202020204" pitchFamily="34" charset="0"/>
            </a:endParaRPr>
          </a:p>
        </p:txBody>
      </p:sp>
      <p:sp>
        <p:nvSpPr>
          <p:cNvPr id="27" name="TextBox 26"/>
          <p:cNvSpPr txBox="1"/>
          <p:nvPr/>
        </p:nvSpPr>
        <p:spPr>
          <a:xfrm>
            <a:off x="12008270" y="16879486"/>
            <a:ext cx="381350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Load cell for live shaft torque measurement </a:t>
            </a:r>
            <a:endParaRPr lang="en-US" sz="2800" dirty="0">
              <a:latin typeface="Garamond" panose="02020404030301010803" pitchFamily="18" charset="0"/>
              <a:cs typeface="Helvetica" panose="020B0604020202020204" pitchFamily="34" charset="0"/>
            </a:endParaRPr>
          </a:p>
        </p:txBody>
      </p:sp>
      <p:sp>
        <p:nvSpPr>
          <p:cNvPr id="28" name="TextBox 27"/>
          <p:cNvSpPr txBox="1"/>
          <p:nvPr/>
        </p:nvSpPr>
        <p:spPr>
          <a:xfrm>
            <a:off x="17939556" y="8128857"/>
            <a:ext cx="362202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Floating motor mount</a:t>
            </a:r>
            <a:endParaRPr lang="en-US" sz="2800" dirty="0">
              <a:latin typeface="Garamond" panose="02020404030301010803" pitchFamily="18" charset="0"/>
              <a:cs typeface="Helvetica" panose="020B0604020202020204" pitchFamily="34" charset="0"/>
            </a:endParaRPr>
          </a:p>
        </p:txBody>
      </p:sp>
      <p:sp>
        <p:nvSpPr>
          <p:cNvPr id="30" name="TextBox 29"/>
          <p:cNvSpPr txBox="1"/>
          <p:nvPr/>
        </p:nvSpPr>
        <p:spPr>
          <a:xfrm>
            <a:off x="16183216" y="16891739"/>
            <a:ext cx="30430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Thrust and radial load bearings</a:t>
            </a:r>
            <a:endParaRPr lang="en-US" sz="2800" dirty="0">
              <a:latin typeface="Garamond" panose="02020404030301010803" pitchFamily="18" charset="0"/>
              <a:cs typeface="Helvetica" panose="020B0604020202020204" pitchFamily="34" charset="0"/>
            </a:endParaRPr>
          </a:p>
        </p:txBody>
      </p:sp>
      <p:sp>
        <p:nvSpPr>
          <p:cNvPr id="37" name="TextBox 36"/>
          <p:cNvSpPr txBox="1"/>
          <p:nvPr/>
        </p:nvSpPr>
        <p:spPr>
          <a:xfrm>
            <a:off x="20136009" y="16879486"/>
            <a:ext cx="362202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Shaft seal and Rulon bushing</a:t>
            </a:r>
            <a:endParaRPr lang="en-US" sz="2800" dirty="0">
              <a:latin typeface="Garamond" panose="02020404030301010803" pitchFamily="18" charset="0"/>
              <a:cs typeface="Helvetica" panose="020B0604020202020204" pitchFamily="34" charset="0"/>
            </a:endParaRPr>
          </a:p>
        </p:txBody>
      </p:sp>
      <p:sp>
        <p:nvSpPr>
          <p:cNvPr id="38" name="TextBox 37"/>
          <p:cNvSpPr txBox="1"/>
          <p:nvPr/>
        </p:nvSpPr>
        <p:spPr>
          <a:xfrm>
            <a:off x="27109454" y="16837328"/>
            <a:ext cx="166874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Inlet eye</a:t>
            </a:r>
            <a:endParaRPr lang="en-US" sz="2800" dirty="0">
              <a:latin typeface="Garamond" panose="02020404030301010803" pitchFamily="18" charset="0"/>
              <a:cs typeface="Helvetica" panose="020B0604020202020204" pitchFamily="34" charset="0"/>
            </a:endParaRPr>
          </a:p>
        </p:txBody>
      </p:sp>
      <p:sp>
        <p:nvSpPr>
          <p:cNvPr id="40" name="TextBox 39"/>
          <p:cNvSpPr txBox="1"/>
          <p:nvPr/>
        </p:nvSpPr>
        <p:spPr>
          <a:xfrm>
            <a:off x="25475442" y="7697970"/>
            <a:ext cx="3302757"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Barske straight blade </a:t>
            </a:r>
            <a:r>
              <a:rPr lang="en-US" sz="2800" dirty="0">
                <a:latin typeface="Garamond" panose="02020404030301010803" pitchFamily="18" charset="0"/>
                <a:cs typeface="Helvetica" panose="020B0604020202020204" pitchFamily="34" charset="0"/>
              </a:rPr>
              <a:t>i</a:t>
            </a:r>
            <a:r>
              <a:rPr lang="en-US" sz="2800" dirty="0" smtClean="0">
                <a:latin typeface="Garamond" panose="02020404030301010803" pitchFamily="18" charset="0"/>
                <a:cs typeface="Helvetica" panose="020B0604020202020204" pitchFamily="34" charset="0"/>
              </a:rPr>
              <a:t>mpeller </a:t>
            </a:r>
            <a:endParaRPr lang="en-US" sz="2800" dirty="0">
              <a:latin typeface="Garamond" panose="02020404030301010803" pitchFamily="18" charset="0"/>
              <a:cs typeface="Helvetica" panose="020B0604020202020204" pitchFamily="34" charset="0"/>
            </a:endParaRPr>
          </a:p>
        </p:txBody>
      </p:sp>
      <p:sp>
        <p:nvSpPr>
          <p:cNvPr id="42" name="TextBox 41"/>
          <p:cNvSpPr txBox="1"/>
          <p:nvPr/>
        </p:nvSpPr>
        <p:spPr>
          <a:xfrm>
            <a:off x="24744367" y="16837328"/>
            <a:ext cx="13787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O-ring seal</a:t>
            </a:r>
            <a:endParaRPr lang="en-US" sz="2800" dirty="0">
              <a:latin typeface="Garamond" panose="02020404030301010803" pitchFamily="18" charset="0"/>
              <a:cs typeface="Helvetica" panose="020B0604020202020204" pitchFamily="34" charset="0"/>
            </a:endParaRPr>
          </a:p>
        </p:txBody>
      </p:sp>
      <p:cxnSp>
        <p:nvCxnSpPr>
          <p:cNvPr id="10" name="Straight Connector 9"/>
          <p:cNvCxnSpPr>
            <a:stCxn id="7" idx="2"/>
          </p:cNvCxnSpPr>
          <p:nvPr/>
        </p:nvCxnSpPr>
        <p:spPr>
          <a:xfrm>
            <a:off x="14033751" y="8695629"/>
            <a:ext cx="1214947"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3915023" y="1360341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704743" y="1199118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1947022" y="1225587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299830" y="13049250"/>
            <a:ext cx="133914" cy="378807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337783" y="12255875"/>
            <a:ext cx="606044" cy="4581453"/>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5995589" y="8652077"/>
            <a:ext cx="1131232" cy="2987473"/>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8752989" y="8652077"/>
            <a:ext cx="997580" cy="1540630"/>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019970" y="7701887"/>
            <a:ext cx="2843873"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Modular diffuser mount</a:t>
            </a:r>
            <a:endParaRPr lang="en-US" sz="2800" dirty="0">
              <a:latin typeface="Garamond" panose="02020404030301010803" pitchFamily="18" charset="0"/>
              <a:cs typeface="Helvetica" panose="020B0604020202020204" pitchFamily="34" charset="0"/>
            </a:endParaRPr>
          </a:p>
        </p:txBody>
      </p:sp>
      <p:cxnSp>
        <p:nvCxnSpPr>
          <p:cNvPr id="74" name="Straight Connector 73"/>
          <p:cNvCxnSpPr>
            <a:endCxn id="71" idx="2"/>
          </p:cNvCxnSpPr>
          <p:nvPr/>
        </p:nvCxnSpPr>
        <p:spPr>
          <a:xfrm flipH="1" flipV="1">
            <a:off x="23441907" y="8655994"/>
            <a:ext cx="1776313" cy="1017502"/>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71122" y="18531857"/>
            <a:ext cx="10807076" cy="3542139"/>
          </a:xfrm>
          <a:prstGeom prst="rect">
            <a:avLst/>
          </a:prstGeom>
          <a:ln>
            <a:solidFill>
              <a:schemeClr val="tx1">
                <a:lumMod val="50000"/>
                <a:lumOff val="50000"/>
              </a:schemeClr>
            </a:solidFill>
          </a:ln>
        </p:spPr>
      </p:pic>
      <p:sp>
        <p:nvSpPr>
          <p:cNvPr id="49" name="TextBox 48"/>
          <p:cNvSpPr txBox="1"/>
          <p:nvPr/>
        </p:nvSpPr>
        <p:spPr>
          <a:xfrm>
            <a:off x="12038488" y="18531858"/>
            <a:ext cx="5346403" cy="3554819"/>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tIns="0" rtlCol="0">
            <a:spAutoFit/>
          </a:bodyPr>
          <a:lstStyle/>
          <a:p>
            <a:r>
              <a:rPr lang="en-US" sz="3200" b="1" dirty="0" smtClean="0">
                <a:latin typeface="Garamond" panose="02020404030301010803" pitchFamily="18" charset="0"/>
                <a:cs typeface="Helvetica" panose="020B0604020202020204" pitchFamily="34" charset="0"/>
              </a:rPr>
              <a:t>Impellers</a:t>
            </a:r>
          </a:p>
          <a:p>
            <a:endParaRPr lang="en-US" sz="2800" b="1" dirty="0" smtClean="0">
              <a:latin typeface="Garamond" panose="02020404030301010803" pitchFamily="18" charset="0"/>
              <a:cs typeface="Helvetica" panose="020B0604020202020204" pitchFamily="34" charset="0"/>
            </a:endParaRPr>
          </a:p>
          <a:p>
            <a:r>
              <a:rPr lang="en-US" sz="2800" dirty="0" smtClean="0">
                <a:latin typeface="Garamond" panose="02020404030301010803" pitchFamily="18" charset="0"/>
                <a:cs typeface="Helvetica" panose="020B0604020202020204" pitchFamily="34" charset="0"/>
              </a:rPr>
              <a:t>The EFS system uses an unorthodox Barske straight blade impeller to meet the unusually high head, low flow engine requirements. Final designs </a:t>
            </a:r>
            <a:r>
              <a:rPr lang="en-US" sz="2800" dirty="0">
                <a:latin typeface="Garamond" panose="02020404030301010803" pitchFamily="18" charset="0"/>
                <a:cs typeface="Helvetica" panose="020B0604020202020204" pitchFamily="34" charset="0"/>
              </a:rPr>
              <a:t>were </a:t>
            </a:r>
            <a:r>
              <a:rPr lang="en-US" sz="2800" dirty="0" smtClean="0">
                <a:latin typeface="Garamond" panose="02020404030301010803" pitchFamily="18" charset="0"/>
                <a:cs typeface="Helvetica" panose="020B0604020202020204" pitchFamily="34" charset="0"/>
              </a:rPr>
              <a:t>3D Printed </a:t>
            </a:r>
            <a:r>
              <a:rPr lang="en-US" sz="2800" dirty="0">
                <a:latin typeface="Garamond" panose="02020404030301010803" pitchFamily="18" charset="0"/>
                <a:cs typeface="Helvetica" panose="020B0604020202020204" pitchFamily="34" charset="0"/>
              </a:rPr>
              <a:t>in stainless steel</a:t>
            </a:r>
            <a:r>
              <a:rPr lang="en-US" sz="2800" dirty="0" smtClean="0">
                <a:latin typeface="Garamond" panose="02020404030301010803" pitchFamily="18" charset="0"/>
                <a:cs typeface="Helvetica" panose="020B0604020202020204" pitchFamily="34" charset="0"/>
              </a:rPr>
              <a:t>.</a:t>
            </a:r>
            <a:endParaRPr lang="en-US" sz="2800" dirty="0">
              <a:latin typeface="Garamond" panose="02020404030301010803" pitchFamily="18" charset="0"/>
              <a:cs typeface="Helvetica" panose="020B0604020202020204" pitchFamily="34" charset="0"/>
            </a:endParaRPr>
          </a:p>
        </p:txBody>
      </p:sp>
      <p:sp>
        <p:nvSpPr>
          <p:cNvPr id="53" name="TextBox 52"/>
          <p:cNvSpPr txBox="1"/>
          <p:nvPr/>
        </p:nvSpPr>
        <p:spPr>
          <a:xfrm>
            <a:off x="19957068" y="22705745"/>
            <a:ext cx="8821129" cy="5816977"/>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smtClean="0">
                <a:solidFill>
                  <a:schemeClr val="tx1"/>
                </a:solidFill>
                <a:latin typeface="Garamond" panose="02020404030301010803" pitchFamily="18" charset="0"/>
                <a:cs typeface="Helvetica" panose="020B0604020202020204" pitchFamily="34" charset="0"/>
              </a:rPr>
              <a:t>Experimental Test Platform </a:t>
            </a:r>
          </a:p>
          <a:p>
            <a:endParaRPr lang="en-US" sz="3200" b="1" dirty="0" smtClean="0">
              <a:latin typeface="Garamond" panose="02020404030301010803" pitchFamily="18" charset="0"/>
              <a:cs typeface="Helvetica" panose="020B0604020202020204" pitchFamily="34" charset="0"/>
            </a:endParaRP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Arduino microcontroller used for motor control and system data acquisition.</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Variables monitored: Suction pressure, discharge pressure, volute and seal cavity pressures, RPM, flow rate, inlet temperature and shaft torque.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Constant inlet pressure (~45 psi) </a:t>
            </a:r>
            <a:r>
              <a:rPr lang="en-US" sz="2800" dirty="0" smtClean="0">
                <a:latin typeface="Garamond" panose="02020404030301010803" pitchFamily="18" charset="0"/>
                <a:cs typeface="Helvetica" panose="020B0604020202020204" pitchFamily="34" charset="0"/>
              </a:rPr>
              <a:t>is provided </a:t>
            </a:r>
            <a:r>
              <a:rPr lang="en-US" sz="2800" dirty="0" smtClean="0">
                <a:latin typeface="Garamond" panose="02020404030301010803" pitchFamily="18" charset="0"/>
                <a:cs typeface="Helvetica" panose="020B0604020202020204" pitchFamily="34" charset="0"/>
              </a:rPr>
              <a:t>via a 42 gallon water tank.</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Flow is controlled during testing using a gate valve on the discharge side.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Motor and speed </a:t>
            </a:r>
            <a:r>
              <a:rPr lang="en-US" sz="2800" dirty="0" smtClean="0">
                <a:latin typeface="Garamond" panose="02020404030301010803" pitchFamily="18" charset="0"/>
                <a:cs typeface="Helvetica" panose="020B0604020202020204" pitchFamily="34" charset="0"/>
              </a:rPr>
              <a:t>controller require </a:t>
            </a:r>
            <a:r>
              <a:rPr lang="en-US" sz="2800" dirty="0" smtClean="0">
                <a:latin typeface="Garamond" panose="02020404030301010803" pitchFamily="18" charset="0"/>
                <a:cs typeface="Helvetica" panose="020B0604020202020204" pitchFamily="34" charset="0"/>
              </a:rPr>
              <a:t>water </a:t>
            </a:r>
            <a:r>
              <a:rPr lang="en-US" sz="2800" dirty="0" smtClean="0">
                <a:latin typeface="Garamond" panose="02020404030301010803" pitchFamily="18" charset="0"/>
                <a:cs typeface="Helvetica" panose="020B0604020202020204" pitchFamily="34" charset="0"/>
              </a:rPr>
              <a:t>cooling </a:t>
            </a:r>
            <a:r>
              <a:rPr lang="en-US" sz="2800" dirty="0" smtClean="0">
                <a:latin typeface="Garamond" panose="02020404030301010803" pitchFamily="18" charset="0"/>
                <a:cs typeface="Helvetica" panose="020B0604020202020204" pitchFamily="34" charset="0"/>
              </a:rPr>
              <a:t>.</a:t>
            </a:r>
          </a:p>
          <a:p>
            <a:pPr marL="457200" indent="-457200">
              <a:buFont typeface="Arial" panose="020B0604020202020204" pitchFamily="34" charset="0"/>
              <a:buChar char="•"/>
            </a:pPr>
            <a:endParaRPr lang="en-US" sz="2800" dirty="0" smtClean="0">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6427</TotalTime>
  <Words>431</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Garamond</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663</cp:revision>
  <cp:lastPrinted>2017-05-19T13:54:08Z</cp:lastPrinted>
  <dcterms:created xsi:type="dcterms:W3CDTF">2012-06-12T14:08:55Z</dcterms:created>
  <dcterms:modified xsi:type="dcterms:W3CDTF">2017-06-03T16:49:31Z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