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6" d="100"/>
          <a:sy n="46" d="100"/>
        </p:scale>
        <p:origin x="17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Non-Functional Requirements:</a:t>
            </a:r>
          </a:p>
          <a:p>
            <a:pPr marL="171450" indent="-171450">
              <a:buFontTx/>
              <a:buChar char="-"/>
            </a:pPr>
            <a:r>
              <a:rPr lang="en-US" dirty="0"/>
              <a:t>Security:</a:t>
            </a:r>
          </a:p>
          <a:p>
            <a:pPr marL="628650" lvl="1"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Data integrity and user authentication need to be integrated.  As a web-based product SSL and HSTS should be required to interact with the services.  It is typically recommended to use a vetted third-party software to manage security.</a:t>
            </a:r>
            <a:endParaRPr lang="en-US" dirty="0"/>
          </a:p>
          <a:p>
            <a:pPr marL="171450" indent="-171450">
              <a:buFontTx/>
              <a:buChar char="-"/>
            </a:pPr>
            <a:r>
              <a:rPr lang="en-US" dirty="0"/>
              <a:t>Data Storage:</a:t>
            </a:r>
          </a:p>
          <a:p>
            <a:pPr marL="628650" lvl="1"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Our system must be able to store large amounts of data and efficiently retrieve that data when needed.</a:t>
            </a:r>
            <a:endParaRPr lang="en-US" dirty="0"/>
          </a:p>
          <a:p>
            <a:pPr marL="171450" indent="-171450">
              <a:buFontTx/>
              <a:buChar char="-"/>
            </a:pPr>
            <a:r>
              <a:rPr lang="en-US" dirty="0"/>
              <a:t>Availability:</a:t>
            </a:r>
          </a:p>
          <a:p>
            <a:pPr marL="628650" lvl="1"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Students/faculty need to have a central notification center to be advised of system downtime, holidays, class schedule variance, etc.</a:t>
            </a:r>
            <a:endParaRPr lang="en-US" dirty="0"/>
          </a:p>
          <a:p>
            <a:r>
              <a:rPr lang="en-US" dirty="0"/>
              <a:t>Functional Requirements:</a:t>
            </a:r>
          </a:p>
          <a:p>
            <a:pPr marL="171450" indent="-171450">
              <a:buFontTx/>
              <a:buChar char="-"/>
            </a:pPr>
            <a:r>
              <a:rPr lang="en-US" dirty="0"/>
              <a:t>User Portal Service:</a:t>
            </a:r>
          </a:p>
          <a:p>
            <a:pPr marL="628650" lvl="1"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Registered users need to be able to manage their personal settings, classes, and other details.</a:t>
            </a:r>
            <a:endParaRPr lang="en-US" dirty="0"/>
          </a:p>
          <a:p>
            <a:pPr marL="171450" indent="-171450">
              <a:buFontTx/>
              <a:buChar char="-"/>
            </a:pPr>
            <a:r>
              <a:rPr lang="en-US" dirty="0"/>
              <a:t>User Registration Service:</a:t>
            </a:r>
          </a:p>
          <a:p>
            <a:pPr marL="628650" lvl="1"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Users (Potential students, incoming students, and faculty) need to be able to register and be assigned to courses or elect courses themselves.</a:t>
            </a:r>
            <a:endParaRPr lang="en-US" dirty="0"/>
          </a:p>
          <a:p>
            <a:pPr marL="0" indent="0">
              <a:buFont typeface="Arial" panose="020B0604020202020204" pitchFamily="34" charset="0"/>
              <a:buNone/>
            </a:pPr>
            <a:r>
              <a:rPr lang="en-US" dirty="0"/>
              <a:t>- Administrative Service:</a:t>
            </a:r>
          </a:p>
          <a:p>
            <a:pPr marL="628650" lvl="1"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Administrators of the software need to be able to edit, remove, or add authorization to students, teachers, IT personnel, etc.</a:t>
            </a:r>
          </a:p>
          <a:p>
            <a:pPr marL="457200" lvl="1" indent="0">
              <a:buFont typeface="Arial" panose="020B0604020202020204" pitchFamily="34" charset="0"/>
              <a:buNone/>
            </a:pP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t>This use case diagram shows how users will interact with each other. First the user signs in or registers.  They’ll make any necessary updates to their user information to keep it up to date.</a:t>
            </a:r>
          </a:p>
          <a:p>
            <a:pPr>
              <a:spcBef>
                <a:spcPct val="0"/>
              </a:spcBef>
            </a:pPr>
            <a:r>
              <a:rPr lang="en-US" altLang="en-US" dirty="0"/>
              <a:t>The student will then have access to view courses, take assessments, and book by the calendar. </a:t>
            </a:r>
          </a:p>
          <a:p>
            <a:pPr>
              <a:spcBef>
                <a:spcPct val="0"/>
              </a:spcBef>
            </a:pPr>
            <a:r>
              <a:rPr lang="en-US" altLang="en-US" dirty="0"/>
              <a:t>Once the student books a session with the calendar, the instructor will receive a notification that they have a session and give them a notification saying one of their slots is reserved.  The student then preforms the behind the wheel and the instructor takes notes on the process.</a:t>
            </a:r>
          </a:p>
          <a:p>
            <a:pPr>
              <a:spcBef>
                <a:spcPct val="0"/>
              </a:spcBef>
            </a:pPr>
            <a:endParaRPr lang="en-US" altLang="en-US" dirty="0"/>
          </a:p>
          <a:p>
            <a:pPr>
              <a:spcBef>
                <a:spcPct val="0"/>
              </a:spcBef>
            </a:pPr>
            <a:r>
              <a:rPr lang="en-US" altLang="en-US" dirty="0"/>
              <a:t>Once the student takes all the required behind the wheel sessions and assessments, they then can proceed to the DMV to take a Test.  After the test is complete the user gets their drivers license and no longer needs to use </a:t>
            </a:r>
            <a:r>
              <a:rPr lang="en-US" altLang="en-US" dirty="0" err="1"/>
              <a:t>DriverPass</a:t>
            </a:r>
            <a:r>
              <a:rPr lang="en-US" altLang="en-US" dirty="0"/>
              <a:t>.  An administrator oversees all the processes in </a:t>
            </a:r>
            <a:r>
              <a:rPr lang="en-US" altLang="en-US" dirty="0" err="1"/>
              <a:t>DriverPass</a:t>
            </a:r>
            <a:r>
              <a:rPr lang="en-US" altLang="en-US" dirty="0"/>
              <a:t> and edits them based on the DMV’s industry best standards that are communicated to the admins.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describes the login process for a user.  It will determine if the user is already registered and branch from there.  If they are registered it will check security protocol to see if the user is required to update their password else they will sign in.  It checks if the sign in information is correct and authorizes them.  If they are not an existing user it branches to the registration page.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suggested a multi-layered security protocol.  This includes 2FA for accounts that are opted for it, Open authorization registration, authorities based on access level, notifications that are immediately sent to all appropriate administrators and system technicians, SSL and TLS encryption to ensure all web traffic is secure, and system level password encryption with a modern cryptographic protocol.  This will ensure that passwords and data communication is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dirty="0"/>
              <a:t>Unfortunately, our system does have limits that we need to make aware of when we are designing </a:t>
            </a:r>
            <a:r>
              <a:rPr lang="en-US" altLang="en-US" dirty="0" err="1"/>
              <a:t>DriversPass</a:t>
            </a:r>
            <a:r>
              <a:rPr lang="en-US" altLang="en-US" dirty="0"/>
              <a:t>.</a:t>
            </a:r>
          </a:p>
          <a:p>
            <a:pPr>
              <a:spcBef>
                <a:spcPct val="0"/>
              </a:spcBef>
            </a:pPr>
            <a:endParaRPr lang="en-US" altLang="en-US" dirty="0"/>
          </a:p>
          <a:p>
            <a:pPr>
              <a:spcBef>
                <a:spcPct val="0"/>
              </a:spcBef>
            </a:pPr>
            <a:r>
              <a:rPr lang="en-US" altLang="en-US" dirty="0"/>
              <a:t>First, users learning speed is marginally limited by their hardware.  A person with a substandard internet connection will not be able to go through course material nearly as fast as someone with </a:t>
            </a:r>
            <a:r>
              <a:rPr lang="en-US" altLang="en-US" dirty="0" err="1"/>
              <a:t>gigbit</a:t>
            </a:r>
            <a:r>
              <a:rPr lang="en-US" altLang="en-US" dirty="0"/>
              <a:t> internet connection and modern processing units.</a:t>
            </a:r>
          </a:p>
          <a:p>
            <a:pPr>
              <a:spcBef>
                <a:spcPct val="0"/>
              </a:spcBef>
            </a:pPr>
            <a:endParaRPr lang="en-US" altLang="en-US" dirty="0"/>
          </a:p>
          <a:p>
            <a:pPr>
              <a:spcBef>
                <a:spcPct val="0"/>
              </a:spcBef>
            </a:pPr>
            <a:r>
              <a:rPr lang="en-US" altLang="en-US" dirty="0"/>
              <a:t>Another limitation that </a:t>
            </a:r>
            <a:r>
              <a:rPr lang="en-US" altLang="en-US" dirty="0" err="1"/>
              <a:t>DriverPass</a:t>
            </a:r>
            <a:r>
              <a:rPr lang="en-US" altLang="en-US" dirty="0"/>
              <a:t> has is that users must be able to access the internet to use effectively. To get past this, we can allow users to download files to preview content momentarily if they are anywhere where they cannot receive content. </a:t>
            </a:r>
          </a:p>
          <a:p>
            <a:pPr>
              <a:spcBef>
                <a:spcPct val="0"/>
              </a:spcBef>
            </a:pPr>
            <a:endParaRPr lang="en-US" altLang="en-US" dirty="0"/>
          </a:p>
          <a:p>
            <a:pPr>
              <a:spcBef>
                <a:spcPct val="0"/>
              </a:spcBef>
            </a:pPr>
            <a:r>
              <a:rPr lang="en-US" altLang="en-US" dirty="0"/>
              <a:t>Person to person Interaction is also limited, this causes a lack of effort for instructors to help students during coursework. However, during driving sessions the student will still be required to drive with an instructor in person to get a person to person learning experience. </a:t>
            </a:r>
          </a:p>
          <a:p>
            <a:pPr>
              <a:spcBef>
                <a:spcPct val="0"/>
              </a:spcBef>
            </a:pPr>
            <a:endParaRPr lang="en-US" altLang="en-US" dirty="0"/>
          </a:p>
          <a:p>
            <a:pPr>
              <a:spcBef>
                <a:spcPct val="0"/>
              </a:spcBef>
            </a:pPr>
            <a:r>
              <a:rPr lang="en-US" altLang="en-US" dirty="0"/>
              <a:t>With </a:t>
            </a:r>
            <a:r>
              <a:rPr lang="en-US" altLang="en-US"/>
              <a:t>any web-based platform, </a:t>
            </a:r>
            <a:r>
              <a:rPr lang="en-US" altLang="en-US" dirty="0"/>
              <a:t>you will have access issues.  Thankfully most libraries carry modern equipment and internet connection allowing users the ability to use your platform.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12/18/2022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12/18/2022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Jordan Barnes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5"/>
            <a:ext cx="5306084" cy="4011873"/>
          </a:xfrm>
        </p:spPr>
        <p:txBody>
          <a:bodyPr anchor="ctr">
            <a:normAutofit/>
          </a:bodyPr>
          <a:lstStyle/>
          <a:p>
            <a:pPr marL="0" indent="0">
              <a:buNone/>
            </a:pPr>
            <a:r>
              <a:rPr lang="en-US" sz="2400" dirty="0">
                <a:solidFill>
                  <a:srgbClr val="000000"/>
                </a:solidFill>
              </a:rPr>
              <a:t>Functional Requirements:</a:t>
            </a:r>
          </a:p>
          <a:p>
            <a:r>
              <a:rPr lang="en-US" sz="2400" dirty="0">
                <a:solidFill>
                  <a:srgbClr val="000000"/>
                </a:solidFill>
              </a:rPr>
              <a:t>Administrative Service</a:t>
            </a:r>
          </a:p>
          <a:p>
            <a:r>
              <a:rPr lang="en-US" sz="2400" dirty="0">
                <a:solidFill>
                  <a:srgbClr val="000000"/>
                </a:solidFill>
              </a:rPr>
              <a:t>User Registration Service</a:t>
            </a:r>
          </a:p>
          <a:p>
            <a:r>
              <a:rPr lang="en-US" sz="2400" dirty="0">
                <a:solidFill>
                  <a:srgbClr val="000000"/>
                </a:solidFill>
              </a:rPr>
              <a:t>User Portal Service</a:t>
            </a:r>
          </a:p>
          <a:p>
            <a:pPr marL="0" indent="0">
              <a:buNone/>
            </a:pPr>
            <a:endParaRPr lang="en-US" sz="2400" dirty="0">
              <a:solidFill>
                <a:srgbClr val="000000"/>
              </a:solidFill>
            </a:endParaRPr>
          </a:p>
          <a:p>
            <a:pPr marL="0" indent="0">
              <a:buNone/>
            </a:pPr>
            <a:r>
              <a:rPr lang="en-US" sz="2400" dirty="0">
                <a:solidFill>
                  <a:srgbClr val="000000"/>
                </a:solidFill>
              </a:rPr>
              <a:t>Non-Functional Requirements:</a:t>
            </a:r>
          </a:p>
          <a:p>
            <a:r>
              <a:rPr lang="en-US" sz="2400" dirty="0">
                <a:solidFill>
                  <a:srgbClr val="000000"/>
                </a:solidFill>
              </a:rPr>
              <a:t>Usability</a:t>
            </a:r>
          </a:p>
          <a:p>
            <a:r>
              <a:rPr lang="en-US" sz="2400" dirty="0">
                <a:solidFill>
                  <a:srgbClr val="000000"/>
                </a:solidFill>
              </a:rPr>
              <a:t>Scalability</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a:extLst>
              <a:ext uri="{FF2B5EF4-FFF2-40B4-BE49-F238E27FC236}">
                <a16:creationId xmlns:a16="http://schemas.microsoft.com/office/drawing/2014/main" id="{A0A9F01D-57DD-1317-6CF4-245A81149E2D}"/>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444280" y="801688"/>
            <a:ext cx="4599341" cy="5230812"/>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a:extLst>
              <a:ext uri="{FF2B5EF4-FFF2-40B4-BE49-F238E27FC236}">
                <a16:creationId xmlns:a16="http://schemas.microsoft.com/office/drawing/2014/main" id="{31BF47F9-09F6-BA4E-3663-B89950B7A045}"/>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091238" y="1323094"/>
            <a:ext cx="5305425" cy="4187999"/>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marR="0">
              <a:lnSpc>
                <a:spcPct val="107000"/>
              </a:lnSpc>
              <a:spcBef>
                <a:spcPts val="0"/>
              </a:spcBef>
              <a:spcAft>
                <a:spcPts val="800"/>
              </a:spcAft>
            </a:pPr>
            <a:r>
              <a:rPr lang="en-US" sz="1800" spc="15"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Security:</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spc="15"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Different authorities with varied access and accountability (Admin, User, Instructor, Etc.)</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spc="15"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Notifications provided upon security breaches or policy breaches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spc="15"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OAuth registration</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spc="15"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2FA optional</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spc="15"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SSL and TLS will be required</a:t>
            </a:r>
          </a:p>
          <a:p>
            <a:pPr marL="342900" marR="0" lvl="0" indent="-342900">
              <a:lnSpc>
                <a:spcPct val="107000"/>
              </a:lnSpc>
              <a:spcBef>
                <a:spcPts val="0"/>
              </a:spcBef>
              <a:spcAft>
                <a:spcPts val="800"/>
              </a:spcAft>
              <a:buFont typeface="Symbol" panose="05050102010706020507" pitchFamily="18" charset="2"/>
              <a:buChar char=""/>
            </a:pPr>
            <a:r>
              <a:rPr lang="en-US" sz="1800" spc="15" dirty="0">
                <a:solidFill>
                  <a:srgbClr val="000000"/>
                </a:solidFill>
                <a:effectLst/>
                <a:latin typeface="Times New Roman" panose="02020603050405020304" pitchFamily="18" charset="0"/>
                <a:ea typeface="Cambria" panose="02040503050406030204" pitchFamily="18" charset="0"/>
                <a:cs typeface="Calibri" panose="020F0502020204030204" pitchFamily="34" charset="0"/>
              </a:rPr>
              <a:t>Password cryptography at the system level</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Modern hardware</a:t>
            </a:r>
          </a:p>
          <a:p>
            <a:r>
              <a:rPr lang="en-US" sz="2400" dirty="0">
                <a:solidFill>
                  <a:srgbClr val="000000"/>
                </a:solidFill>
              </a:rPr>
              <a:t>Internet Access</a:t>
            </a:r>
          </a:p>
          <a:p>
            <a:r>
              <a:rPr lang="en-US" sz="2400" dirty="0">
                <a:solidFill>
                  <a:srgbClr val="000000"/>
                </a:solidFill>
              </a:rPr>
              <a:t>Contact</a:t>
            </a:r>
          </a:p>
          <a:p>
            <a:r>
              <a:rPr lang="en-US" sz="2400" dirty="0">
                <a:solidFill>
                  <a:srgbClr val="000000"/>
                </a:solidFill>
              </a:rPr>
              <a:t>Access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1470</TotalTime>
  <Words>792</Words>
  <Application>Microsoft Office PowerPoint</Application>
  <PresentationFormat>Widescreen</PresentationFormat>
  <Paragraphs>63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Barnes, Jordan</cp:lastModifiedBy>
  <cp:revision>24</cp:revision>
  <dcterms:created xsi:type="dcterms:W3CDTF">2019-10-14T02:36:52Z</dcterms:created>
  <dcterms:modified xsi:type="dcterms:W3CDTF">2022-12-18T18:17:12Z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