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2" r:id="rId4"/>
    <p:sldId id="257" r:id="rId5"/>
    <p:sldId id="261" r:id="rId6"/>
    <p:sldId id="260" r:id="rId7"/>
    <p:sldId id="258" r:id="rId8"/>
    <p:sldId id="25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5"/>
    <p:restoredTop sz="94789"/>
  </p:normalViewPr>
  <p:slideViewPr>
    <p:cSldViewPr snapToGrid="0">
      <p:cViewPr>
        <p:scale>
          <a:sx n="100" d="100"/>
          <a:sy n="100" d="100"/>
        </p:scale>
        <p:origin x="1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21B5-7E84-4FD0-76EC-63A36A790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401D5-E134-2CB1-6066-7F1E031E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C513-0552-FB0F-A121-0272F6D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D71F-2779-6667-0AB7-849C438C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5186-6AF8-B107-9E29-C8A0BA1A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83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5B3C-379E-8836-372D-AFB5EF41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9C424-8F2F-4EDD-CB18-35060E4F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CEB14-CD1A-B1CE-348B-23ED7503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904B-E00A-5811-BEE6-F98EE99F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ACC34-50E9-40D3-00A6-9733046E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1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6B5AB-1498-D32A-1817-A1FF2CB3D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D164F-D53E-290C-52D6-E5E30C3CC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C242-B078-4574-E8BD-55EB59D5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B3E5-AFE2-26D4-74E7-94CDF38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6B96-568B-59F6-D52E-6D1B6BB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4478-94ED-5243-A3FA-D2AA3074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A235-9062-C5DE-685C-CCFDB64DB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AE15E-06C7-9E23-75F3-6B87899F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F83-11B9-E2BD-7AE6-E267F732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569A-E7D4-4D0C-F7F8-DEF8B5E2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9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2CBDE-432A-12B2-60E3-3D60D944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83E1C-B41F-1086-0C4D-7A24AAD8C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4ADC7-99C5-15DB-0C9F-D399A93F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0562-0D35-DAFA-DB13-CDF677D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5AE2B-95C6-3762-EC6B-9D0F56A0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5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7B16-4012-BD44-47B6-FCE1DB4A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9587-2CE1-E24C-A424-AD310B301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A36C6-B8B2-ABB9-559C-1ABEB8E02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01CA-4CA5-1995-62FD-BAE2FEE1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9F2B8-F0C7-AAE9-A8ED-666EB44C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9C77F-5E8E-B6A3-3068-EEEB0BA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6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62BA-F51D-A722-EE03-AD5607EA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5D3DE-2E61-05AD-5BA3-B9599FC81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50B1-2EC1-5BE0-A52D-BDE09CECD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9D28-546F-DD55-085C-6A589584E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BB375-BD2F-6FB1-BFE6-0AE1EA656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0D716-3F6A-23A5-6FE8-46FC7D5F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620D1B-CCC2-BE9D-D489-58D5646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5F90E8-7F7D-8956-62C2-86AED6F6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4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D790-C27E-0B7E-A9DA-3ACF216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04E9A-C46A-C6DD-39B4-9F4D8F5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F6C5B-1C8A-CFD3-8175-0F36429B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D3675-BF05-5D91-B177-1C39B859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50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25FD7-92AD-5B8F-6561-629A7A1A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BACC-90F8-297F-269C-BB2B342A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0BC56-5C6D-66FC-F203-5A73E2CD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7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004C-7251-CB28-4A5B-45812C994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C0E4-F58D-189D-FAFC-74949C03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8FCD-B405-D2D4-5AE0-7044D41B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D85F-C587-F774-9400-0B6E3B2A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6A03-4B4A-10F4-6D76-693DC7E7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EA6DF-5116-FD08-13D1-B0C782EA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1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F0A7-B3E6-1B85-7F4E-073EB1D0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03F4E-552E-D050-D66C-0CC1DB063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469F0-5507-9996-FC58-E861A73DE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4A95-965E-C520-37B1-2373D803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AA3C-06D5-1D83-431A-50DE4CD3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53AED-77CC-0144-0FD2-8FF42F02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1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F9339-ACFD-6619-128C-F1B59660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771D0-8913-D645-4C11-80E80C861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0F76-F44E-2AD5-E33E-AE220BC1C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D427-3670-054E-A838-76527FAF7CBE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2891-703C-4E64-FB0E-2566AEA1E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D20B-5313-702D-D6BD-DAF2BA4E7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2CB10-EF57-6140-8445-FD1890D93F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7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90A0-F55F-FA48-A32F-D4F366E33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12700"/>
            <a:ext cx="11896572" cy="684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A0EF2-18DA-D8F0-7B2D-C0B8679D80CD}"/>
              </a:ext>
            </a:extLst>
          </p:cNvPr>
          <p:cNvSpPr txBox="1"/>
          <p:nvPr/>
        </p:nvSpPr>
        <p:spPr>
          <a:xfrm>
            <a:off x="5366657" y="685799"/>
            <a:ext cx="501831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Freq. of rows where the </a:t>
            </a:r>
            <a:r>
              <a:rPr lang="el-GR" dirty="0"/>
              <a:t>Δ</a:t>
            </a:r>
            <a:r>
              <a:rPr lang="en-GB" dirty="0"/>
              <a:t>AUC &gt; 0.1%, coloured by protein. Not sure if that’s a valid cut-off for what is “important” but it at least shows the number of features that are influencing the stack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817505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A1D2-A9E5-5736-55FF-A7B66AAF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3AE3A0-4B57-C319-5E65-9FA989A48EE5}"/>
              </a:ext>
            </a:extLst>
          </p:cNvPr>
          <p:cNvSpPr txBox="1"/>
          <p:nvPr/>
        </p:nvSpPr>
        <p:spPr>
          <a:xfrm>
            <a:off x="3849329" y="0"/>
            <a:ext cx="3763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Host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6E56A-17DD-9A3D-11D7-5E384243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5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C11E7-B9E2-DB4F-2DE3-1687428F9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8E71C8-C35C-E49F-9FAC-D640CB815198}"/>
              </a:ext>
            </a:extLst>
          </p:cNvPr>
          <p:cNvSpPr txBox="1"/>
          <p:nvPr/>
        </p:nvSpPr>
        <p:spPr>
          <a:xfrm>
            <a:off x="3849329" y="0"/>
            <a:ext cx="413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Charge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9E97D-18F0-248B-3F8E-644CE255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37F7FB9-BB21-17A5-9BC5-7ACBB9AE5F20}"/>
              </a:ext>
            </a:extLst>
          </p:cNvPr>
          <p:cNvGrpSpPr/>
          <p:nvPr/>
        </p:nvGrpSpPr>
        <p:grpSpPr>
          <a:xfrm>
            <a:off x="1487838" y="677090"/>
            <a:ext cx="3734734" cy="2521974"/>
            <a:chOff x="0" y="785578"/>
            <a:chExt cx="3734734" cy="25219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ADB62E-04FD-2EA3-137C-2798BFC6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884" t="8522" r="5882" b="70231"/>
            <a:stretch/>
          </p:blipFill>
          <p:spPr>
            <a:xfrm>
              <a:off x="0" y="785578"/>
              <a:ext cx="3734734" cy="25219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C79DA-ABC8-6622-CF60-7DAF85882C4F}"/>
                </a:ext>
              </a:extLst>
            </p:cNvPr>
            <p:cNvSpPr/>
            <p:nvPr/>
          </p:nvSpPr>
          <p:spPr>
            <a:xfrm>
              <a:off x="0" y="1408922"/>
              <a:ext cx="3620278" cy="164218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73938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AEA11-7CA8-4499-D3E9-C2E1AB64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0A9FF2-1383-DA9C-46E6-1CF89B50D5DB}"/>
              </a:ext>
            </a:extLst>
          </p:cNvPr>
          <p:cNvSpPr txBox="1"/>
          <p:nvPr/>
        </p:nvSpPr>
        <p:spPr>
          <a:xfrm>
            <a:off x="3849329" y="0"/>
            <a:ext cx="4825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2º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C0440-4804-1317-52B0-2C161511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EBD981-147D-E19B-A132-9B261D7E85C0}"/>
              </a:ext>
            </a:extLst>
          </p:cNvPr>
          <p:cNvSpPr/>
          <p:nvPr/>
        </p:nvSpPr>
        <p:spPr>
          <a:xfrm>
            <a:off x="1487838" y="1481328"/>
            <a:ext cx="3620278" cy="14612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0CD1F-1232-399F-451C-8E21D6ED9052}"/>
              </a:ext>
            </a:extLst>
          </p:cNvPr>
          <p:cNvSpPr/>
          <p:nvPr/>
        </p:nvSpPr>
        <p:spPr>
          <a:xfrm>
            <a:off x="1487838" y="1117056"/>
            <a:ext cx="3620278" cy="1921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0BCDC-EBBB-3FAF-7DDC-C421AA715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9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8EDD9-347D-DA72-8285-403A9A52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ED77D2-FECF-D127-021D-00D258B5360E}"/>
              </a:ext>
            </a:extLst>
          </p:cNvPr>
          <p:cNvSpPr txBox="1"/>
          <p:nvPr/>
        </p:nvSpPr>
        <p:spPr>
          <a:xfrm>
            <a:off x="3849329" y="0"/>
            <a:ext cx="5307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Solvent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DE7B-C5AE-6D12-4666-2FFF1A48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BF9439-75F1-03BA-C9AA-D1E75C62184A}"/>
              </a:ext>
            </a:extLst>
          </p:cNvPr>
          <p:cNvSpPr/>
          <p:nvPr/>
        </p:nvSpPr>
        <p:spPr>
          <a:xfrm>
            <a:off x="1487838" y="1667434"/>
            <a:ext cx="3620278" cy="127518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7216F2-2F2D-B9C1-FB05-28DA1C84D006}"/>
              </a:ext>
            </a:extLst>
          </p:cNvPr>
          <p:cNvSpPr/>
          <p:nvPr/>
        </p:nvSpPr>
        <p:spPr>
          <a:xfrm>
            <a:off x="1487838" y="1117055"/>
            <a:ext cx="3620278" cy="37108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8454A-30B9-90E7-F87B-5F6E9F5DF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2" y="0"/>
            <a:ext cx="109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8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AB2C3-AB94-359F-3512-5FB58325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C4EEB-2A8E-6BA9-7DA8-7CC6FCE8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3B5728-1B8F-2BCA-412C-29354E7E760E}"/>
              </a:ext>
            </a:extLst>
          </p:cNvPr>
          <p:cNvSpPr txBox="1"/>
          <p:nvPr/>
        </p:nvSpPr>
        <p:spPr>
          <a:xfrm>
            <a:off x="3849329" y="0"/>
            <a:ext cx="386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CASG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A899-F2E4-A8B4-569A-716B43065B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A8FBAA-C092-6B06-9071-7716997A35B6}"/>
              </a:ext>
            </a:extLst>
          </p:cNvPr>
          <p:cNvSpPr/>
          <p:nvPr/>
        </p:nvSpPr>
        <p:spPr>
          <a:xfrm>
            <a:off x="1487838" y="1854200"/>
            <a:ext cx="3620278" cy="10884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C1C32A-51E3-1918-2AB7-AE50769901BA}"/>
              </a:ext>
            </a:extLst>
          </p:cNvPr>
          <p:cNvSpPr/>
          <p:nvPr/>
        </p:nvSpPr>
        <p:spPr>
          <a:xfrm>
            <a:off x="1487838" y="1117055"/>
            <a:ext cx="3620278" cy="5466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9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D74F-11C6-04D6-084A-59A056EE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4E0AD00-823A-6FE6-0FD3-F4D34EA61866}"/>
              </a:ext>
            </a:extLst>
          </p:cNvPr>
          <p:cNvSpPr txBox="1"/>
          <p:nvPr/>
        </p:nvSpPr>
        <p:spPr>
          <a:xfrm>
            <a:off x="3849329" y="0"/>
            <a:ext cx="383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ARGP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54DBA-F085-32CB-E964-F35ABAD9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8016CB-EE08-B04A-DE46-BB7722B355C4}"/>
              </a:ext>
            </a:extLst>
          </p:cNvPr>
          <p:cNvSpPr/>
          <p:nvPr/>
        </p:nvSpPr>
        <p:spPr>
          <a:xfrm>
            <a:off x="1487838" y="2044700"/>
            <a:ext cx="3620278" cy="8979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F800F6-048A-6AC5-2C36-1463BB967F2D}"/>
              </a:ext>
            </a:extLst>
          </p:cNvPr>
          <p:cNvSpPr/>
          <p:nvPr/>
        </p:nvSpPr>
        <p:spPr>
          <a:xfrm>
            <a:off x="1487838" y="1117055"/>
            <a:ext cx="3620278" cy="7498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CF063-7008-53E7-A604-89C533643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56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E2D9B-263C-17E5-4F5B-BEB0B0D6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83979-095E-D22D-C7B9-238C6C5C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BFF68-6165-778B-A76D-45DAB17938E9}"/>
              </a:ext>
            </a:extLst>
          </p:cNvPr>
          <p:cNvSpPr txBox="1"/>
          <p:nvPr/>
        </p:nvSpPr>
        <p:spPr>
          <a:xfrm>
            <a:off x="3074629" y="0"/>
            <a:ext cx="4938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</a:t>
            </a:r>
            <a:r>
              <a:rPr lang="en-GB" sz="2800" dirty="0" err="1"/>
              <a:t>Polarisability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172BA-C370-4259-6578-ACCD60B685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C97DFD-001C-C679-A0A8-24E81D0BC583}"/>
              </a:ext>
            </a:extLst>
          </p:cNvPr>
          <p:cNvSpPr/>
          <p:nvPr/>
        </p:nvSpPr>
        <p:spPr>
          <a:xfrm>
            <a:off x="1487838" y="2209800"/>
            <a:ext cx="3620278" cy="7328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7E043-0708-58C2-83A7-439F29C8D69B}"/>
              </a:ext>
            </a:extLst>
          </p:cNvPr>
          <p:cNvSpPr/>
          <p:nvPr/>
        </p:nvSpPr>
        <p:spPr>
          <a:xfrm>
            <a:off x="1487838" y="1117055"/>
            <a:ext cx="3620278" cy="9276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41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9C52-5BDF-B313-B02B-6EF1AC9B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407DFCC-5C59-D9ED-D65A-2239ED5DBBA8}"/>
              </a:ext>
            </a:extLst>
          </p:cNvPr>
          <p:cNvSpPr txBox="1"/>
          <p:nvPr/>
        </p:nvSpPr>
        <p:spPr>
          <a:xfrm>
            <a:off x="3849329" y="0"/>
            <a:ext cx="3836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ARGP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14BB7-3C56-144E-3BD5-77D842825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884" t="8522" r="5882" b="70231"/>
          <a:stretch/>
        </p:blipFill>
        <p:spPr>
          <a:xfrm>
            <a:off x="1487838" y="677090"/>
            <a:ext cx="3734734" cy="25219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4AF2BB-C957-9E3A-81E8-65DBE3A25F54}"/>
              </a:ext>
            </a:extLst>
          </p:cNvPr>
          <p:cNvSpPr/>
          <p:nvPr/>
        </p:nvSpPr>
        <p:spPr>
          <a:xfrm>
            <a:off x="1487838" y="2400300"/>
            <a:ext cx="3620278" cy="5423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2A1C-D50C-9B98-8C6B-1B6FC2E5BEF8}"/>
              </a:ext>
            </a:extLst>
          </p:cNvPr>
          <p:cNvSpPr/>
          <p:nvPr/>
        </p:nvSpPr>
        <p:spPr>
          <a:xfrm>
            <a:off x="1487838" y="1117055"/>
            <a:ext cx="3620278" cy="110544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966B6-ACE7-B732-16B3-82A3180B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3" y="0"/>
            <a:ext cx="10978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1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09FEBA3-BA6D-BB9A-526B-BC99EC4B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2" t="8522" r="5882" b="50000"/>
          <a:stretch/>
        </p:blipFill>
        <p:spPr>
          <a:xfrm>
            <a:off x="0" y="-1"/>
            <a:ext cx="12192000" cy="4030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FFD905-A9CB-0B53-7795-42A5D009911F}"/>
              </a:ext>
            </a:extLst>
          </p:cNvPr>
          <p:cNvSpPr txBox="1"/>
          <p:nvPr/>
        </p:nvSpPr>
        <p:spPr>
          <a:xfrm>
            <a:off x="957943" y="4604657"/>
            <a:ext cx="9716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Top 10 features with the biggest impacts on AUC, coloured just by the original dataset/</a:t>
            </a:r>
            <a:r>
              <a:rPr lang="en-GB" dirty="0" err="1"/>
              <a:t>iFeatureOmega</a:t>
            </a:r>
            <a:r>
              <a:rPr lang="en-GB" dirty="0"/>
              <a:t> command. PB1 and NS1 have some of the biggest </a:t>
            </a:r>
            <a:r>
              <a:rPr lang="el-GR" dirty="0"/>
              <a:t>Δ</a:t>
            </a:r>
            <a:r>
              <a:rPr lang="en-GB" dirty="0"/>
              <a:t>AUC but in some of the two most boring feature sets </a:t>
            </a:r>
          </a:p>
        </p:txBody>
      </p:sp>
    </p:spTree>
    <p:extLst>
      <p:ext uri="{BB962C8B-B14F-4D97-AF65-F5344CB8AC3E}">
        <p14:creationId xmlns:p14="http://schemas.microsoft.com/office/powerpoint/2010/main" val="413438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63AE8-3793-BDA3-B7DA-ADC1A5DA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364EF-A01A-9E55-36D2-7A56098DC337}"/>
              </a:ext>
            </a:extLst>
          </p:cNvPr>
          <p:cNvSpPr txBox="1"/>
          <p:nvPr/>
        </p:nvSpPr>
        <p:spPr>
          <a:xfrm>
            <a:off x="119744" y="4376057"/>
            <a:ext cx="1140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curiosity, wanted to see if any features were important in more than one protein. There are 5 that show up in more than one protein, I’ve paired them together. Interestingly, none in the haemagglutinin.</a:t>
            </a:r>
          </a:p>
          <a:p>
            <a:endParaRPr lang="en-GB" dirty="0"/>
          </a:p>
          <a:p>
            <a:r>
              <a:rPr lang="en-GB" dirty="0"/>
              <a:t>Threw some graphs together showing their impact on the next slides. The large points indicate proteins where the feature appeared in the top 10, but I added all of the proteins just for thoroughness.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73EA54-FF9D-43D7-2D66-CEB68989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70" t="8523" r="6195" b="50054"/>
          <a:stretch/>
        </p:blipFill>
        <p:spPr>
          <a:xfrm>
            <a:off x="0" y="-1"/>
            <a:ext cx="12192000" cy="4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2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BA0D-3A1E-D67B-4020-106975832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DA2BC97-FD10-232F-74C5-73E962A6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8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301D4-0CBC-B4F2-34A0-38B3A175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224266-4520-166A-600E-873E82A6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74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F1A74-408F-8568-FFF1-054C60BF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F2F28B-21AF-A483-7AB0-C5D96D6BF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2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3CEE-07B8-277D-EF3D-F14B435AA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8462AA-9779-E0A4-40E4-2856C9B9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B7858-058E-F232-915D-553954FA6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0E5AF-5221-850B-98F7-84AB5885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918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4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6E6B8-A878-AE02-BA91-7A95DD29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6400" y="2002682"/>
            <a:ext cx="7772400" cy="4855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BF2B92-857C-6059-744D-BD37FA5671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93"/>
          <a:stretch/>
        </p:blipFill>
        <p:spPr>
          <a:xfrm>
            <a:off x="5869858" y="0"/>
            <a:ext cx="63221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929D4-CCC1-10D4-AC17-825677271E4A}"/>
              </a:ext>
            </a:extLst>
          </p:cNvPr>
          <p:cNvSpPr txBox="1"/>
          <p:nvPr/>
        </p:nvSpPr>
        <p:spPr>
          <a:xfrm>
            <a:off x="324464" y="314608"/>
            <a:ext cx="4472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Haemagglutinin – Subtypes </a:t>
            </a:r>
          </a:p>
        </p:txBody>
      </p:sp>
    </p:spTree>
    <p:extLst>
      <p:ext uri="{BB962C8B-B14F-4D97-AF65-F5344CB8AC3E}">
        <p14:creationId xmlns:p14="http://schemas.microsoft.com/office/powerpoint/2010/main" val="357859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192</Words>
  <Application>Microsoft Macintosh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Bone (PGR)</dc:creator>
  <cp:lastModifiedBy>Jordan Bone (PGR)</cp:lastModifiedBy>
  <cp:revision>8</cp:revision>
  <dcterms:created xsi:type="dcterms:W3CDTF">2025-03-06T15:46:55Z</dcterms:created>
  <dcterms:modified xsi:type="dcterms:W3CDTF">2025-03-06T17:08:18Z</dcterms:modified>
</cp:coreProperties>
</file>