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6" r:id="rId2"/>
    <p:sldId id="303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97" r:id="rId13"/>
    <p:sldId id="268" r:id="rId14"/>
    <p:sldId id="298" r:id="rId15"/>
    <p:sldId id="269" r:id="rId16"/>
    <p:sldId id="270" r:id="rId17"/>
    <p:sldId id="271" r:id="rId18"/>
    <p:sldId id="272" r:id="rId19"/>
    <p:sldId id="304" r:id="rId20"/>
    <p:sldId id="273" r:id="rId21"/>
    <p:sldId id="274" r:id="rId22"/>
    <p:sldId id="299" r:id="rId23"/>
    <p:sldId id="275" r:id="rId24"/>
    <p:sldId id="307" r:id="rId25"/>
    <p:sldId id="276" r:id="rId26"/>
    <p:sldId id="278" r:id="rId27"/>
    <p:sldId id="279" r:id="rId28"/>
    <p:sldId id="280" r:id="rId29"/>
    <p:sldId id="30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06" r:id="rId42"/>
    <p:sldId id="292" r:id="rId43"/>
    <p:sldId id="293" r:id="rId44"/>
    <p:sldId id="301" r:id="rId45"/>
    <p:sldId id="296" r:id="rId46"/>
    <p:sldId id="302" r:id="rId47"/>
    <p:sldId id="305" r:id="rId48"/>
    <p:sldId id="294" r:id="rId49"/>
    <p:sldId id="295" r:id="rId50"/>
    <p:sldId id="30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3"/>
    <a:srgbClr val="ABB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5"/>
    <p:restoredTop sz="94664"/>
  </p:normalViewPr>
  <p:slideViewPr>
    <p:cSldViewPr snapToGrid="0">
      <p:cViewPr>
        <p:scale>
          <a:sx n="95" d="100"/>
          <a:sy n="95" d="100"/>
        </p:scale>
        <p:origin x="104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9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637" y="1409809"/>
            <a:ext cx="5254317" cy="4781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046" y="1408830"/>
            <a:ext cx="5254317" cy="4781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20" y="1355706"/>
            <a:ext cx="5374703" cy="43847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20" y="1942011"/>
            <a:ext cx="5374703" cy="4302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4379" y="1942011"/>
            <a:ext cx="5374701" cy="430203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4379" y="1353314"/>
            <a:ext cx="5374701" cy="43847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2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1259" y="274320"/>
            <a:ext cx="5365347" cy="5971467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91137" y="345729"/>
            <a:ext cx="11168743" cy="88152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180" y="1460321"/>
            <a:ext cx="11080656" cy="465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4427" y="6394264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9EDF7B-C115-EC4B-8C5B-173EB8D03D4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" y="6391875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1920" y="6373368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18F58D-F26A-934C-ACA2-F97124E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/blob/v18.0.0/packages/react-reconciler/src/ReactInternalTypes.js#L64-L193" TargetMode="External"/><Relationship Id="rId2" Type="http://schemas.openxmlformats.org/officeDocument/2006/relationships/hyperlink" Target="https://blog.isquaredsoftware.com/2020/05/blogged-answers-a-mostly-complete-guide-to-react-rendering-behavi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cebook/react/blob/0751fac747452af8c0494900b4afa7c56ee7b32c/packages/react-reconciler/src/ReactFiberRootScheduler.js#L93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51D5-9DBE-E80D-1F58-28467AA6E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8DD28-2010-709C-D425-3F65100E6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Gallivan</a:t>
            </a:r>
          </a:p>
        </p:txBody>
      </p:sp>
    </p:spTree>
    <p:extLst>
      <p:ext uri="{BB962C8B-B14F-4D97-AF65-F5344CB8AC3E}">
        <p14:creationId xmlns:p14="http://schemas.microsoft.com/office/powerpoint/2010/main" val="272412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7CC5-844E-08F0-393C-81918C7A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– Path to 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CB14-E506-D544-3A3F-4B0264E3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‘Two-way data binding’ - if Model OR View changes, the other is updated</a:t>
            </a:r>
          </a:p>
          <a:p>
            <a:pPr marL="0" indent="0">
              <a:buNone/>
            </a:pPr>
            <a:r>
              <a:rPr lang="en-US" dirty="0"/>
              <a:t>Modular Architecture – Logically separate app components</a:t>
            </a:r>
          </a:p>
          <a:p>
            <a:pPr marL="0" indent="0">
              <a:buNone/>
            </a:pPr>
            <a:r>
              <a:rPr lang="en-US" dirty="0"/>
              <a:t>Dependency Injection – not common in JS at Angular 1.x’s inception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Limitations:</a:t>
            </a:r>
          </a:p>
          <a:p>
            <a:pPr marL="0" indent="0">
              <a:buNone/>
            </a:pPr>
            <a:r>
              <a:rPr lang="en-US" dirty="0"/>
              <a:t> - Performance – Digest cycle of two-way data binding resulted in laggy or slow updates</a:t>
            </a:r>
          </a:p>
          <a:p>
            <a:pPr marL="0" indent="0">
              <a:buNone/>
            </a:pPr>
            <a:r>
              <a:rPr lang="en-US" dirty="0"/>
              <a:t> - Complex and difficult to learn</a:t>
            </a:r>
          </a:p>
          <a:p>
            <a:pPr marL="0" indent="0">
              <a:buNone/>
            </a:pPr>
            <a:r>
              <a:rPr lang="en-US" dirty="0"/>
              <a:t> - Migration issues to Angular 2+</a:t>
            </a:r>
          </a:p>
          <a:p>
            <a:pPr marL="0" indent="0">
              <a:buNone/>
            </a:pPr>
            <a:r>
              <a:rPr lang="en-US" dirty="0"/>
              <a:t> - Complex syntax – blended presentation and business logic within markup</a:t>
            </a:r>
          </a:p>
          <a:p>
            <a:pPr marL="0" indent="0">
              <a:buNone/>
            </a:pPr>
            <a:r>
              <a:rPr lang="en-US" dirty="0"/>
              <a:t> - confusing $scope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8DB9-25C8-06B8-B3BD-9E21E831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3C2B-F705-BF90-72FA-20D0DCA5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  <a:p>
            <a:pPr lvl="1"/>
            <a:r>
              <a:rPr lang="en-US" dirty="0"/>
              <a:t>what we want to see</a:t>
            </a:r>
          </a:p>
          <a:p>
            <a:pPr lvl="1"/>
            <a:r>
              <a:rPr lang="en-US" dirty="0"/>
              <a:t>Source of truth is exclusively JS</a:t>
            </a:r>
          </a:p>
          <a:p>
            <a:r>
              <a:rPr lang="en-US" dirty="0"/>
              <a:t>Virtual DOM</a:t>
            </a:r>
          </a:p>
          <a:p>
            <a:pPr lvl="1"/>
            <a:r>
              <a:rPr lang="en-US" dirty="0"/>
              <a:t>Lightweight representation of real DOM</a:t>
            </a:r>
          </a:p>
          <a:p>
            <a:pPr lvl="1"/>
            <a:r>
              <a:rPr lang="en-US" dirty="0"/>
              <a:t>Efficient changes to the DOM</a:t>
            </a:r>
          </a:p>
          <a:p>
            <a:r>
              <a:rPr lang="en-US" dirty="0"/>
              <a:t>Component Model</a:t>
            </a:r>
          </a:p>
          <a:p>
            <a:pPr lvl="1"/>
            <a:r>
              <a:rPr lang="en-US" dirty="0"/>
              <a:t>Separate concerns and collocate logic</a:t>
            </a:r>
          </a:p>
          <a:p>
            <a:r>
              <a:rPr lang="en-US" dirty="0"/>
              <a:t>Immutable state</a:t>
            </a:r>
          </a:p>
          <a:p>
            <a:pPr lvl="1"/>
            <a:r>
              <a:rPr lang="en-US" dirty="0"/>
              <a:t>UI components reflect a specific state at any given point in time</a:t>
            </a:r>
          </a:p>
          <a:p>
            <a:pPr lvl="1"/>
            <a:r>
              <a:rPr lang="en-US" dirty="0"/>
              <a:t>Changes return a new object instead of mutating existing state</a:t>
            </a:r>
          </a:p>
        </p:txBody>
      </p:sp>
    </p:spTree>
    <p:extLst>
      <p:ext uri="{BB962C8B-B14F-4D97-AF65-F5344CB8AC3E}">
        <p14:creationId xmlns:p14="http://schemas.microsoft.com/office/powerpoint/2010/main" val="284489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7226-D279-3AAA-AC25-D01C47F7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582D-907B-D77B-9CD4-91D931EEE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7A37-F7FA-19AC-576D-3656107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72D1-1F46-0C60-F59A-B678DB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282C33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sz="11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MyComponent</a:t>
            </a:r>
            <a:r>
              <a:rPr lang="en-US" sz="1100" dirty="0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 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&lt;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section </a:t>
            </a:r>
            <a:r>
              <a:rPr lang="en-US" sz="1100" dirty="0">
                <a:solidFill>
                  <a:srgbClr val="BABAB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='list'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sz="11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is my list!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sz="11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 contains things!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lang="en-US" sz="1100" dirty="0" err="1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ul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{</a:t>
            </a:r>
            <a:r>
              <a:rPr lang="en-US" sz="11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amazingThings</a:t>
            </a:r>
            <a:r>
              <a:rPr lang="en-US" sz="11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1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((</a:t>
            </a:r>
            <a:r>
              <a:rPr lang="en-US" sz="1100" dirty="0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thing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 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&lt;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 </a:t>
            </a:r>
            <a:r>
              <a:rPr lang="en-US" sz="1100" dirty="0">
                <a:solidFill>
                  <a:srgbClr val="BABAB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key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lang="en-US" sz="1100" dirty="0" err="1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thing</a:t>
            </a:r>
            <a:r>
              <a:rPr lang="en-US" sz="11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1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}&gt;{</a:t>
            </a:r>
            <a:r>
              <a:rPr lang="en-US" sz="1100" dirty="0" err="1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thing</a:t>
            </a:r>
            <a:r>
              <a:rPr lang="en-US" sz="11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1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}&lt;/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))}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&lt;/</a:t>
            </a:r>
            <a:r>
              <a:rPr lang="en-US" sz="1100" dirty="0" err="1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ul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&lt;/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section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sz="1100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1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B939-3DE0-B372-B6DC-3FCD8367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282C33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sz="11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MyComponent</a:t>
            </a:r>
            <a:r>
              <a:rPr lang="en-US" sz="1100" dirty="0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</a:t>
            </a:r>
            <a:b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1100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</a:t>
            </a:r>
            <a:r>
              <a:rPr lang="en-US" sz="1100" dirty="0" err="1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jsxs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"section"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{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1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"list"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1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1100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</a:t>
            </a:r>
            <a:r>
              <a:rPr lang="en-US" sz="1100" dirty="0" err="1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jsx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"hi"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{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lang="en-US" sz="11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"This is my list!"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}),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1100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</a:t>
            </a:r>
            <a:r>
              <a:rPr lang="en-US" sz="1100" dirty="0" err="1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jsx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"p"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{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lang="en-US" sz="11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"It contains things!"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}),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1100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</a:t>
            </a:r>
            <a:r>
              <a:rPr lang="en-US" sz="1100" dirty="0" err="1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jsx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sz="1100" dirty="0" err="1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ul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{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lang="en-US" sz="11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1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amazingThings</a:t>
            </a:r>
            <a:r>
              <a:rPr lang="en-US" sz="11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1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((</a:t>
            </a:r>
            <a:r>
              <a:rPr lang="en-US" sz="1100" dirty="0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thing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 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lang="en-US" sz="1100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</a:t>
            </a:r>
            <a:r>
              <a:rPr lang="en-US" sz="1100" dirty="0" err="1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jsx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"li"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{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sz="11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key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100" dirty="0" err="1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thing</a:t>
            </a:r>
            <a:r>
              <a:rPr lang="en-US" sz="11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1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sz="11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100" dirty="0" err="1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thing</a:t>
            </a:r>
            <a:r>
              <a:rPr lang="en-US" sz="11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1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})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)),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}),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]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})</a:t>
            </a:r>
            <a:endParaRPr lang="en-US" sz="1100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1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33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11CA-2F85-DB91-D6ED-CC2B37B2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2967-73B2-BBE3-0EDD-876AAC045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2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E7A8-A969-491C-7D29-1422488B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544D-D74F-A96B-57A4-61BA4D83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browser’s runtime model of a document.  Live representation of page.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Tree of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node</a:t>
            </a:r>
            <a:r>
              <a:rPr lang="en-US" dirty="0"/>
              <a:t> objects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Updates are slow – each ‘repaint’ requires:</a:t>
            </a:r>
          </a:p>
          <a:p>
            <a:r>
              <a:rPr lang="en-US" dirty="0"/>
              <a:t>Recalculate layout of page</a:t>
            </a:r>
          </a:p>
          <a:p>
            <a:r>
              <a:rPr lang="en-US" dirty="0"/>
              <a:t>Repaint the page</a:t>
            </a:r>
          </a:p>
          <a:p>
            <a:r>
              <a:rPr lang="en-US" dirty="0"/>
              <a:t>Perform other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change = repaint</a:t>
            </a:r>
          </a:p>
        </p:txBody>
      </p:sp>
    </p:spTree>
    <p:extLst>
      <p:ext uri="{BB962C8B-B14F-4D97-AF65-F5344CB8AC3E}">
        <p14:creationId xmlns:p14="http://schemas.microsoft.com/office/powerpoint/2010/main" val="271409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70449E-28DE-BB87-324F-6B5BE5DAD16A}"/>
              </a:ext>
            </a:extLst>
          </p:cNvPr>
          <p:cNvSpPr txBox="1"/>
          <p:nvPr/>
        </p:nvSpPr>
        <p:spPr>
          <a:xfrm>
            <a:off x="-1836" y="43458"/>
            <a:ext cx="6097836" cy="6771084"/>
          </a:xfrm>
          <a:prstGeom prst="rect">
            <a:avLst/>
          </a:prstGeom>
          <a:solidFill>
            <a:srgbClr val="282C33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sz="700" dirty="0" err="1">
                <a:solidFill>
                  <a:srgbClr val="B7B6B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dom</a:t>
            </a:r>
            <a:r>
              <a:rPr lang="en-US" sz="700" dirty="0">
                <a:solidFill>
                  <a:srgbClr val="B7B6B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'document'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doctype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'html'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'element'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'html'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'element'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'head'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'element'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'title'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'text'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value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'Hello, world!'</a:t>
            </a:r>
            <a:b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]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}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]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},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'element'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'body'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'element'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'h1'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innerHTML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'Welcome to the page!'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[],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'heading'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},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'element'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'p'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innerHTML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'This is a paragraph.'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[],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'paragraph'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},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'element'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sz="700" dirty="0" err="1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ul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{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'element'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'li'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innerHTML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'Item 1'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lang="en-US" sz="7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[],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lang="en-US" sz="7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7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7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'list-item'</a:t>
            </a: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},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…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],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},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],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},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],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],</a:t>
            </a:r>
            <a:b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7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sz="700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C652E-CE57-CBE2-C1CF-8940631F7A2B}"/>
              </a:ext>
            </a:extLst>
          </p:cNvPr>
          <p:cNvSpPr txBox="1"/>
          <p:nvPr/>
        </p:nvSpPr>
        <p:spPr>
          <a:xfrm>
            <a:off x="6096000" y="43458"/>
            <a:ext cx="6097836" cy="2862322"/>
          </a:xfrm>
          <a:prstGeom prst="rect">
            <a:avLst/>
          </a:prstGeom>
          <a:solidFill>
            <a:srgbClr val="282C33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!DOCTYPE html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html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&lt;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head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title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Hello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world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!&lt;</a:t>
            </a:r>
            <a:r>
              <a:rPr lang="en-US" sz="12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/title&gt;</a:t>
            </a:r>
            <a:br>
              <a:rPr lang="en-US" sz="12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head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&lt;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body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h1 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class=“heading”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Welcome to the page!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h1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is a paragraph.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lang="en-US" sz="1200" dirty="0" err="1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ul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&lt;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Item 1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&lt;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Item 2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&lt;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sz="12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Item 3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&lt;/</a:t>
            </a:r>
            <a:r>
              <a:rPr lang="en-US" sz="1200" dirty="0" err="1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ul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&lt;/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body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lang="en-US" sz="12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html</a:t>
            </a:r>
            <a:r>
              <a:rPr lang="en-US" sz="12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1200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7C2B-7504-D393-0780-B2AEE1BFE552}"/>
              </a:ext>
            </a:extLst>
          </p:cNvPr>
          <p:cNvSpPr txBox="1"/>
          <p:nvPr/>
        </p:nvSpPr>
        <p:spPr>
          <a:xfrm>
            <a:off x="6094164" y="3705999"/>
            <a:ext cx="6097836" cy="769441"/>
          </a:xfrm>
          <a:prstGeom prst="rect">
            <a:avLst/>
          </a:prstGeom>
          <a:solidFill>
            <a:srgbClr val="282C33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O(n) time complexity</a:t>
            </a:r>
            <a:br>
              <a:rPr lang="en-US" sz="11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sz="1100" dirty="0">
                <a:solidFill>
                  <a:srgbClr val="B7B6B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h1NodeQuery 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1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document</a:t>
            </a:r>
            <a:r>
              <a:rPr lang="en-US" sz="11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1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querySelector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'.</a:t>
            </a:r>
            <a:r>
              <a:rPr lang="en-US" sz="1100" dirty="0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heading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O(1) time complexity</a:t>
            </a:r>
            <a:br>
              <a:rPr lang="en-US" sz="11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sz="1100" dirty="0">
                <a:solidFill>
                  <a:srgbClr val="B7B6B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h1NodeGetElement </a:t>
            </a:r>
            <a:r>
              <a:rPr lang="en-US" sz="11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1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document</a:t>
            </a:r>
            <a:r>
              <a:rPr lang="en-US" sz="11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1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getElementsByClassName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1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'heading'</a:t>
            </a:r>
            <a:r>
              <a:rPr lang="en-US" sz="11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sz="1100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2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58B-2BD6-C8CF-67B7-ECCCD820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003D-5B26-A158-4A37-63CD89E8F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Tree of React Elements (similar to, but not Document nodes)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Allows for efficient diff’ing to determine changes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Maps those changes to the real DOM, only updating the DOM nodes that have changed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78346-BE44-1BA3-96A9-CFA974DD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282C33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dirty="0">
                <a:solidFill>
                  <a:srgbClr val="B7B6B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element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React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createElement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'div'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{ 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'container'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},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'Hello, world!’</a:t>
            </a:r>
            <a:b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$$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typeof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Symbol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react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element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'div'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key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null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ref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null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props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'container'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children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'Hello, world!'</a:t>
            </a:r>
            <a:b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},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_owner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null</a:t>
            </a:r>
            <a:b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_store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{}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0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722-5653-115D-2E71-A513B0C9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DB27-FC33-0A29-8BC2-1EC26E1AD8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div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├ </a:t>
            </a:r>
            <a:r>
              <a:rPr lang="en-US" b="0" i="0" dirty="0">
                <a:solidFill>
                  <a:srgbClr val="001D3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h1</a:t>
            </a:r>
          </a:p>
          <a:p>
            <a:pPr marL="0" indent="0">
              <a:buNone/>
            </a:pPr>
            <a:r>
              <a:rPr lang="en-US" dirty="0">
                <a:solidFill>
                  <a:srgbClr val="001D3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└ “Count: 0”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└ button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└ “Increment”</a:t>
            </a: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0BCE6-BD58-EF25-F281-F0FFBB59AF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div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├ </a:t>
            </a:r>
            <a:r>
              <a:rPr lang="en-US" b="0" i="0" dirty="0">
                <a:solidFill>
                  <a:srgbClr val="001D3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h1</a:t>
            </a:r>
          </a:p>
          <a:p>
            <a:pPr marL="0" indent="0">
              <a:buNone/>
            </a:pPr>
            <a:r>
              <a:rPr lang="en-US" dirty="0">
                <a:solidFill>
                  <a:srgbClr val="001D3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└ “Count: 1”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└ button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└ “Increment”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B91C-7E3F-626F-4C61-C6E65185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C3B2-32A1-95BF-C499-51014A02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4A3F-9D25-4B5E-6D3A-E9DF5A113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div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├ </a:t>
            </a:r>
            <a:r>
              <a:rPr lang="en-US" b="0" i="0" dirty="0">
                <a:solidFill>
                  <a:srgbClr val="001D3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h1</a:t>
            </a:r>
          </a:p>
          <a:p>
            <a:pPr marL="0" indent="0">
              <a:buNone/>
            </a:pPr>
            <a:r>
              <a:rPr lang="en-US" dirty="0">
                <a:solidFill>
                  <a:srgbClr val="001D3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└ “Count: 0”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└ button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└ “Increment”</a:t>
            </a: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83CB9-6877-BDB3-19A1-D94B02797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div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├ </a:t>
            </a:r>
            <a:r>
              <a:rPr lang="en-US" b="0" i="0" dirty="0">
                <a:solidFill>
                  <a:srgbClr val="001D3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h1</a:t>
            </a:r>
          </a:p>
          <a:p>
            <a:pPr marL="0" indent="0">
              <a:buNone/>
            </a:pPr>
            <a:r>
              <a:rPr lang="en-US" dirty="0">
                <a:solidFill>
                  <a:srgbClr val="001D3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└ </a:t>
            </a:r>
            <a:r>
              <a:rPr lang="en-US" dirty="0">
                <a:highlight>
                  <a:srgbClr val="FFFF00"/>
                </a:highligh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“Count: 1”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└ button</a:t>
            </a:r>
          </a:p>
          <a:p>
            <a:pPr marL="0" indent="0">
              <a:buNone/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└ “Increment”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1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D1A7-D3E9-E519-878D-103C2C84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land before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F0C6-3188-D76C-228B-EE6A52D4C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11B0-3307-D4A9-7277-C914B561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7FC6-7A00-26C6-E86C-6CF10271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nodes at root level of two trees are different – replace DOM tree</a:t>
            </a:r>
          </a:p>
          <a:p>
            <a:pPr lvl="1"/>
            <a:r>
              <a:rPr lang="en-US" dirty="0"/>
              <a:t>else update attributes of node if different</a:t>
            </a:r>
          </a:p>
          <a:p>
            <a:r>
              <a:rPr lang="en-US" dirty="0"/>
              <a:t>If children of a node are different – update only the children that have changed.  </a:t>
            </a:r>
          </a:p>
          <a:p>
            <a:pPr lvl="1"/>
            <a:r>
              <a:rPr lang="en-US" dirty="0"/>
              <a:t>* only updates nodes! Not entire sub tree</a:t>
            </a:r>
          </a:p>
          <a:p>
            <a:pPr lvl="1"/>
            <a:r>
              <a:rPr lang="en-US" dirty="0"/>
              <a:t>else if children are same but order is different – reorder nodes in real DOM without recreating them</a:t>
            </a:r>
          </a:p>
          <a:p>
            <a:r>
              <a:rPr lang="en-US" dirty="0"/>
              <a:t>If node is removed from the tree – remove from DOM</a:t>
            </a:r>
          </a:p>
          <a:p>
            <a:r>
              <a:rPr lang="en-US" dirty="0"/>
              <a:t>If new node added to tree – add node to DOM</a:t>
            </a:r>
          </a:p>
          <a:p>
            <a:r>
              <a:rPr lang="en-US" dirty="0"/>
              <a:t>If node’s type changed – remove old node and replace with node of new type</a:t>
            </a:r>
          </a:p>
          <a:p>
            <a:r>
              <a:rPr lang="en-US" dirty="0"/>
              <a:t>If node has a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key</a:t>
            </a:r>
            <a:r>
              <a:rPr lang="en-US" dirty="0"/>
              <a:t> prop, this is used to determine if node should be replaced (used when need to reset state of components)</a:t>
            </a:r>
          </a:p>
        </p:txBody>
      </p:sp>
    </p:spTree>
    <p:extLst>
      <p:ext uri="{BB962C8B-B14F-4D97-AF65-F5344CB8AC3E}">
        <p14:creationId xmlns:p14="http://schemas.microsoft.com/office/powerpoint/2010/main" val="205119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33EF-C13F-D4DA-31D7-DD5481BE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ReRender</a:t>
            </a:r>
            <a:r>
              <a:rPr lang="en-US" dirty="0"/>
              <a:t> vs DOM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2E29-640A-AB34-C92F-2707D82DA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Rerender</a:t>
            </a:r>
            <a:endParaRPr lang="en-US" b="1" dirty="0"/>
          </a:p>
          <a:p>
            <a:r>
              <a:rPr lang="en-US" dirty="0"/>
              <a:t>React calls each function component recursively, passing each function component its props as an argument. </a:t>
            </a:r>
          </a:p>
          <a:p>
            <a:r>
              <a:rPr lang="en-US" dirty="0"/>
              <a:t>React does not skip components whose props have not changed</a:t>
            </a:r>
          </a:p>
          <a:p>
            <a:r>
              <a:rPr lang="en-US" dirty="0"/>
              <a:t>React calls all function components that are children of a parent whose state or props changed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B9E74-2DB4-2AE9-D97F-1BF130C46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DOM Update</a:t>
            </a:r>
          </a:p>
          <a:p>
            <a:r>
              <a:rPr lang="en-US" dirty="0"/>
              <a:t>Modifying the node of the DOM tree to reflect changes in the Virtual DOM</a:t>
            </a:r>
          </a:p>
        </p:txBody>
      </p:sp>
    </p:spTree>
    <p:extLst>
      <p:ext uri="{BB962C8B-B14F-4D97-AF65-F5344CB8AC3E}">
        <p14:creationId xmlns:p14="http://schemas.microsoft.com/office/powerpoint/2010/main" val="316047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3FAB-EE59-A837-56AB-EFC0349C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45DA0-3B74-5D9B-3668-21A0A5F2F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CF94FB-635E-A5F0-2FA0-D4B61B49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Reconciler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AE58E-9E9C-E436-E30C-7114B2F6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Used to be a stack – no prioritization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Fibers are stateful – can be mutated DURING reconciliation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Fibers are “internal data structure that tracks all the </a:t>
            </a:r>
            <a:r>
              <a:rPr lang="en-US" sz="2000" dirty="0" err="1"/>
              <a:t>currenet</a:t>
            </a:r>
            <a:r>
              <a:rPr lang="en-US" sz="2000" dirty="0"/>
              <a:t> component instances that exist in the application” </a:t>
            </a:r>
            <a:r>
              <a:rPr lang="en-US" sz="2000" baseline="30000" dirty="0"/>
              <a:t>2</a:t>
            </a:r>
            <a:endParaRPr lang="en-US" sz="2000" dirty="0"/>
          </a:p>
          <a:p>
            <a:r>
              <a:rPr lang="en-US" sz="2000" dirty="0"/>
              <a:t>Reconciliation similar to ”Double Buffering” in game word (next screen prepared offscreen and then flushed onto the screen)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84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ADC1-A360-B833-52E4-9CA95667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7562-4067-3700-CF90-CB4CF4F5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031" y="1460321"/>
            <a:ext cx="6827938" cy="4659086"/>
          </a:xfrm>
          <a:solidFill>
            <a:srgbClr val="282C33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export type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Fiber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Tag identifying the type of fiber.</a:t>
            </a: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tag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WorkTag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Unique identifier of this child.</a:t>
            </a: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key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null | string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The resolved function/class/ associated with this fiber.</a:t>
            </a: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any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Singly Linked List Tree Structure.</a:t>
            </a: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child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Fiber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null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sibling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Fiber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null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number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Input is the data coming into this fiber (arguments/props)</a:t>
            </a: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pendingProps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any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memoizedProps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any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The props used to create the output.</a:t>
            </a: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 A queue of state updates and callbacks.</a:t>
            </a: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updateQueue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State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StateUpdaters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The state used to create the output</a:t>
            </a: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memoizedState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any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Dependencies (contexts, events) for this fiber, if any</a:t>
            </a:r>
            <a:b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dependencies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Dependencies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null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88630-883F-4790-A1EB-04D5F734FB1C}"/>
              </a:ext>
            </a:extLst>
          </p:cNvPr>
          <p:cNvSpPr txBox="1"/>
          <p:nvPr/>
        </p:nvSpPr>
        <p:spPr>
          <a:xfrm>
            <a:off x="9509969" y="575007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 2023</a:t>
            </a:r>
          </a:p>
        </p:txBody>
      </p:sp>
    </p:spTree>
    <p:extLst>
      <p:ext uri="{BB962C8B-B14F-4D97-AF65-F5344CB8AC3E}">
        <p14:creationId xmlns:p14="http://schemas.microsoft.com/office/powerpoint/2010/main" val="1140325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A38-362E-4A7E-27CF-609799A0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Reconciliation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8A92D4-BD6E-9B8E-2F1F-9068FE376BD4}"/>
              </a:ext>
            </a:extLst>
          </p:cNvPr>
          <p:cNvSpPr/>
          <p:nvPr/>
        </p:nvSpPr>
        <p:spPr>
          <a:xfrm>
            <a:off x="2255704" y="3580805"/>
            <a:ext cx="2688116" cy="649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beginWork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80D671-4120-15B0-A30A-A115B75D04E7}"/>
              </a:ext>
            </a:extLst>
          </p:cNvPr>
          <p:cNvSpPr/>
          <p:nvPr/>
        </p:nvSpPr>
        <p:spPr>
          <a:xfrm>
            <a:off x="5167955" y="3580805"/>
            <a:ext cx="2688116" cy="649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completeWork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5FFAB6-A03D-F5F3-C8D5-03FECD874703}"/>
              </a:ext>
            </a:extLst>
          </p:cNvPr>
          <p:cNvSpPr/>
          <p:nvPr/>
        </p:nvSpPr>
        <p:spPr>
          <a:xfrm>
            <a:off x="8999676" y="3580805"/>
            <a:ext cx="2688116" cy="649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commitRoot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529182-0176-6BFF-19BF-0CB4B88F70A5}"/>
              </a:ext>
            </a:extLst>
          </p:cNvPr>
          <p:cNvSpPr/>
          <p:nvPr/>
        </p:nvSpPr>
        <p:spPr>
          <a:xfrm>
            <a:off x="1979337" y="2872115"/>
            <a:ext cx="6182729" cy="16588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Render phase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7DEC12-2AF8-22F6-3670-39C840B174F9}"/>
              </a:ext>
            </a:extLst>
          </p:cNvPr>
          <p:cNvSpPr/>
          <p:nvPr/>
        </p:nvSpPr>
        <p:spPr>
          <a:xfrm>
            <a:off x="8752563" y="2872115"/>
            <a:ext cx="3173224" cy="16588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Commit phase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ECD01E-7E9E-D26D-6DEF-46EAB8ACED4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162066" y="3701563"/>
            <a:ext cx="5904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E95BD1-994D-87C0-FEEB-0AFE6CE86E5C}"/>
              </a:ext>
            </a:extLst>
          </p:cNvPr>
          <p:cNvSpPr txBox="1"/>
          <p:nvPr/>
        </p:nvSpPr>
        <p:spPr>
          <a:xfrm>
            <a:off x="264951" y="3378396"/>
            <a:ext cx="152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State-change event occurs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0BB9D8-E54F-7CDD-8537-A7E8DF00259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46120" y="3701563"/>
            <a:ext cx="3332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0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567C-5CDE-AA03-D9C1-70D2C44D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AD56-79B7-00F7-4142-0C2A0E0E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beginWork</a:t>
            </a:r>
            <a:endParaRPr lang="en-US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dirty="0"/>
              <a:t>Recursively step through each Fiber in alternate tree and set flags that signal updates are pending</a:t>
            </a:r>
          </a:p>
          <a:p>
            <a:r>
              <a:rPr lang="en-US" dirty="0"/>
              <a:t>Utilizes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renderLanes</a:t>
            </a:r>
            <a:r>
              <a:rPr lang="en-US" dirty="0"/>
              <a:t> to prioritize updates</a:t>
            </a:r>
          </a:p>
          <a:p>
            <a:pPr lvl="1"/>
            <a:r>
              <a:rPr lang="en-US" dirty="0"/>
              <a:t>Bitmask that represents “lanes” in which an update is being processed</a:t>
            </a:r>
          </a:p>
          <a:p>
            <a:pPr lvl="1"/>
            <a:r>
              <a:rPr lang="en-US" dirty="0"/>
              <a:t>Help manage concurrency using “time slicing” to break up long running updates into smaller chunks</a:t>
            </a:r>
          </a:p>
          <a:p>
            <a:r>
              <a:rPr lang="en-US" dirty="0"/>
              <a:t>Upon reaching bottom of tree, call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completeWork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completeWork</a:t>
            </a:r>
            <a:endParaRPr lang="en-US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dirty="0"/>
              <a:t>Walks back up the tree and constructs new real DOM tree</a:t>
            </a:r>
          </a:p>
          <a:p>
            <a:r>
              <a:rPr lang="en-US" dirty="0"/>
              <a:t>Uses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document.createElement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of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newElement.appendChild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dirty="0"/>
              <a:t>Complete when root of tree and new DOM tree has been constructed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1201-C359-BA6C-FFD5-AA630419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333F-FA4F-EB11-5B85-D48DDF27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80" y="1460321"/>
            <a:ext cx="11080656" cy="48732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Mutation phase</a:t>
            </a:r>
          </a:p>
          <a:p>
            <a:r>
              <a:rPr lang="en-US" dirty="0"/>
              <a:t>React identifies updates that need to be made and calls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commitMutationEffects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to make changes to DOM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Layout Phase</a:t>
            </a:r>
          </a:p>
          <a:p>
            <a:r>
              <a:rPr lang="en-US" dirty="0"/>
              <a:t>Calculates new layout of updated nodes in DOM through </a:t>
            </a:r>
            <a:r>
              <a:rPr lang="en-US" dirty="0" err="1"/>
              <a:t>commitLayoutEffects</a:t>
            </a:r>
            <a:r>
              <a:rPr lang="en-US" dirty="0"/>
              <a:t> (massive switch statement)</a:t>
            </a:r>
          </a:p>
          <a:p>
            <a:r>
              <a:rPr lang="en-US" dirty="0"/>
              <a:t>Side effects are performed in order: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Placement Effects – element added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Effects – prop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Deletion Effects – element removed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Layout Effects – before browser paints, update layout of page –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useLayoutEffect</a:t>
            </a:r>
            <a:r>
              <a:rPr lang="en-US" dirty="0"/>
              <a:t> and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componentDidUpdate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Passive effects - user-defined effects scheduled to run after browser has painted -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useEffect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600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4C98-C67B-BE47-0D7C-B3C56094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Phase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B039-68E5-2626-23FC-33F46A1C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React maintains pointer to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workInProgress</a:t>
            </a:r>
            <a:r>
              <a:rPr lang="en-US" dirty="0"/>
              <a:t> and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current</a:t>
            </a:r>
            <a:r>
              <a:rPr lang="en-US" dirty="0"/>
              <a:t> trees</a:t>
            </a:r>
          </a:p>
          <a:p>
            <a:pPr>
              <a:lnSpc>
                <a:spcPct val="150000"/>
              </a:lnSpc>
            </a:pPr>
            <a:r>
              <a:rPr lang="en-US" dirty="0"/>
              <a:t>Updates are made to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workInProgress</a:t>
            </a:r>
            <a:r>
              <a:rPr lang="en-US" dirty="0"/>
              <a:t> tree and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current</a:t>
            </a:r>
            <a:r>
              <a:rPr lang="en-US" dirty="0"/>
              <a:t> tree is left unchanged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commitRoot</a:t>
            </a:r>
            <a:r>
              <a:rPr lang="en-US" dirty="0"/>
              <a:t> called to commit changes from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workInProgress</a:t>
            </a:r>
            <a:r>
              <a:rPr lang="en-US" dirty="0"/>
              <a:t> tree, and change pointers</a:t>
            </a:r>
          </a:p>
          <a:p>
            <a:pPr>
              <a:lnSpc>
                <a:spcPct val="150000"/>
              </a:lnSpc>
            </a:pPr>
            <a:r>
              <a:rPr lang="en-US" dirty="0"/>
              <a:t>All future changes are based on the new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current</a:t>
            </a:r>
            <a:r>
              <a:rPr lang="en-US" dirty="0"/>
              <a:t> tree </a:t>
            </a:r>
          </a:p>
        </p:txBody>
      </p:sp>
    </p:spTree>
    <p:extLst>
      <p:ext uri="{BB962C8B-B14F-4D97-AF65-F5344CB8AC3E}">
        <p14:creationId xmlns:p14="http://schemas.microsoft.com/office/powerpoint/2010/main" val="307577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C9DF-D8F2-A8AC-84F0-88E9E7BF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/ Concurrent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71FD-1005-E974-1DD2-1F617761A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C2B8-CC8F-7544-4FC9-C5E432B5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9F12-304C-BE0C-C5BC-1AC276DB46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82C33"/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&lt;button </a:t>
            </a:r>
            <a:r>
              <a:rPr lang="en-US" sz="1800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 </a:t>
            </a:r>
            <a:r>
              <a:rPr lang="en-US" sz="1800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data-liked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="false"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06C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const </a:t>
            </a:r>
            <a:r>
              <a:rPr lang="en-US" sz="18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sz="1800" dirty="0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8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document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18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addEventListener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'click'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function 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8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getAttribute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'data-liked'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=== 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'true'</a:t>
            </a:r>
            <a:b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var 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xhr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new </a:t>
            </a:r>
            <a:r>
              <a:rPr lang="en-US" sz="1800" dirty="0" err="1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XMLHttpRequest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xhr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open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POST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/like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xhr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setRequestHeader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'Content-Type'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'application/</a:t>
            </a:r>
            <a:r>
              <a:rPr lang="en-US" sz="1800" dirty="0" err="1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json;charset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=UTF-8'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xhr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onload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function 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xhr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status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&gt;= </a:t>
            </a:r>
            <a:r>
              <a:rPr lang="en-US" sz="1800" dirty="0">
                <a:solidFill>
                  <a:srgbClr val="C678D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200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xhr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status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en-US" sz="1800" dirty="0">
                <a:solidFill>
                  <a:srgbClr val="C678D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400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sz="18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setAttribute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'data-liked'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sz="18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textContent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'Like'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'Liked'</a:t>
            </a:r>
            <a:b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sz="18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console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error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'Server returned an error:'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xhr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statusText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xhr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onerror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function 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lang="en-US" sz="18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console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log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'Network error.'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8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xhr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send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en-US" sz="18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8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stringify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 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</a:t>
            </a:r>
            <a:r>
              <a:rPr lang="en-US" sz="18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!</a:t>
            </a:r>
            <a:r>
              <a:rPr lang="en-US" sz="18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 </a:t>
            </a: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}))</a:t>
            </a:r>
            <a:b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8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})</a:t>
            </a:r>
            <a:endParaRPr lang="en-US" sz="1800" dirty="0">
              <a:solidFill>
                <a:srgbClr val="E06C75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06C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&lt;/script&gt;</a:t>
            </a:r>
            <a:endParaRPr lang="en-US" sz="1800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3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F6E7-995A-9DD8-0C06-FE2C898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B12E-1191-59E3-313D-1A029ACA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Uses priorities to avoid blocking main thread for critical updates</a:t>
            </a:r>
          </a:p>
          <a:p>
            <a:pPr>
              <a:lnSpc>
                <a:spcPct val="150000"/>
              </a:lnSpc>
            </a:pPr>
            <a:r>
              <a:rPr lang="en-US" dirty="0"/>
              <a:t>Yields execution back to main thread every 5ms (&lt; 1 frame in 120fps device) to make rendering feel seamless</a:t>
            </a:r>
          </a:p>
          <a:p>
            <a:pPr>
              <a:lnSpc>
                <a:spcPct val="150000"/>
              </a:lnSpc>
            </a:pPr>
            <a:r>
              <a:rPr lang="en-US" dirty="0"/>
              <a:t>Does so through time slicing updates based on priority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UX (hover, input, clicks) over inconsequential renders or background tasks</a:t>
            </a:r>
          </a:p>
          <a:p>
            <a:pPr>
              <a:lnSpc>
                <a:spcPct val="150000"/>
              </a:lnSpc>
            </a:pPr>
            <a:r>
              <a:rPr lang="en-US" dirty="0"/>
              <a:t>Utilizes the Scheduler in concurrence with </a:t>
            </a:r>
            <a:r>
              <a:rPr lang="en-US" dirty="0" err="1"/>
              <a:t>renderLanes</a:t>
            </a:r>
            <a:r>
              <a:rPr lang="en-US" dirty="0"/>
              <a:t> to manage yielding main thread by scheduling micro tasks</a:t>
            </a:r>
          </a:p>
        </p:txBody>
      </p:sp>
    </p:spTree>
    <p:extLst>
      <p:ext uri="{BB962C8B-B14F-4D97-AF65-F5344CB8AC3E}">
        <p14:creationId xmlns:p14="http://schemas.microsoft.com/office/powerpoint/2010/main" val="512590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E3EB27-6F00-04E3-F0E6-2167F4130A0B}"/>
              </a:ext>
            </a:extLst>
          </p:cNvPr>
          <p:cNvSpPr/>
          <p:nvPr/>
        </p:nvSpPr>
        <p:spPr>
          <a:xfrm>
            <a:off x="591137" y="1982696"/>
            <a:ext cx="7974639" cy="881525"/>
          </a:xfrm>
          <a:prstGeom prst="rect">
            <a:avLst/>
          </a:prstGeom>
          <a:solidFill>
            <a:schemeClr val="accent2">
              <a:alpha val="5025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Microtask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77BD50-0472-477F-7527-2867A4B2983D}"/>
              </a:ext>
            </a:extLst>
          </p:cNvPr>
          <p:cNvSpPr/>
          <p:nvPr/>
        </p:nvSpPr>
        <p:spPr>
          <a:xfrm>
            <a:off x="591136" y="4528673"/>
            <a:ext cx="7974639" cy="881525"/>
          </a:xfrm>
          <a:prstGeom prst="rect">
            <a:avLst/>
          </a:prstGeom>
          <a:solidFill>
            <a:schemeClr val="accent2">
              <a:alpha val="52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Macrotask</a:t>
            </a:r>
            <a:r>
              <a:rPr lang="en-US" dirty="0">
                <a:solidFill>
                  <a:schemeClr val="tx1"/>
                </a:solidFill>
              </a:rPr>
              <a:t> 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6549D-82DF-38C5-D66F-EBD347B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Event-loop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555B23-7E30-8E07-7F07-BD9F1C1CF339}"/>
              </a:ext>
            </a:extLst>
          </p:cNvPr>
          <p:cNvSpPr/>
          <p:nvPr/>
        </p:nvSpPr>
        <p:spPr>
          <a:xfrm>
            <a:off x="4688541" y="2353232"/>
            <a:ext cx="1761565" cy="3765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Microtask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06361E-4057-8128-F26B-7AFD82778D57}"/>
              </a:ext>
            </a:extLst>
          </p:cNvPr>
          <p:cNvSpPr/>
          <p:nvPr/>
        </p:nvSpPr>
        <p:spPr>
          <a:xfrm>
            <a:off x="6683188" y="2353231"/>
            <a:ext cx="1761565" cy="3765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Microtask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C0D3C4-2296-2273-5E27-2EC64047605C}"/>
              </a:ext>
            </a:extLst>
          </p:cNvPr>
          <p:cNvSpPr/>
          <p:nvPr/>
        </p:nvSpPr>
        <p:spPr>
          <a:xfrm>
            <a:off x="9188822" y="3603810"/>
            <a:ext cx="1761565" cy="3765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Microtask 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DB35D42-67D8-1991-876E-266E93B29410}"/>
              </a:ext>
            </a:extLst>
          </p:cNvPr>
          <p:cNvSpPr/>
          <p:nvPr/>
        </p:nvSpPr>
        <p:spPr>
          <a:xfrm>
            <a:off x="4688540" y="4899209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E50EAE-27BB-E373-A7A3-7C7A9BD8C1D5}"/>
              </a:ext>
            </a:extLst>
          </p:cNvPr>
          <p:cNvSpPr/>
          <p:nvPr/>
        </p:nvSpPr>
        <p:spPr>
          <a:xfrm>
            <a:off x="6683187" y="4899208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0386D-356C-4A12-9A5A-8E2CFD04331D}"/>
              </a:ext>
            </a:extLst>
          </p:cNvPr>
          <p:cNvSpPr txBox="1"/>
          <p:nvPr/>
        </p:nvSpPr>
        <p:spPr>
          <a:xfrm>
            <a:off x="9045093" y="3177853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Executing</a:t>
            </a:r>
          </a:p>
        </p:txBody>
      </p:sp>
    </p:spTree>
    <p:extLst>
      <p:ext uri="{BB962C8B-B14F-4D97-AF65-F5344CB8AC3E}">
        <p14:creationId xmlns:p14="http://schemas.microsoft.com/office/powerpoint/2010/main" val="341500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3E791-E47C-E20E-A2D4-16617833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236C89-9F8D-2663-62FD-B8B8AA459ED1}"/>
              </a:ext>
            </a:extLst>
          </p:cNvPr>
          <p:cNvSpPr/>
          <p:nvPr/>
        </p:nvSpPr>
        <p:spPr>
          <a:xfrm>
            <a:off x="591137" y="1982696"/>
            <a:ext cx="7974639" cy="881525"/>
          </a:xfrm>
          <a:prstGeom prst="rect">
            <a:avLst/>
          </a:prstGeom>
          <a:solidFill>
            <a:schemeClr val="accent2">
              <a:alpha val="5025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Microtask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908F00-B724-A041-8848-8FC7AF8B2CC4}"/>
              </a:ext>
            </a:extLst>
          </p:cNvPr>
          <p:cNvSpPr/>
          <p:nvPr/>
        </p:nvSpPr>
        <p:spPr>
          <a:xfrm>
            <a:off x="591136" y="4528673"/>
            <a:ext cx="7974639" cy="881525"/>
          </a:xfrm>
          <a:prstGeom prst="rect">
            <a:avLst/>
          </a:prstGeom>
          <a:solidFill>
            <a:schemeClr val="accent2">
              <a:alpha val="52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Macrotask</a:t>
            </a:r>
            <a:r>
              <a:rPr lang="en-US" dirty="0">
                <a:solidFill>
                  <a:schemeClr val="tx1"/>
                </a:solidFill>
              </a:rPr>
              <a:t> 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F5438-6F98-E435-6E4C-E7B83857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Event-loop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4ECDA7-3E3E-A712-C163-176CA4A11839}"/>
              </a:ext>
            </a:extLst>
          </p:cNvPr>
          <p:cNvSpPr/>
          <p:nvPr/>
        </p:nvSpPr>
        <p:spPr>
          <a:xfrm>
            <a:off x="6683188" y="2353231"/>
            <a:ext cx="1761565" cy="3765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Microtask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4CD7ED-6C66-9460-F228-1909F035668E}"/>
              </a:ext>
            </a:extLst>
          </p:cNvPr>
          <p:cNvSpPr/>
          <p:nvPr/>
        </p:nvSpPr>
        <p:spPr>
          <a:xfrm>
            <a:off x="9188822" y="3603810"/>
            <a:ext cx="1761565" cy="3765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Microtask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713D30E-3B93-FDD2-2A89-242F7E801CA6}"/>
              </a:ext>
            </a:extLst>
          </p:cNvPr>
          <p:cNvSpPr/>
          <p:nvPr/>
        </p:nvSpPr>
        <p:spPr>
          <a:xfrm>
            <a:off x="4688540" y="4899209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585E8D-39EE-C86D-5CF7-9689C73FE8B3}"/>
              </a:ext>
            </a:extLst>
          </p:cNvPr>
          <p:cNvSpPr/>
          <p:nvPr/>
        </p:nvSpPr>
        <p:spPr>
          <a:xfrm>
            <a:off x="6683187" y="4899208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80F98-214F-D97D-B92F-D13F06D8E3B7}"/>
              </a:ext>
            </a:extLst>
          </p:cNvPr>
          <p:cNvSpPr txBox="1"/>
          <p:nvPr/>
        </p:nvSpPr>
        <p:spPr>
          <a:xfrm>
            <a:off x="9045093" y="3177853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Executing</a:t>
            </a:r>
          </a:p>
        </p:txBody>
      </p:sp>
    </p:spTree>
    <p:extLst>
      <p:ext uri="{BB962C8B-B14F-4D97-AF65-F5344CB8AC3E}">
        <p14:creationId xmlns:p14="http://schemas.microsoft.com/office/powerpoint/2010/main" val="1412854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37A15-97FC-DD67-4A6B-D8F93942C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F5D7DB-A0D6-3705-CED8-476FD4BE247A}"/>
              </a:ext>
            </a:extLst>
          </p:cNvPr>
          <p:cNvSpPr/>
          <p:nvPr/>
        </p:nvSpPr>
        <p:spPr>
          <a:xfrm>
            <a:off x="591137" y="1982696"/>
            <a:ext cx="7974639" cy="881525"/>
          </a:xfrm>
          <a:prstGeom prst="rect">
            <a:avLst/>
          </a:prstGeom>
          <a:solidFill>
            <a:schemeClr val="accent2">
              <a:alpha val="5025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Microtask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C78E3-2F45-4BB2-13B7-4EB622BE9B63}"/>
              </a:ext>
            </a:extLst>
          </p:cNvPr>
          <p:cNvSpPr/>
          <p:nvPr/>
        </p:nvSpPr>
        <p:spPr>
          <a:xfrm>
            <a:off x="591136" y="4528673"/>
            <a:ext cx="7974639" cy="881525"/>
          </a:xfrm>
          <a:prstGeom prst="rect">
            <a:avLst/>
          </a:prstGeom>
          <a:solidFill>
            <a:schemeClr val="accent2">
              <a:alpha val="52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Macrotask</a:t>
            </a:r>
            <a:r>
              <a:rPr lang="en-US" dirty="0">
                <a:solidFill>
                  <a:schemeClr val="tx1"/>
                </a:solidFill>
              </a:rPr>
              <a:t> 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48BFA-1185-2556-70C9-6DECF0E3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Event-loop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A9430F-37FF-E342-889B-0AD10E3CA2B8}"/>
              </a:ext>
            </a:extLst>
          </p:cNvPr>
          <p:cNvSpPr/>
          <p:nvPr/>
        </p:nvSpPr>
        <p:spPr>
          <a:xfrm>
            <a:off x="9188822" y="3603810"/>
            <a:ext cx="1761565" cy="3765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Microtask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307312A-8F96-1072-A7C9-4DB9EF213827}"/>
              </a:ext>
            </a:extLst>
          </p:cNvPr>
          <p:cNvSpPr/>
          <p:nvPr/>
        </p:nvSpPr>
        <p:spPr>
          <a:xfrm>
            <a:off x="4688540" y="4899209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8E82248-2340-8868-492B-EA51E879093A}"/>
              </a:ext>
            </a:extLst>
          </p:cNvPr>
          <p:cNvSpPr/>
          <p:nvPr/>
        </p:nvSpPr>
        <p:spPr>
          <a:xfrm>
            <a:off x="6683187" y="4899208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43EB4-1D35-F402-2DF8-5DE93DBEB81B}"/>
              </a:ext>
            </a:extLst>
          </p:cNvPr>
          <p:cNvSpPr txBox="1"/>
          <p:nvPr/>
        </p:nvSpPr>
        <p:spPr>
          <a:xfrm>
            <a:off x="9045093" y="3177853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Executing</a:t>
            </a:r>
          </a:p>
        </p:txBody>
      </p:sp>
    </p:spTree>
    <p:extLst>
      <p:ext uri="{BB962C8B-B14F-4D97-AF65-F5344CB8AC3E}">
        <p14:creationId xmlns:p14="http://schemas.microsoft.com/office/powerpoint/2010/main" val="2847104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27A03-DC48-324B-C22E-4A891F76D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4A7522-40CB-16AD-AFAC-9E2C080EAEA4}"/>
              </a:ext>
            </a:extLst>
          </p:cNvPr>
          <p:cNvSpPr/>
          <p:nvPr/>
        </p:nvSpPr>
        <p:spPr>
          <a:xfrm>
            <a:off x="591137" y="1982696"/>
            <a:ext cx="7974639" cy="881525"/>
          </a:xfrm>
          <a:prstGeom prst="rect">
            <a:avLst/>
          </a:prstGeom>
          <a:solidFill>
            <a:schemeClr val="accent2">
              <a:alpha val="5025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Microtask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9247A-0A38-C802-D1DD-DD1D5AEB8AF7}"/>
              </a:ext>
            </a:extLst>
          </p:cNvPr>
          <p:cNvSpPr/>
          <p:nvPr/>
        </p:nvSpPr>
        <p:spPr>
          <a:xfrm>
            <a:off x="591136" y="4528673"/>
            <a:ext cx="7974639" cy="881525"/>
          </a:xfrm>
          <a:prstGeom prst="rect">
            <a:avLst/>
          </a:prstGeom>
          <a:solidFill>
            <a:schemeClr val="accent2">
              <a:alpha val="52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Macrotask</a:t>
            </a:r>
            <a:r>
              <a:rPr lang="en-US" dirty="0">
                <a:solidFill>
                  <a:schemeClr val="tx1"/>
                </a:solidFill>
              </a:rPr>
              <a:t> 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FD4BE-4BD5-B30E-1527-AD644FB7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Event-loop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3436C1-7A0D-D834-E513-29D36E5E1C22}"/>
              </a:ext>
            </a:extLst>
          </p:cNvPr>
          <p:cNvSpPr/>
          <p:nvPr/>
        </p:nvSpPr>
        <p:spPr>
          <a:xfrm>
            <a:off x="9188822" y="3603810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4A671E-8EEC-E1AC-B392-04746712D6CD}"/>
              </a:ext>
            </a:extLst>
          </p:cNvPr>
          <p:cNvSpPr/>
          <p:nvPr/>
        </p:nvSpPr>
        <p:spPr>
          <a:xfrm>
            <a:off x="6683187" y="4899208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71B15-ADA5-CA73-93F3-D96C4AA69F39}"/>
              </a:ext>
            </a:extLst>
          </p:cNvPr>
          <p:cNvSpPr txBox="1"/>
          <p:nvPr/>
        </p:nvSpPr>
        <p:spPr>
          <a:xfrm>
            <a:off x="9045093" y="3177853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Executing</a:t>
            </a:r>
          </a:p>
        </p:txBody>
      </p:sp>
    </p:spTree>
    <p:extLst>
      <p:ext uri="{BB962C8B-B14F-4D97-AF65-F5344CB8AC3E}">
        <p14:creationId xmlns:p14="http://schemas.microsoft.com/office/powerpoint/2010/main" val="3616306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DE65-38F7-216B-9385-7A91EC4DF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87FAD5-4D4C-DF4C-0488-3D5BB2D53ACC}"/>
              </a:ext>
            </a:extLst>
          </p:cNvPr>
          <p:cNvSpPr/>
          <p:nvPr/>
        </p:nvSpPr>
        <p:spPr>
          <a:xfrm>
            <a:off x="591137" y="1982696"/>
            <a:ext cx="7974639" cy="881525"/>
          </a:xfrm>
          <a:prstGeom prst="rect">
            <a:avLst/>
          </a:prstGeom>
          <a:solidFill>
            <a:schemeClr val="accent2">
              <a:alpha val="5025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Microtask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D9729-5E67-3A4D-9E70-0FFD10A6E9A1}"/>
              </a:ext>
            </a:extLst>
          </p:cNvPr>
          <p:cNvSpPr/>
          <p:nvPr/>
        </p:nvSpPr>
        <p:spPr>
          <a:xfrm>
            <a:off x="591136" y="4528673"/>
            <a:ext cx="7974639" cy="881525"/>
          </a:xfrm>
          <a:prstGeom prst="rect">
            <a:avLst/>
          </a:prstGeom>
          <a:solidFill>
            <a:schemeClr val="accent2">
              <a:alpha val="52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Macrotask</a:t>
            </a:r>
            <a:r>
              <a:rPr lang="en-US" dirty="0">
                <a:solidFill>
                  <a:schemeClr val="tx1"/>
                </a:solidFill>
              </a:rPr>
              <a:t> 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63D34-2823-B01C-7CE2-76E83F3A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Event-loop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A055D7-F726-156A-D2AC-4E1546A589F6}"/>
              </a:ext>
            </a:extLst>
          </p:cNvPr>
          <p:cNvSpPr/>
          <p:nvPr/>
        </p:nvSpPr>
        <p:spPr>
          <a:xfrm>
            <a:off x="6683188" y="2353231"/>
            <a:ext cx="1761565" cy="3765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Microtask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8CB869-9DFF-96A8-B1CE-0DBC152491C5}"/>
              </a:ext>
            </a:extLst>
          </p:cNvPr>
          <p:cNvSpPr/>
          <p:nvPr/>
        </p:nvSpPr>
        <p:spPr>
          <a:xfrm>
            <a:off x="9188822" y="3603810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B3957D6-AE18-0136-382F-A40882EEBC5A}"/>
              </a:ext>
            </a:extLst>
          </p:cNvPr>
          <p:cNvSpPr/>
          <p:nvPr/>
        </p:nvSpPr>
        <p:spPr>
          <a:xfrm>
            <a:off x="6683187" y="4899208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02F57-EADA-8DFF-7B69-B63C42692B4E}"/>
              </a:ext>
            </a:extLst>
          </p:cNvPr>
          <p:cNvSpPr txBox="1"/>
          <p:nvPr/>
        </p:nvSpPr>
        <p:spPr>
          <a:xfrm>
            <a:off x="9045093" y="3177853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Executing</a:t>
            </a:r>
          </a:p>
        </p:txBody>
      </p:sp>
    </p:spTree>
    <p:extLst>
      <p:ext uri="{BB962C8B-B14F-4D97-AF65-F5344CB8AC3E}">
        <p14:creationId xmlns:p14="http://schemas.microsoft.com/office/powerpoint/2010/main" val="4266924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A273-493F-D315-DDF6-0F091568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79EEA8-4C65-41D1-0F59-DD798B2D2077}"/>
              </a:ext>
            </a:extLst>
          </p:cNvPr>
          <p:cNvSpPr/>
          <p:nvPr/>
        </p:nvSpPr>
        <p:spPr>
          <a:xfrm>
            <a:off x="591137" y="1982696"/>
            <a:ext cx="7974639" cy="881525"/>
          </a:xfrm>
          <a:prstGeom prst="rect">
            <a:avLst/>
          </a:prstGeom>
          <a:solidFill>
            <a:schemeClr val="accent2">
              <a:alpha val="5025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Microtask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1F7AC8-31DB-53F4-E820-4762E01DAB0A}"/>
              </a:ext>
            </a:extLst>
          </p:cNvPr>
          <p:cNvSpPr/>
          <p:nvPr/>
        </p:nvSpPr>
        <p:spPr>
          <a:xfrm>
            <a:off x="591136" y="4528673"/>
            <a:ext cx="7974639" cy="881525"/>
          </a:xfrm>
          <a:prstGeom prst="rect">
            <a:avLst/>
          </a:prstGeom>
          <a:solidFill>
            <a:schemeClr val="accent2">
              <a:alpha val="52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Macrotask</a:t>
            </a:r>
            <a:r>
              <a:rPr lang="en-US" dirty="0">
                <a:solidFill>
                  <a:schemeClr val="tx1"/>
                </a:solidFill>
              </a:rPr>
              <a:t> 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30BA3-73A3-7EBA-F644-39607FAF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Event-loop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188DC7-6625-5DCC-8F5B-118F5330CEA2}"/>
              </a:ext>
            </a:extLst>
          </p:cNvPr>
          <p:cNvSpPr/>
          <p:nvPr/>
        </p:nvSpPr>
        <p:spPr>
          <a:xfrm>
            <a:off x="9188822" y="3603810"/>
            <a:ext cx="1761565" cy="3765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Microtask 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07EAA0-31E0-0DB2-A56C-B83473856956}"/>
              </a:ext>
            </a:extLst>
          </p:cNvPr>
          <p:cNvSpPr/>
          <p:nvPr/>
        </p:nvSpPr>
        <p:spPr>
          <a:xfrm>
            <a:off x="6683187" y="4899208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6313A-031F-574A-E1EE-D12DD0B488A9}"/>
              </a:ext>
            </a:extLst>
          </p:cNvPr>
          <p:cNvSpPr txBox="1"/>
          <p:nvPr/>
        </p:nvSpPr>
        <p:spPr>
          <a:xfrm>
            <a:off x="9045093" y="3177853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Executing</a:t>
            </a:r>
          </a:p>
        </p:txBody>
      </p:sp>
    </p:spTree>
    <p:extLst>
      <p:ext uri="{BB962C8B-B14F-4D97-AF65-F5344CB8AC3E}">
        <p14:creationId xmlns:p14="http://schemas.microsoft.com/office/powerpoint/2010/main" val="949209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687-C0BB-A30E-C6C0-EE59013F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91094C-ED78-4FC9-A6CA-1FC6020DCFD9}"/>
              </a:ext>
            </a:extLst>
          </p:cNvPr>
          <p:cNvSpPr/>
          <p:nvPr/>
        </p:nvSpPr>
        <p:spPr>
          <a:xfrm>
            <a:off x="591137" y="1982696"/>
            <a:ext cx="7974639" cy="881525"/>
          </a:xfrm>
          <a:prstGeom prst="rect">
            <a:avLst/>
          </a:prstGeom>
          <a:solidFill>
            <a:schemeClr val="accent2">
              <a:alpha val="5025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Microtask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5B841-1E60-2C9D-EAC3-AB83F425AB36}"/>
              </a:ext>
            </a:extLst>
          </p:cNvPr>
          <p:cNvSpPr/>
          <p:nvPr/>
        </p:nvSpPr>
        <p:spPr>
          <a:xfrm>
            <a:off x="591136" y="4528673"/>
            <a:ext cx="7974639" cy="881525"/>
          </a:xfrm>
          <a:prstGeom prst="rect">
            <a:avLst/>
          </a:prstGeom>
          <a:solidFill>
            <a:schemeClr val="accent2">
              <a:alpha val="52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Macrotask</a:t>
            </a:r>
            <a:r>
              <a:rPr lang="en-US" dirty="0">
                <a:solidFill>
                  <a:schemeClr val="tx1"/>
                </a:solidFill>
              </a:rPr>
              <a:t> queue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C582E-4D00-9F86-F11A-5C66BEAC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Event-loop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D0DC51-C742-567B-F242-72C4C087E4FF}"/>
              </a:ext>
            </a:extLst>
          </p:cNvPr>
          <p:cNvSpPr/>
          <p:nvPr/>
        </p:nvSpPr>
        <p:spPr>
          <a:xfrm>
            <a:off x="9188822" y="3603810"/>
            <a:ext cx="1761565" cy="376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Macrotask</a:t>
            </a:r>
            <a:r>
              <a:rPr lang="en-US" dirty="0"/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CF78-AC3D-7017-51B0-DEF633FEB7D1}"/>
              </a:ext>
            </a:extLst>
          </p:cNvPr>
          <p:cNvSpPr txBox="1"/>
          <p:nvPr/>
        </p:nvSpPr>
        <p:spPr>
          <a:xfrm>
            <a:off x="9045093" y="3177853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Executing</a:t>
            </a:r>
          </a:p>
        </p:txBody>
      </p:sp>
    </p:spTree>
    <p:extLst>
      <p:ext uri="{BB962C8B-B14F-4D97-AF65-F5344CB8AC3E}">
        <p14:creationId xmlns:p14="http://schemas.microsoft.com/office/powerpoint/2010/main" val="1517246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4AF4-38E8-F56B-C11A-2560318E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576" y="345729"/>
            <a:ext cx="4794304" cy="881526"/>
          </a:xfrm>
        </p:spPr>
        <p:txBody>
          <a:bodyPr/>
          <a:lstStyle/>
          <a:p>
            <a:r>
              <a:rPr lang="en-US" dirty="0"/>
              <a:t>Fiber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DFF7-0E03-4E28-BCA0-1D956AFE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576" y="1460321"/>
            <a:ext cx="4750260" cy="4659086"/>
          </a:xfrm>
        </p:spPr>
        <p:txBody>
          <a:bodyPr/>
          <a:lstStyle/>
          <a:p>
            <a:r>
              <a:rPr lang="en-US" dirty="0"/>
              <a:t>Root schedule – list of roots to be processed</a:t>
            </a:r>
          </a:p>
          <a:p>
            <a:r>
              <a:rPr lang="en-US" dirty="0"/>
              <a:t>Microtask scheduled for root (does not assign priority)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BDB4B-857A-0494-4A33-A7531470B8BD}"/>
              </a:ext>
            </a:extLst>
          </p:cNvPr>
          <p:cNvSpPr txBox="1"/>
          <p:nvPr/>
        </p:nvSpPr>
        <p:spPr>
          <a:xfrm>
            <a:off x="0" y="58846"/>
            <a:ext cx="6803143" cy="6740307"/>
          </a:xfrm>
          <a:prstGeom prst="rect">
            <a:avLst/>
          </a:prstGeom>
          <a:solidFill>
            <a:srgbClr val="282C33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export function </a:t>
            </a:r>
            <a:r>
              <a:rPr lang="en-US" sz="900" dirty="0" err="1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ensureRootIsScheduled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root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FiberRoot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void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This function is called whenever a root receives an update. It does two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 things 1) it ensures the root is in the root schedule, and 2) it ensures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 there's a pending microtask to process the root schedule.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 Most of the actual scheduling logic does not happen until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 `</a:t>
            </a:r>
            <a:r>
              <a:rPr lang="en-US" sz="900" dirty="0" err="1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scheduleTaskForRootDuringMicrotask</a:t>
            </a: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 runs.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 Add the root to the schedule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root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===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lastScheduledRoot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lang="en-US" sz="900" dirty="0" err="1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root</a:t>
            </a:r>
            <a:r>
              <a:rPr lang="en-US" sz="9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!== null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Fast path. This root is already scheduled.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lastScheduledRoot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=== null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firstScheduledRoot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lastScheduledRoot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900" dirty="0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root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lastScheduledRoot</a:t>
            </a:r>
            <a:r>
              <a:rPr lang="en-US" sz="9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900" dirty="0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root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lastScheduledRoot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900" dirty="0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root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}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Any time a root received an update, we set this to true until the next time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 we process the schedule. If it's false, then we can quickly exit </a:t>
            </a:r>
            <a:r>
              <a:rPr lang="en-US" sz="900" dirty="0" err="1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flushSync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 without consulting the schedule.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mightHavePendingSyncWork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true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At the end of the current event, go through each of the roots and ensure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// there's a task scheduled for each one at the correct priority.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__DEV__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ReactSharedInternals</a:t>
            </a:r>
            <a:r>
              <a:rPr lang="en-US" sz="9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actQueue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!== null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We're inside an `act` scope.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didScheduleMicrotask_act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didScheduleMicrotask_act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true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scheduleImmediateTask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processRootScheduleInMicrotask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}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didScheduleMicrotask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didScheduleMicrotask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true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scheduleImmediateTask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processRootScheduleInMicrotask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}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enableDeferRootSchedulingToMicrotask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While this flag is disabled, we schedule the render task immediately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// instead of waiting a microtask.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// </a:t>
            </a:r>
            <a:r>
              <a:rPr lang="en-US" sz="900" dirty="0">
                <a:solidFill>
                  <a:srgbClr val="87CE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TODO: We need to land </a:t>
            </a:r>
            <a:r>
              <a:rPr lang="en-US" sz="900" dirty="0" err="1">
                <a:solidFill>
                  <a:srgbClr val="87CE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enableDeferRootSchedulingToMicrotask</a:t>
            </a:r>
            <a:r>
              <a:rPr lang="en-US" sz="900" dirty="0">
                <a:solidFill>
                  <a:srgbClr val="87CE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ASAP to</a:t>
            </a:r>
            <a:br>
              <a:rPr lang="en-US" sz="900" dirty="0">
                <a:solidFill>
                  <a:srgbClr val="87CE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87CE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unblock additional features we have planned.</a:t>
            </a:r>
            <a:b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900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scheduleTaskForRootDuringMicrotask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900" dirty="0">
                <a:solidFill>
                  <a:srgbClr val="F5976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root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9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}</a:t>
            </a:r>
            <a:b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9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sz="900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68468-66E4-F529-C7F5-9555A22301A1}"/>
              </a:ext>
            </a:extLst>
          </p:cNvPr>
          <p:cNvSpPr txBox="1"/>
          <p:nvPr/>
        </p:nvSpPr>
        <p:spPr>
          <a:xfrm>
            <a:off x="6803143" y="636168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 2023</a:t>
            </a:r>
          </a:p>
        </p:txBody>
      </p:sp>
    </p:spTree>
    <p:extLst>
      <p:ext uri="{BB962C8B-B14F-4D97-AF65-F5344CB8AC3E}">
        <p14:creationId xmlns:p14="http://schemas.microsoft.com/office/powerpoint/2010/main" val="22891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54F8-FB14-7696-856D-A86D1CAB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DA84-11E1-0548-E021-2A89EFBF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Sync</a:t>
            </a:r>
            <a:r>
              <a:rPr lang="en-US" dirty="0"/>
              <a:t> is highest priority</a:t>
            </a:r>
          </a:p>
          <a:p>
            <a:r>
              <a:rPr lang="en-US" dirty="0"/>
              <a:t>If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!Sync</a:t>
            </a:r>
            <a:r>
              <a:rPr lang="en-US" dirty="0"/>
              <a:t>, scheduler schedules a callback and processes next 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SyncHydrationLane</a:t>
            </a:r>
            <a:r>
              <a:rPr lang="en-US" dirty="0"/>
              <a:t> – users click on React app during hydration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SyncLane</a:t>
            </a:r>
            <a:r>
              <a:rPr lang="en-US" dirty="0"/>
              <a:t> – users click on React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InputContinuousHydrationLane</a:t>
            </a:r>
            <a:r>
              <a:rPr lang="en-US" dirty="0"/>
              <a:t> – Hover events, scroll events, other continuous events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InputContinuousLane</a:t>
            </a:r>
            <a:r>
              <a:rPr lang="en-US" dirty="0"/>
              <a:t> – same as above but after hydration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DefaultLane</a:t>
            </a:r>
            <a:r>
              <a:rPr lang="en-US" dirty="0"/>
              <a:t> – updates from network, timers (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setTimeout</a:t>
            </a:r>
            <a:r>
              <a:rPr lang="en-US" dirty="0"/>
              <a:t>) and initial render where priority isn’t inferred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TransitionHydrationLane</a:t>
            </a:r>
            <a:r>
              <a:rPr lang="en-US" dirty="0"/>
              <a:t> –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startTransition</a:t>
            </a:r>
            <a:r>
              <a:rPr lang="en-US" dirty="0"/>
              <a:t> during hydration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TransitionLanes</a:t>
            </a:r>
            <a:r>
              <a:rPr lang="en-US" dirty="0"/>
              <a:t> – same as above after hydration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RetryLanes</a:t>
            </a:r>
            <a:r>
              <a:rPr lang="en-US" dirty="0"/>
              <a:t> - any suspense retries</a:t>
            </a:r>
          </a:p>
        </p:txBody>
      </p:sp>
    </p:spTree>
    <p:extLst>
      <p:ext uri="{BB962C8B-B14F-4D97-AF65-F5344CB8AC3E}">
        <p14:creationId xmlns:p14="http://schemas.microsoft.com/office/powerpoint/2010/main" val="311076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Description automatically generated with medium confidence">
            <a:extLst>
              <a:ext uri="{FF2B5EF4-FFF2-40B4-BE49-F238E27FC236}">
                <a16:creationId xmlns:a16="http://schemas.microsoft.com/office/drawing/2014/main" id="{19EF7A18-B852-1381-1AFD-B91E2D4D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59" y="0"/>
            <a:ext cx="5732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6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85FA-E344-54A1-4445-960C8643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F782-B2BC-1FD7-3F5F-8F0C9A20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Assign Lane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update’s context – user interaction, internal update (state or prop change), server response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Estimate priority based on context – example: input &gt; noncritical background processes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for priority overrides –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useTransition</a:t>
            </a:r>
            <a:r>
              <a:rPr lang="en-US" dirty="0"/>
              <a:t> or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useDeferredValue</a:t>
            </a:r>
            <a:r>
              <a:rPr lang="en-US" dirty="0"/>
              <a:t> hooks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the update to correct 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Schedule Updates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updates – React collects all updates that have been scheduled since last render and assigns lanes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Process lanes – React processes lanes in order of their priority.  Updates in same lane are batched together and processed in a single 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Commit phase – After processing all the updates, enter commit phase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394569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21CF-8AA0-E610-1BE9-96540CE9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Updates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93F36BF-1B99-4E94-0671-F79FD7DF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1341146"/>
            <a:ext cx="4657725" cy="52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17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1D6-A35F-3EB7-C2BA-26178B8C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level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19AB-8464-46CA-99A5-E7E7D1B4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Entanglement – when two lanes need to be processed together</a:t>
            </a:r>
          </a:p>
          <a:p>
            <a:r>
              <a:rPr lang="en-US" sz="2000" dirty="0"/>
              <a:t>Rebasing – when an update needs to be rebased on top of updates that have already been processed</a:t>
            </a:r>
          </a:p>
          <a:p>
            <a:pPr lvl="1"/>
            <a:r>
              <a:rPr lang="en-US" sz="1800" dirty="0"/>
              <a:t>Useful when a low priority is interrupted by a Sync update before finishing</a:t>
            </a:r>
          </a:p>
          <a:p>
            <a:r>
              <a:rPr lang="en-US" sz="2000" dirty="0"/>
              <a:t>Flushing effects – synchronous update may result in React flushing effects before/after to ensure consistent order of state between sync updates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User defined priority</a:t>
            </a:r>
          </a:p>
          <a:p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useTransition</a:t>
            </a:r>
            <a:r>
              <a:rPr lang="en-US" dirty="0"/>
              <a:t> - puts what ever is wrapped in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startTransition</a:t>
            </a:r>
            <a:r>
              <a:rPr lang="en-US" dirty="0"/>
              <a:t> function into transition lane (lower than Sync)</a:t>
            </a:r>
          </a:p>
          <a:p>
            <a:r>
              <a:rPr lang="en-US" dirty="0" err="1"/>
              <a:t>useDeferredValue</a:t>
            </a:r>
            <a:r>
              <a:rPr lang="en-US" dirty="0"/>
              <a:t> – allows for deferral of certain UI updates to a later time</a:t>
            </a:r>
          </a:p>
          <a:p>
            <a:pPr lvl="1"/>
            <a:r>
              <a:rPr lang="en-US" dirty="0"/>
              <a:t>During initial render, the returned deferred value is same as supplied value.  In updates, </a:t>
            </a:r>
            <a:r>
              <a:rPr lang="en-US" dirty="0" err="1"/>
              <a:t>useDeferredValue</a:t>
            </a:r>
            <a:r>
              <a:rPr lang="en-US" dirty="0"/>
              <a:t> maintains a smooth </a:t>
            </a:r>
            <a:r>
              <a:rPr lang="en-US" dirty="0" err="1"/>
              <a:t>ux</a:t>
            </a:r>
            <a:r>
              <a:rPr lang="en-US" dirty="0"/>
              <a:t> by keeping the old value for longer before updating</a:t>
            </a:r>
          </a:p>
          <a:p>
            <a:pPr lvl="1"/>
            <a:r>
              <a:rPr lang="en-US" dirty="0"/>
              <a:t>Controlled update to the new value – stale-while-revalidate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460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57D4-F1F1-4DCD-3304-0F1F8AFB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7FF2-1035-1280-3E7D-14093A5A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depends on some state that is update while the application is still rendering</a:t>
            </a:r>
          </a:p>
          <a:p>
            <a:r>
              <a:rPr lang="en-US" dirty="0"/>
              <a:t>Side-effect of concurrent rendering</a:t>
            </a:r>
          </a:p>
          <a:p>
            <a:r>
              <a:rPr lang="en-US" dirty="0"/>
              <a:t>”Expensive” components are paused for high priority updates</a:t>
            </a:r>
          </a:p>
          <a:p>
            <a:pPr lvl="1"/>
            <a:r>
              <a:rPr lang="en-US" dirty="0"/>
              <a:t>Results dependents components of “Expensive” component to reflect different values during the update</a:t>
            </a:r>
          </a:p>
          <a:p>
            <a:r>
              <a:rPr lang="en-US" dirty="0"/>
              <a:t>Consistent state is eventually reached</a:t>
            </a:r>
          </a:p>
          <a:p>
            <a:r>
              <a:rPr lang="en-US" dirty="0"/>
              <a:t>Solution is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useSyncExternalStore</a:t>
            </a:r>
            <a:r>
              <a:rPr lang="en-US" dirty="0"/>
              <a:t> – forces synchronous update when store changes</a:t>
            </a:r>
          </a:p>
        </p:txBody>
      </p:sp>
      <p:pic>
        <p:nvPicPr>
          <p:cNvPr id="4" name="Screen Recording 2024-10-02 at 20.36.32">
            <a:hlinkClick r:id="" action="ppaction://media"/>
            <a:extLst>
              <a:ext uri="{FF2B5EF4-FFF2-40B4-BE49-F238E27FC236}">
                <a16:creationId xmlns:a16="http://schemas.microsoft.com/office/drawing/2014/main" id="{8C4C0D18-A521-2A66-F2EE-04FADEFE940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5180" y="4094619"/>
            <a:ext cx="3534056" cy="2606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541C9D-ACC4-144A-41BC-2CDE6646CB83}"/>
              </a:ext>
            </a:extLst>
          </p:cNvPr>
          <p:cNvSpPr txBox="1"/>
          <p:nvPr/>
        </p:nvSpPr>
        <p:spPr>
          <a:xfrm>
            <a:off x="5458580" y="4094619"/>
            <a:ext cx="6098240" cy="2462213"/>
          </a:xfrm>
          <a:prstGeom prst="rect">
            <a:avLst/>
          </a:prstGeom>
          <a:solidFill>
            <a:srgbClr val="282C33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External State</a:t>
            </a:r>
            <a:br>
              <a:rPr lang="en-US" sz="14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let </a:t>
            </a:r>
            <a:r>
              <a:rPr lang="en-US" sz="14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count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400" dirty="0">
                <a:solidFill>
                  <a:srgbClr val="C678D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br>
              <a:rPr lang="en-US" sz="1400" dirty="0">
                <a:solidFill>
                  <a:srgbClr val="C678D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 err="1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setInterval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 </a:t>
            </a:r>
            <a:r>
              <a:rPr lang="en-US" sz="14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count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++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1400" dirty="0">
                <a:solidFill>
                  <a:srgbClr val="C678D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sz="14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ExpensiveComponent</a:t>
            </a:r>
            <a:r>
              <a:rPr lang="en-US" sz="1400" dirty="0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 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sz="14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now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14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performance</a:t>
            </a:r>
            <a:r>
              <a:rPr lang="en-US" sz="14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4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performance</a:t>
            </a:r>
            <a:r>
              <a:rPr lang="en-US" sz="1400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400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en-US" sz="14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now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en-US" sz="1400" dirty="0">
                <a:solidFill>
                  <a:srgbClr val="C678D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100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Artificial delay -- do nothing</a:t>
            </a:r>
            <a:br>
              <a:rPr lang="en-US" sz="14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solidFill>
                  <a:srgbClr val="7F848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1400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&lt;&gt;</a:t>
            </a:r>
            <a:r>
              <a:rPr lang="en-US" sz="14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Expensive count is 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lang="en-US" sz="1400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count</a:t>
            </a: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}&lt;/&gt;</a:t>
            </a:r>
            <a:b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400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sz="1400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4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0033-F298-D95C-FBE5-D02BE27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F72F8-D45B-97ED-F044-1930D82B6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6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E0C8-C256-1691-B0E5-B19A703D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06FB-F15C-1017-2AE1-E79CBC70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React Forget</a:t>
            </a:r>
          </a:p>
          <a:p>
            <a:r>
              <a:rPr lang="en-US" dirty="0"/>
              <a:t>Enforces the rules of React and then automatically transforms React code to be optimal through memorization</a:t>
            </a:r>
          </a:p>
          <a:p>
            <a:pPr lvl="1"/>
            <a:r>
              <a:rPr lang="en-US" dirty="0"/>
              <a:t>React components are expected to be pure functions</a:t>
            </a:r>
          </a:p>
          <a:p>
            <a:pPr lvl="1"/>
            <a:r>
              <a:rPr lang="en-US" dirty="0"/>
              <a:t>Some hooks and custom event handlers are not required to be pure</a:t>
            </a:r>
          </a:p>
          <a:p>
            <a:pPr lvl="1"/>
            <a:r>
              <a:rPr lang="en-US" dirty="0"/>
              <a:t>Forbidden actions within pure functions include</a:t>
            </a:r>
          </a:p>
          <a:p>
            <a:pPr lvl="2"/>
            <a:r>
              <a:rPr lang="en-US" dirty="0"/>
              <a:t>Mutating variables/objects not newly created with in the function</a:t>
            </a:r>
          </a:p>
          <a:p>
            <a:pPr lvl="2"/>
            <a:r>
              <a:rPr lang="en-US" dirty="0"/>
              <a:t>Reading properties that may change</a:t>
            </a:r>
          </a:p>
          <a:p>
            <a:pPr lvl="1"/>
            <a:r>
              <a:rPr lang="en-US" dirty="0"/>
              <a:t>Allowed actions include</a:t>
            </a:r>
          </a:p>
          <a:p>
            <a:pPr lvl="2"/>
            <a:r>
              <a:rPr lang="en-US" dirty="0"/>
              <a:t>Reading props or state</a:t>
            </a:r>
          </a:p>
          <a:p>
            <a:pPr lvl="2"/>
            <a:r>
              <a:rPr lang="en-US" dirty="0"/>
              <a:t>Throwing errors</a:t>
            </a:r>
          </a:p>
          <a:p>
            <a:pPr lvl="2"/>
            <a:r>
              <a:rPr lang="en-US" dirty="0"/>
              <a:t>Mutating newly created objects/</a:t>
            </a:r>
            <a:r>
              <a:rPr lang="en-US" dirty="0" err="1"/>
              <a:t>bindgs</a:t>
            </a:r>
            <a:endParaRPr lang="en-US" dirty="0"/>
          </a:p>
          <a:p>
            <a:pPr lvl="1"/>
            <a:r>
              <a:rPr lang="en-US" dirty="0"/>
              <a:t>Lazy initialization is an exception allowing mutation for the purpose of initialization </a:t>
            </a:r>
          </a:p>
          <a:p>
            <a:pPr lvl="1"/>
            <a:r>
              <a:rPr lang="en-US" dirty="0"/>
              <a:t>Objects or closures created during render should not be mutated after render completes</a:t>
            </a:r>
          </a:p>
        </p:txBody>
      </p:sp>
    </p:spTree>
    <p:extLst>
      <p:ext uri="{BB962C8B-B14F-4D97-AF65-F5344CB8AC3E}">
        <p14:creationId xmlns:p14="http://schemas.microsoft.com/office/powerpoint/2010/main" val="149413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A78A-7310-0BF4-CFF1-A522A135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8D1E-812F-F0F0-6FAA-3218F585D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51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568E-955C-BED5-B36A-F098771C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E3BA-B5EF-6E82-86CD-6A7F6EC5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Kumar, T. (2024, February).  </a:t>
            </a:r>
            <a:r>
              <a:rPr lang="en-US" i="1" dirty="0"/>
              <a:t>Fluent React</a:t>
            </a:r>
            <a:r>
              <a:rPr lang="en-US" dirty="0"/>
              <a:t>.  O’Reilly Media, Inc.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Erikson, M. (2020, May 17). Blogged Answers:  A (Mostly) Complete Guide to React Rendering Behavior.  </a:t>
            </a:r>
            <a:r>
              <a:rPr lang="en-US" i="1" dirty="0"/>
              <a:t>Mark’s Dev Blog</a:t>
            </a:r>
            <a:r>
              <a:rPr lang="en-US" dirty="0"/>
              <a:t>.  </a:t>
            </a:r>
            <a:r>
              <a:rPr lang="en-US" dirty="0">
                <a:hlinkClick r:id="rId2"/>
              </a:rPr>
              <a:t>https://blog.isquaredsoftware.com/2020/05/blogged-answers-a-mostly-complete-guide-to-react-rendering-behavior/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Facebook (2023, March).  React (Version 18.3.1) [Source code]. </a:t>
            </a:r>
            <a:r>
              <a:rPr lang="en-US" dirty="0">
                <a:hlinkClick r:id="rId3"/>
              </a:rPr>
              <a:t>https://github.com/facebook/react/blob/v18.0.0/packages/react-reconciler/src/ReactInternalTypes.js#L64-L193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Facebook (2023, March).  React (Version 18.3.1) [Source code]. </a:t>
            </a:r>
            <a:r>
              <a:rPr lang="en-US" dirty="0">
                <a:hlinkClick r:id="rId4"/>
              </a:rPr>
              <a:t>https://github.com/facebook/react/blob/0751fac747452af8c0494900b4afa7c56ee7b32c/packages/react-reconciler/src/ReactFiberRootScheduler.js#L93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43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8900-D6F6-8800-D383-C0C1EBFA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Material</a:t>
            </a:r>
          </a:p>
        </p:txBody>
      </p:sp>
    </p:spTree>
    <p:extLst>
      <p:ext uri="{BB962C8B-B14F-4D97-AF65-F5344CB8AC3E}">
        <p14:creationId xmlns:p14="http://schemas.microsoft.com/office/powerpoint/2010/main" val="827341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50E0-0F64-1377-C475-5F5A2E6D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useDeferred</a:t>
            </a:r>
            <a:r>
              <a:rPr lang="en-US" dirty="0"/>
              <a:t> Value vs debounce/throttle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5F32-38FD-2DEF-4EC9-86CA4E6C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Debouncing</a:t>
            </a:r>
            <a:r>
              <a:rPr lang="en-US" dirty="0"/>
              <a:t> – pause before updating.  Fixed delay time</a:t>
            </a:r>
          </a:p>
          <a:p>
            <a:pPr marL="0" indent="0">
              <a:buNone/>
            </a:pPr>
            <a:r>
              <a:rPr lang="en-US" u="sng" dirty="0"/>
              <a:t>Throttling</a:t>
            </a:r>
            <a:r>
              <a:rPr lang="en-US" dirty="0"/>
              <a:t> – update at regular intervals.  Only allow throttled number of updates</a:t>
            </a:r>
          </a:p>
          <a:p>
            <a:pPr marL="0" indent="0">
              <a:buNone/>
            </a:pPr>
            <a:r>
              <a:rPr lang="en-US" u="sng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useDeferredValue</a:t>
            </a:r>
            <a:r>
              <a:rPr lang="en-US" dirty="0"/>
              <a:t> – dynamic delay</a:t>
            </a:r>
          </a:p>
          <a:p>
            <a:r>
              <a:rPr lang="en-US" dirty="0"/>
              <a:t>Best uses:</a:t>
            </a:r>
          </a:p>
          <a:p>
            <a:pPr lvl="1"/>
            <a:r>
              <a:rPr lang="en-US" dirty="0"/>
              <a:t>Search or filtering</a:t>
            </a:r>
          </a:p>
          <a:p>
            <a:pPr lvl="1"/>
            <a:r>
              <a:rPr lang="en-US" dirty="0"/>
              <a:t>Rendering complex visualizations</a:t>
            </a:r>
          </a:p>
          <a:p>
            <a:pPr lvl="1"/>
            <a:r>
              <a:rPr lang="en-US" dirty="0"/>
              <a:t>Updating data from a server in the background</a:t>
            </a:r>
          </a:p>
          <a:p>
            <a:pPr lvl="1"/>
            <a:r>
              <a:rPr lang="en-US" dirty="0"/>
              <a:t>Handling computationally expensive operations that could impact user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7202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C0783-8898-6013-BF32-A072572D9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56C6-2B5D-EA4D-DC54-D2E06DE4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9F1A-D54F-6609-DB37-8361FEEA70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282C33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&lt;button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n-US" dirty="0" err="1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data-pending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="false"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data-liked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="false"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data-failed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="false"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&lt;/button&gt;</a:t>
            </a:r>
            <a:endParaRPr lang="en-US" dirty="0">
              <a:solidFill>
                <a:srgbClr val="E06C7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06C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document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dirty="0" err="1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addEventListener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'click'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()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getAttribute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'data-liked'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===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'true'</a:t>
            </a:r>
            <a:b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isPending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getAttribute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'data-pending'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===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'true'</a:t>
            </a:r>
            <a:b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setAttribute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'data-pending'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'true'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setAttribute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'disabled'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'disabled'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56B6C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fetch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/like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{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method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'POST'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body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stringify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!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lang="en-US" dirty="0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setAttribute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'data-liked'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!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textContent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liked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'Like'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'Liked'</a:t>
            </a:r>
            <a:b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setAttribute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'disabled'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})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lang="en-US" dirty="0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catch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setAttribute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'data-failed'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'true'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textContent</a:t>
            </a:r>
            <a:r>
              <a:rPr lang="en-US" dirty="0">
                <a:solidFill>
                  <a:srgbClr val="ABB2B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'Failed'</a:t>
            </a:r>
            <a:b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lang="en-US" dirty="0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finally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(() </a:t>
            </a:r>
            <a:r>
              <a:rPr lang="en-US" dirty="0">
                <a:solidFill>
                  <a:srgbClr val="E06C7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=&gt; 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dirty="0" err="1">
                <a:solidFill>
                  <a:srgbClr val="FCFAF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likeButton</a:t>
            </a:r>
            <a:r>
              <a:rPr lang="en-US" dirty="0" err="1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setAttribute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'data-pending'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dirty="0">
                <a:solidFill>
                  <a:srgbClr val="E6C07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'false'</a:t>
            </a: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})</a:t>
            </a:r>
            <a:b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rgbClr val="9DA5B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endParaRPr lang="en-US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06C7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&lt;/script&gt;</a:t>
            </a:r>
            <a:endParaRPr lang="en-US" sz="1800" dirty="0">
              <a:solidFill>
                <a:srgbClr val="ABB2B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06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F4964-BBA7-E14A-979C-40F98827A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0375-BEF8-3780-F280-6354B901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useDeferred</a:t>
            </a:r>
            <a:r>
              <a:rPr lang="en-US" dirty="0"/>
              <a:t> Value vs debounce/throttle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1C25-36D1-ABB3-483D-08FCEB97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use case – User input to generate search results (that change dynamically with text input).</a:t>
            </a:r>
          </a:p>
          <a:p>
            <a:r>
              <a:rPr lang="en-US" dirty="0"/>
              <a:t>Debouncing – pause a set time interval before updating the search results to ensure user input is captured</a:t>
            </a:r>
          </a:p>
          <a:p>
            <a:pPr lvl="1"/>
            <a:r>
              <a:rPr lang="en-US" dirty="0"/>
              <a:t>Good – prevents thrashing of updates when user uses backspace</a:t>
            </a:r>
          </a:p>
          <a:p>
            <a:pPr lvl="1"/>
            <a:r>
              <a:rPr lang="en-US" dirty="0"/>
              <a:t>Bad - Pause is rigid and may appear laggy</a:t>
            </a:r>
          </a:p>
          <a:p>
            <a:r>
              <a:rPr lang="en-US" dirty="0"/>
              <a:t>Throttling – updates the results at prescribed intervals</a:t>
            </a:r>
          </a:p>
          <a:p>
            <a:pPr lvl="1"/>
            <a:r>
              <a:rPr lang="en-US" dirty="0"/>
              <a:t>Good – prevents multiple calls to backend in rapid succession</a:t>
            </a:r>
          </a:p>
          <a:p>
            <a:pPr lvl="1"/>
            <a:r>
              <a:rPr lang="en-US" dirty="0"/>
              <a:t>Bad – Disjointed updates from input</a:t>
            </a:r>
          </a:p>
          <a:p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useDeferredValue</a:t>
            </a:r>
            <a:r>
              <a:rPr lang="en-US" dirty="0"/>
              <a:t> – results are deferred.  Inputs are updated, but those updates are overridden once the user stops typing</a:t>
            </a:r>
          </a:p>
          <a:p>
            <a:pPr lvl="1"/>
            <a:r>
              <a:rPr lang="en-US" dirty="0"/>
              <a:t>Updates are as fast or as slow as user’s device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0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89A2-9E19-3F01-8804-8F3259A6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6A66-5DF5-4D25-F249-31F3334A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Extra variables – </a:t>
            </a:r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data-pending </a:t>
            </a:r>
            <a:r>
              <a:rPr lang="en-US" sz="2400" dirty="0"/>
              <a:t>isn’t really necessary but we cannot just rely on disabled</a:t>
            </a:r>
          </a:p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data-state </a:t>
            </a:r>
            <a:r>
              <a:rPr lang="en-US" sz="2400" dirty="0"/>
              <a:t>would be a lot better than multiple variables, but that would require switch cases</a:t>
            </a:r>
          </a:p>
          <a:p>
            <a:r>
              <a:rPr lang="en-US" sz="2400" dirty="0"/>
              <a:t>Can we test this button in isolation (but who really tests front end…)</a:t>
            </a:r>
          </a:p>
          <a:p>
            <a:r>
              <a:rPr lang="en-US" sz="2400" dirty="0"/>
              <a:t>HTML and JS…</a:t>
            </a:r>
          </a:p>
          <a:p>
            <a:r>
              <a:rPr lang="en-US" sz="2400" dirty="0"/>
              <a:t>Not scalable</a:t>
            </a:r>
          </a:p>
        </p:txBody>
      </p:sp>
    </p:spTree>
    <p:extLst>
      <p:ext uri="{BB962C8B-B14F-4D97-AF65-F5344CB8AC3E}">
        <p14:creationId xmlns:p14="http://schemas.microsoft.com/office/powerpoint/2010/main" val="13020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133A65-F301-5355-89B7-0B141F7D2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935CB6-3485-4C24-5B5D-481FFEA2BF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jQuery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Directly manipulate the UI</a:t>
            </a:r>
          </a:p>
          <a:p>
            <a:pPr marL="0" indent="0">
              <a:buNone/>
            </a:pPr>
            <a:r>
              <a:rPr lang="en-US" sz="2400" dirty="0"/>
              <a:t>Deviated from ‘one-way data flow’</a:t>
            </a:r>
          </a:p>
          <a:p>
            <a:pPr lvl="1"/>
            <a:endParaRPr lang="en-US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4F5020-C7B5-5A0B-A963-3A98E7831C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”side-effectual”</a:t>
            </a:r>
          </a:p>
          <a:p>
            <a:pPr>
              <a:buFontTx/>
              <a:buChar char="-"/>
            </a:pPr>
            <a:r>
              <a:rPr lang="en-US" dirty="0"/>
              <a:t>Difficult to track state</a:t>
            </a:r>
          </a:p>
          <a:p>
            <a:pPr>
              <a:buFontTx/>
              <a:buChar char="-"/>
            </a:pPr>
            <a:r>
              <a:rPr lang="en-US" dirty="0"/>
              <a:t>Difficult to test</a:t>
            </a:r>
          </a:p>
          <a:p>
            <a:pPr>
              <a:buFontTx/>
              <a:buChar char="-"/>
            </a:pPr>
            <a:r>
              <a:rPr lang="en-US" dirty="0"/>
              <a:t>HUGE (comparatively speaking) library</a:t>
            </a:r>
          </a:p>
          <a:p>
            <a:pPr>
              <a:buFontTx/>
              <a:buChar char="-"/>
            </a:pPr>
            <a:r>
              <a:rPr lang="en-US" dirty="0"/>
              <a:t>Redundant with newer versions of JS (</a:t>
            </a:r>
            <a:r>
              <a:rPr lang="en-US" dirty="0" err="1"/>
              <a:t>eg</a:t>
            </a:r>
            <a:r>
              <a:rPr lang="en-US" dirty="0"/>
              <a:t> data fetching)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BD745B-21D3-0AA7-B8CA-41961A1CB0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2171AC-835C-BAF1-CF0B-8DBAE9BE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231376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E4B0F7-9FA4-5460-13E6-9CD1BE4DA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E39B-A29D-1568-2259-BAF700C85C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Backbone</a:t>
            </a:r>
          </a:p>
          <a:p>
            <a:r>
              <a:rPr lang="en-US" dirty="0" err="1"/>
              <a:t>KnockoutJS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Model – unaware of View and Controller.  Ensures business logic isolated from UI</a:t>
            </a:r>
          </a:p>
          <a:p>
            <a:pPr marL="0" indent="0">
              <a:buNone/>
            </a:pPr>
            <a:r>
              <a:rPr lang="en-US" dirty="0"/>
              <a:t>View – UI and app.  Displays data from Model and sends user commands to Controller</a:t>
            </a:r>
          </a:p>
          <a:p>
            <a:pPr marL="0" indent="0">
              <a:buNone/>
            </a:pPr>
            <a:r>
              <a:rPr lang="en-US" dirty="0"/>
              <a:t>Controller – Decouples and serves as interface between Model and View.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B86DA-6AD7-2568-21E3-77F43080B9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+ Separation of concerns (business logic and UI)</a:t>
            </a:r>
          </a:p>
          <a:p>
            <a:pPr marL="0" indent="0">
              <a:buNone/>
            </a:pPr>
            <a:r>
              <a:rPr lang="en-US" dirty="0"/>
              <a:t> + Modular, scalable, testable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- Struggle with complex UI with many interactive elements</a:t>
            </a:r>
          </a:p>
          <a:p>
            <a:pPr marL="0" indent="0">
              <a:buNone/>
            </a:pPr>
            <a:r>
              <a:rPr lang="en-US" dirty="0"/>
              <a:t> - ‘two-way data binding’ -&gt; view can become out of sync with model.  Data ownership results in crude answers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0E06-68A4-5968-8F93-5FFDDEE51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58FDEA-EDC1-7905-2727-E29AAB9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197499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E65A3A-2934-216A-7C73-F43D355D5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AF05-ECDD-8A3D-C60F-5623F75050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Model – data and business logic.  Comm with DB, service or other data </a:t>
            </a:r>
            <a:r>
              <a:rPr lang="en-US" dirty="0" err="1"/>
              <a:t>sorces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View – UI, displays info from users.  Passive in MVVM</a:t>
            </a:r>
          </a:p>
          <a:p>
            <a:pPr marL="0" indent="0">
              <a:buNone/>
            </a:pPr>
            <a:r>
              <a:rPr lang="en-US" dirty="0" err="1"/>
              <a:t>ViewModel</a:t>
            </a:r>
            <a:r>
              <a:rPr lang="en-US" dirty="0"/>
              <a:t> – bridge between Model and View.  Exposes commands for the View to bind to – data in a format ready for display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435DF-0AA6-79F7-03C3-13BE306C2C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Testable</a:t>
            </a:r>
          </a:p>
          <a:p>
            <a:pPr marL="0" indent="0">
              <a:buNone/>
            </a:pPr>
            <a:r>
              <a:rPr lang="en-US" dirty="0"/>
              <a:t>+ Reusable</a:t>
            </a:r>
          </a:p>
          <a:p>
            <a:pPr marL="0" indent="0">
              <a:buNone/>
            </a:pPr>
            <a:r>
              <a:rPr lang="en-US" dirty="0"/>
              <a:t>+ Maintainable</a:t>
            </a:r>
          </a:p>
          <a:p>
            <a:pPr marL="0" indent="0">
              <a:buNone/>
            </a:pPr>
            <a:r>
              <a:rPr lang="en-US" dirty="0"/>
              <a:t>+ Data Binding – reduces boilerplate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F738D-B426-7CEF-5498-CDB81C38A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8B4D6C-EBEE-F1DB-93A9-C7334411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18908146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1738</TotalTime>
  <Words>3936</Words>
  <Application>Microsoft Macintosh PowerPoint</Application>
  <PresentationFormat>Widescreen</PresentationFormat>
  <Paragraphs>335</Paragraphs>
  <Slides>50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Gill Sans MT</vt:lpstr>
      <vt:lpstr>JetBrains Mono</vt:lpstr>
      <vt:lpstr>Parcel</vt:lpstr>
      <vt:lpstr>React Deep Dive</vt:lpstr>
      <vt:lpstr>The land before time</vt:lpstr>
      <vt:lpstr>Where we came from</vt:lpstr>
      <vt:lpstr>PowerPoint Presentation</vt:lpstr>
      <vt:lpstr>Where we went</vt:lpstr>
      <vt:lpstr>Problems with this approach</vt:lpstr>
      <vt:lpstr>Evolution</vt:lpstr>
      <vt:lpstr>Evolution</vt:lpstr>
      <vt:lpstr>Evolution</vt:lpstr>
      <vt:lpstr>AngularJS – Path to Reach</vt:lpstr>
      <vt:lpstr>React</vt:lpstr>
      <vt:lpstr>JSX</vt:lpstr>
      <vt:lpstr>JSX</vt:lpstr>
      <vt:lpstr>The DOM</vt:lpstr>
      <vt:lpstr>The DOM</vt:lpstr>
      <vt:lpstr>PowerPoint Presentation</vt:lpstr>
      <vt:lpstr>Virtual DOM</vt:lpstr>
      <vt:lpstr>Reconciliation </vt:lpstr>
      <vt:lpstr>Reconciliation </vt:lpstr>
      <vt:lpstr>Diffing Algorithm</vt:lpstr>
      <vt:lpstr>ReRender vs DOM update</vt:lpstr>
      <vt:lpstr>Reconciliation</vt:lpstr>
      <vt:lpstr>Fiber Reconciler</vt:lpstr>
      <vt:lpstr>Fiber Object</vt:lpstr>
      <vt:lpstr>Fiber Reconciliation</vt:lpstr>
      <vt:lpstr>Render Phase</vt:lpstr>
      <vt:lpstr>Commit Phase</vt:lpstr>
      <vt:lpstr>Commit Phase (continued)</vt:lpstr>
      <vt:lpstr>Updates / Concurrent React</vt:lpstr>
      <vt:lpstr>Concurrent React</vt:lpstr>
      <vt:lpstr>JS Event-loop</vt:lpstr>
      <vt:lpstr>JS Event-loop</vt:lpstr>
      <vt:lpstr>JS Event-loop</vt:lpstr>
      <vt:lpstr>JS Event-loop</vt:lpstr>
      <vt:lpstr>JS Event-loop</vt:lpstr>
      <vt:lpstr>JS Event-loop</vt:lpstr>
      <vt:lpstr>JS Event-loop</vt:lpstr>
      <vt:lpstr>Fiber evaluation</vt:lpstr>
      <vt:lpstr>Render Lanes</vt:lpstr>
      <vt:lpstr>Prioritizing updates</vt:lpstr>
      <vt:lpstr>Processing Updates</vt:lpstr>
      <vt:lpstr>Higher level scheduling</vt:lpstr>
      <vt:lpstr>Tearing</vt:lpstr>
      <vt:lpstr>Future of React</vt:lpstr>
      <vt:lpstr>What’s next</vt:lpstr>
      <vt:lpstr>Questions?</vt:lpstr>
      <vt:lpstr>Sources Cited</vt:lpstr>
      <vt:lpstr>Extra Material</vt:lpstr>
      <vt:lpstr>useDeferred Value vs debounce/throttle</vt:lpstr>
      <vt:lpstr>useDeferred Value vs debounce/throttle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Gallivan</dc:creator>
  <cp:lastModifiedBy>Jordan Gallivan</cp:lastModifiedBy>
  <cp:revision>5</cp:revision>
  <dcterms:created xsi:type="dcterms:W3CDTF">2024-10-02T13:44:36Z</dcterms:created>
  <dcterms:modified xsi:type="dcterms:W3CDTF">2024-10-03T18:43:03Z</dcterms:modified>
</cp:coreProperties>
</file>