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5" r:id="rId4"/>
    <p:sldId id="259" r:id="rId5"/>
    <p:sldId id="258" r:id="rId6"/>
    <p:sldId id="268" r:id="rId7"/>
    <p:sldId id="266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FF0"/>
    <a:srgbClr val="8459A8"/>
    <a:srgbClr val="0CAFD6"/>
    <a:srgbClr val="6426A1"/>
    <a:srgbClr val="CF76D4"/>
    <a:srgbClr val="FEB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8AC92-D0AC-4CA3-C278-1372CF155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E84F70-1FAE-9502-7A68-8F2BFF600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91177-CB33-A7D6-28A3-46FC0F50C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3A1B-57DF-4FBB-B2ED-48168393C6A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0E22A-AA10-F2C0-9356-83D5AE2A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0FD64-7606-97AC-2878-384ECAC6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78F-BB4F-4298-B354-7C5EEBE3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49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3FB4-9F14-E9EC-82B7-5C74BE3D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F3AB1-088F-CB29-17B1-00463D174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90D44-5BFC-1C3C-52E6-6F1574755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3A1B-57DF-4FBB-B2ED-48168393C6A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551D9-4251-2CDD-E738-4281AB4F1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5DEBA-410E-D16D-6E33-8EC380C18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78F-BB4F-4298-B354-7C5EEBE3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0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68086-B3B1-962B-D3F1-9A0354D77C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DE9DA-19BA-2560-BC64-EEF093453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5BAB4-BC5E-542B-186A-EA2FE9B6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3A1B-57DF-4FBB-B2ED-48168393C6A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C00F9-1C6B-C4F4-33BE-018CD6A9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90235-A368-1ACE-D411-142D745D0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78F-BB4F-4298-B354-7C5EEBE3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28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D9ACB-18A1-C588-C219-7839696C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63A71-3278-F2AC-1B74-19595EDB5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4FD99-0C17-59E4-7CA7-5C704966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3A1B-57DF-4FBB-B2ED-48168393C6A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F815F-A54B-E370-000E-42FC49A2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BE60C-539D-FA4A-2E03-C4313D11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78F-BB4F-4298-B354-7C5EEBE3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93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550B-0521-C5FB-6532-5658A8EF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80949-D6E0-EC9E-D4BD-96FB4E45F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BCB4D-EF39-BDE5-D8F2-DFC047EC0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3A1B-57DF-4FBB-B2ED-48168393C6A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C9C37-1BCF-182F-764D-BC525150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34787-D3D8-02CD-C4CA-26392C3E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78F-BB4F-4298-B354-7C5EEBE3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75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4DB6-9014-358D-B67D-EAB224BB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1F3ED-46AD-6F9D-3046-E3A48257AE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B39107-2A50-2166-3059-4D8D6977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2CD0B-8CC2-EC1E-7E9D-EAEC0ACFB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3A1B-57DF-4FBB-B2ED-48168393C6A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196B6-BF69-7A3F-9D02-92E183CA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420F1-9EEA-9335-C21B-1C7AACD08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78F-BB4F-4298-B354-7C5EEBE3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66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0FE1F-65ED-CFC2-8A25-F1E56F48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0454B-2192-8985-A06F-2E115DB11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2BC11-6B2F-4586-E4EC-5D5192B23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A752AB-9B38-36C5-0C8F-11702B1EEB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C0F3F-FBD2-4683-2954-02F4731E9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C5803-8426-1CF5-9B96-9C8800805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3A1B-57DF-4FBB-B2ED-48168393C6A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4DEBC-0A14-B412-0BDE-026845C1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59859-505A-42AB-70DC-6CDCA441C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78F-BB4F-4298-B354-7C5EEBE3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31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BF7B8-7D48-A3C9-0AD7-2BD2DF34E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129B5-D442-DFEE-E6BE-1CD799378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3A1B-57DF-4FBB-B2ED-48168393C6A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04404-F01E-8524-CD50-2A9A6ECC5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73FF4-B71A-E977-A0B3-E187E041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78F-BB4F-4298-B354-7C5EEBE3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0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2C81C4-CE71-3668-E498-CBFBF10ED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3A1B-57DF-4FBB-B2ED-48168393C6A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45666-0C2A-42A1-C2CF-0634E460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6DA0C-1A58-F8AE-2DD9-B265B7E84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78F-BB4F-4298-B354-7C5EEBE3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3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9F1D7-096B-B1F3-DDA6-96CDB71B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38A8F-BB0C-3FE7-EFCB-A0DA68414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97703-DEA0-ED17-9B5E-C08A2F389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54A1D-94C0-6538-A2F6-B8C934DC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3A1B-57DF-4FBB-B2ED-48168393C6A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6F73F-8DCE-9E13-B88B-FC621F490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77DE5-ED6B-CCD3-E141-46B61029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78F-BB4F-4298-B354-7C5EEBE3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01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1659-F562-8AE0-C9EC-5D3BF837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1DAD41-6587-CA7E-7CCB-CE813072D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42E99B-9C27-3A4A-50A1-C08CBC1A2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B8C26-16B6-5806-A617-987481D1C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E3A1B-57DF-4FBB-B2ED-48168393C6A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984CF-3988-2D35-924D-4877F743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7CE08-F534-19C6-3736-DA1A707F2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8178F-BB4F-4298-B354-7C5EEBE3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3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DB623-9F32-9369-9908-766ADBB37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8928C-AB46-5856-EE70-B2D201077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8BCB8-4D60-10E6-09A5-14BA31C52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7E3A1B-57DF-4FBB-B2ED-48168393C6A8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4056B-7433-5BB7-C415-1177F5AF2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89C64-4DE8-3D32-FE61-64EEF1832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A8178F-BB4F-4298-B354-7C5EEBE37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2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rdan.Novelli@analyst.com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public.tableau.com/views/3_10Visualsfor3_63_7/AggregatesNumerical?:language=en-US&amp;:sid=&amp;:redirect=auth&amp;:display_count=n&amp;:origin=viz_share_link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47766EE-4192-4B2D-A5A0-F60F9A5F7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purple background with arrows and dots">
            <a:extLst>
              <a:ext uri="{FF2B5EF4-FFF2-40B4-BE49-F238E27FC236}">
                <a16:creationId xmlns:a16="http://schemas.microsoft.com/office/drawing/2014/main" id="{EEF62055-EE0E-93FE-9C3C-AE97FA930C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3" b="56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solidFill>
            <a:srgbClr val="FEBAFF"/>
          </a:solidFill>
        </p:spPr>
      </p:pic>
      <p:sp>
        <p:nvSpPr>
          <p:cNvPr id="17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655438" y="838201"/>
            <a:ext cx="7098161" cy="4549051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958FB-2A25-A7F0-3598-68930CFD9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0640" y="1631907"/>
            <a:ext cx="5827671" cy="1655378"/>
          </a:xfrm>
        </p:spPr>
        <p:txBody>
          <a:bodyPr>
            <a:normAutofit/>
          </a:bodyPr>
          <a:lstStyle/>
          <a:p>
            <a:r>
              <a:rPr lang="en-US" sz="4400" b="1" u="sng">
                <a:solidFill>
                  <a:srgbClr val="8459A8"/>
                </a:solidFill>
              </a:rPr>
              <a:t>Rockbuster Data Dissect</a:t>
            </a:r>
            <a:endParaRPr lang="en-US" sz="4400" b="1" u="sng" dirty="0">
              <a:solidFill>
                <a:srgbClr val="8459A8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F0B8B-06A0-724E-E558-3BFCFF1CA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8894" y="3287285"/>
            <a:ext cx="4431162" cy="133796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200" b="1" dirty="0">
                <a:solidFill>
                  <a:srgbClr val="446FF0"/>
                </a:solidFill>
              </a:rPr>
              <a:t>Jordan Novelli</a:t>
            </a:r>
          </a:p>
          <a:p>
            <a:pPr>
              <a:spcBef>
                <a:spcPts val="0"/>
              </a:spcBef>
            </a:pPr>
            <a:endParaRPr lang="en-US" sz="1200" b="1" dirty="0">
              <a:solidFill>
                <a:srgbClr val="446FF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446FF0"/>
                </a:solidFill>
              </a:rPr>
              <a:t>Junior Analyst (In Training)</a:t>
            </a: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446FF0"/>
                </a:solidFill>
                <a:hlinkClick r:id="rId3"/>
              </a:rPr>
              <a:t>Jordan.Novelli@analyst.com</a:t>
            </a:r>
            <a:endParaRPr lang="en-US" sz="1200" dirty="0">
              <a:solidFill>
                <a:srgbClr val="446FF0"/>
              </a:solidFill>
            </a:endParaRPr>
          </a:p>
          <a:p>
            <a:pPr>
              <a:spcBef>
                <a:spcPts val="0"/>
              </a:spcBef>
            </a:pPr>
            <a:r>
              <a:rPr lang="en-US" sz="1200" dirty="0">
                <a:solidFill>
                  <a:srgbClr val="446FF0"/>
                </a:solidFill>
              </a:rPr>
              <a:t>12/17/2024</a:t>
            </a:r>
          </a:p>
        </p:txBody>
      </p:sp>
    </p:spTree>
    <p:extLst>
      <p:ext uri="{BB962C8B-B14F-4D97-AF65-F5344CB8AC3E}">
        <p14:creationId xmlns:p14="http://schemas.microsoft.com/office/powerpoint/2010/main" val="80968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8EE594-9F03-D90E-7B4A-33F087173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3CE2A91-1C3F-B250-9145-E026F7E4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purple background with arrows and dots">
            <a:extLst>
              <a:ext uri="{FF2B5EF4-FFF2-40B4-BE49-F238E27FC236}">
                <a16:creationId xmlns:a16="http://schemas.microsoft.com/office/drawing/2014/main" id="{6C109BFF-E0E6-1E94-C384-810EED043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" r="3118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FF6C6C6-DAA5-59F0-A216-94C998E50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5B5389-5261-F49C-034C-D8908ED50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516" y="305122"/>
            <a:ext cx="3973385" cy="2393107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8459A8"/>
                </a:solidFill>
              </a:rPr>
              <a:t>Most important findings in the </a:t>
            </a:r>
            <a:r>
              <a:rPr lang="en-US" sz="4000" b="1" dirty="0" err="1">
                <a:solidFill>
                  <a:srgbClr val="8459A8"/>
                </a:solidFill>
              </a:rPr>
              <a:t>Rockbuster</a:t>
            </a:r>
            <a:r>
              <a:rPr lang="en-US" sz="4000" b="1" dirty="0">
                <a:solidFill>
                  <a:srgbClr val="8459A8"/>
                </a:solidFill>
              </a:rPr>
              <a:t> Data 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918F1-9C34-4EBE-51D1-510AA4FCC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35620" y="2029059"/>
            <a:ext cx="3454400" cy="2799881"/>
          </a:xfrm>
          <a:gradFill flip="none" rotWithShape="1">
            <a:gsLst>
              <a:gs pos="0">
                <a:srgbClr val="0CAFD6">
                  <a:tint val="66000"/>
                  <a:satMod val="160000"/>
                </a:srgbClr>
              </a:gs>
              <a:gs pos="50000">
                <a:srgbClr val="0CAFD6">
                  <a:tint val="44500"/>
                  <a:satMod val="160000"/>
                </a:srgbClr>
              </a:gs>
              <a:gs pos="100000">
                <a:srgbClr val="0CAFD6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200" b="1" u="sng" dirty="0"/>
              <a:t>QUESTIONS: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Statistics available in the film table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Top 10 countries </a:t>
            </a:r>
            <a:r>
              <a:rPr lang="en-US" dirty="0" err="1"/>
              <a:t>Rockbuster’s</a:t>
            </a:r>
            <a:r>
              <a:rPr lang="en-US" dirty="0"/>
              <a:t> customers are based.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Identifying the top 10 cities within the top 10 countries.</a:t>
            </a:r>
          </a:p>
          <a:p>
            <a:pPr marL="457200" indent="-457200" algn="l">
              <a:lnSpc>
                <a:spcPct val="120000"/>
              </a:lnSpc>
              <a:buFont typeface="+mj-lt"/>
              <a:buAutoNum type="arabicPeriod"/>
            </a:pPr>
            <a:r>
              <a:rPr lang="en-US" dirty="0"/>
              <a:t>Identifying the top 5 customers from the top 10 cities who’ve spent the most at </a:t>
            </a:r>
            <a:r>
              <a:rPr lang="en-US" dirty="0" err="1"/>
              <a:t>Rockbuster</a:t>
            </a:r>
            <a:r>
              <a:rPr lang="en-US" dirty="0"/>
              <a:t>.</a:t>
            </a:r>
          </a:p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0B95B-DD35-9A30-FEF7-57AB303BB269}"/>
              </a:ext>
            </a:extLst>
          </p:cNvPr>
          <p:cNvSpPr txBox="1"/>
          <p:nvPr/>
        </p:nvSpPr>
        <p:spPr>
          <a:xfrm>
            <a:off x="732232" y="3005610"/>
            <a:ext cx="28012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46FF0"/>
                </a:solidFill>
              </a:rPr>
              <a:t>This information is paramount to understanding our customer base. With this data we can determine how our price sets drive our customers to rent our movies.</a:t>
            </a:r>
          </a:p>
        </p:txBody>
      </p:sp>
    </p:spTree>
    <p:extLst>
      <p:ext uri="{BB962C8B-B14F-4D97-AF65-F5344CB8AC3E}">
        <p14:creationId xmlns:p14="http://schemas.microsoft.com/office/powerpoint/2010/main" val="19986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676A5E-0967-6EC3-76EA-5507AC7C8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DF4E3B-6109-8616-6EB2-5AE3745D6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purple background with arrows and dots">
            <a:extLst>
              <a:ext uri="{FF2B5EF4-FFF2-40B4-BE49-F238E27FC236}">
                <a16:creationId xmlns:a16="http://schemas.microsoft.com/office/drawing/2014/main" id="{C30D893B-7658-7CD6-7FBB-D33D92A4E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" r="3118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5AFE226-01F1-424F-3AC6-036B5A6F1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78EBD4-934B-3EF0-D5AF-C7AD7784E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7258" y="188079"/>
            <a:ext cx="3445765" cy="1769436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8459A8"/>
                </a:solidFill>
              </a:rPr>
              <a:t>Film Stats</a:t>
            </a:r>
            <a:br>
              <a:rPr lang="en-US" sz="5400" dirty="0"/>
            </a:br>
            <a:endParaRPr lang="en-US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EA67E-2D1E-9D58-B1B8-D5AB058EF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7258" y="1957515"/>
            <a:ext cx="2508262" cy="2600584"/>
          </a:xfrm>
          <a:noFill/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>
                <a:solidFill>
                  <a:srgbClr val="446FF0"/>
                </a:solidFill>
              </a:rPr>
              <a:t>From the statistical data extracted from the film table we can see where our Min, Max, and Avg price points fall. </a:t>
            </a:r>
          </a:p>
          <a:p>
            <a:pPr algn="l"/>
            <a:endParaRPr lang="en-US" dirty="0">
              <a:solidFill>
                <a:srgbClr val="446FF0"/>
              </a:solidFill>
            </a:endParaRPr>
          </a:p>
          <a:p>
            <a:pPr algn="l"/>
            <a:r>
              <a:rPr lang="en-US" dirty="0">
                <a:solidFill>
                  <a:srgbClr val="446FF0"/>
                </a:solidFill>
              </a:rPr>
              <a:t>By keeping prices within an affordable range, we retain valued customers.</a:t>
            </a:r>
          </a:p>
        </p:txBody>
      </p:sp>
      <p:pic>
        <p:nvPicPr>
          <p:cNvPr id="10" name="Picture 9" descr="A graph with numbers and points&#10;&#10;Description automatically generated">
            <a:extLst>
              <a:ext uri="{FF2B5EF4-FFF2-40B4-BE49-F238E27FC236}">
                <a16:creationId xmlns:a16="http://schemas.microsoft.com/office/drawing/2014/main" id="{E49FC90C-8FD3-BA0C-6885-D1DE47BAD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63" y="435428"/>
            <a:ext cx="5560016" cy="598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3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7E9635-9560-1A99-89C8-0E7FC339B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purple background with arrows and dots">
            <a:extLst>
              <a:ext uri="{FF2B5EF4-FFF2-40B4-BE49-F238E27FC236}">
                <a16:creationId xmlns:a16="http://schemas.microsoft.com/office/drawing/2014/main" id="{8900834D-F3A0-6820-60A3-24859952C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" r="3118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FDDD88-5E4D-C807-4C6E-C9C8A082C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453" y="184075"/>
            <a:ext cx="2821486" cy="148532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8459A8"/>
                </a:solidFill>
              </a:rPr>
              <a:t>Top 10 countries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9A639-BE78-1B65-57EE-D25104F28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9326" y="2412060"/>
            <a:ext cx="2182857" cy="2596860"/>
          </a:xfrm>
          <a:noFill/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rgbClr val="446FF0"/>
                </a:solidFill>
              </a:rPr>
              <a:t>The top 10 Countries our customer reside in gives us insight into where our customer base lies.</a:t>
            </a:r>
          </a:p>
          <a:p>
            <a:pPr algn="l"/>
            <a:endParaRPr lang="en-US" dirty="0">
              <a:solidFill>
                <a:srgbClr val="446FF0"/>
              </a:solidFill>
            </a:endParaRPr>
          </a:p>
          <a:p>
            <a:pPr algn="l"/>
            <a:endParaRPr lang="en-US" dirty="0">
              <a:solidFill>
                <a:srgbClr val="446FF0"/>
              </a:solidFill>
            </a:endParaRPr>
          </a:p>
        </p:txBody>
      </p:sp>
      <p:pic>
        <p:nvPicPr>
          <p:cNvPr id="8" name="Picture 7" descr="A map of the world&#10;&#10;Description automatically generated">
            <a:extLst>
              <a:ext uri="{FF2B5EF4-FFF2-40B4-BE49-F238E27FC236}">
                <a16:creationId xmlns:a16="http://schemas.microsoft.com/office/drawing/2014/main" id="{F2EB442E-6E5D-BB3D-BC3F-85DECFE92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55" y="85184"/>
            <a:ext cx="8055052" cy="4252732"/>
          </a:xfrm>
          <a:prstGeom prst="rect">
            <a:avLst/>
          </a:prstGeom>
        </p:spPr>
      </p:pic>
      <p:pic>
        <p:nvPicPr>
          <p:cNvPr id="11" name="Picture 10" descr="A map of the world&#10;&#10;Description automatically generated">
            <a:extLst>
              <a:ext uri="{FF2B5EF4-FFF2-40B4-BE49-F238E27FC236}">
                <a16:creationId xmlns:a16="http://schemas.microsoft.com/office/drawing/2014/main" id="{CDFD25CD-33C5-FBD1-3FF2-3410255F76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304" y="3564477"/>
            <a:ext cx="4524403" cy="2423260"/>
          </a:xfrm>
          <a:prstGeom prst="rect">
            <a:avLst/>
          </a:prstGeom>
        </p:spPr>
      </p:pic>
      <p:pic>
        <p:nvPicPr>
          <p:cNvPr id="13" name="Picture 12" descr="A map of the world&#10;&#10;Description automatically generated">
            <a:extLst>
              <a:ext uri="{FF2B5EF4-FFF2-40B4-BE49-F238E27FC236}">
                <a16:creationId xmlns:a16="http://schemas.microsoft.com/office/drawing/2014/main" id="{4FB41ADC-D868-6909-D0F7-1C6F3F86DB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455" y="4423091"/>
            <a:ext cx="4438842" cy="234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6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20E4B0-AC00-B8C8-68FA-BA7B92C7B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purple background with arrows and dots">
            <a:extLst>
              <a:ext uri="{FF2B5EF4-FFF2-40B4-BE49-F238E27FC236}">
                <a16:creationId xmlns:a16="http://schemas.microsoft.com/office/drawing/2014/main" id="{941F0732-A5D6-0E47-9360-FB63D8DE2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" r="3118"/>
          <a:stretch/>
        </p:blipFill>
        <p:spPr>
          <a:xfrm>
            <a:off x="-3047" y="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FCAC55-FA8B-1194-B568-C84CDC7346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8508" y="-259810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400" b="1" dirty="0">
                <a:solidFill>
                  <a:srgbClr val="8459A8"/>
                </a:solidFill>
              </a:rPr>
              <a:t>Top 10 cities within the top 10 Countries</a:t>
            </a:r>
            <a:br>
              <a:rPr lang="en-US" sz="5400" dirty="0">
                <a:solidFill>
                  <a:srgbClr val="8459A8"/>
                </a:solidFill>
              </a:rPr>
            </a:br>
            <a:endParaRPr lang="en-US" sz="5200" dirty="0">
              <a:solidFill>
                <a:srgbClr val="8459A8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0388A-715C-F157-263A-FABCEF742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26147" y="3061691"/>
            <a:ext cx="2710485" cy="2381166"/>
          </a:xfrm>
          <a:noFill/>
        </p:spPr>
        <p:txBody>
          <a:bodyPr>
            <a:normAutofit fontScale="92500"/>
          </a:bodyPr>
          <a:lstStyle/>
          <a:p>
            <a:pPr algn="l"/>
            <a:r>
              <a:rPr lang="en-US" dirty="0">
                <a:solidFill>
                  <a:srgbClr val="446FF0"/>
                </a:solidFill>
              </a:rPr>
              <a:t>Locating the top 10 cities within the top 10 countries gives us a more detailed understanding of our customer base.</a:t>
            </a:r>
          </a:p>
        </p:txBody>
      </p:sp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04E9F168-7774-BFCD-14B5-E24AA0CEC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756" y="537030"/>
            <a:ext cx="8148232" cy="566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2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0FE7AC-AC6D-D75F-E083-E4064EAFA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3A9EC64-3B43-78FC-BBBA-00E169D30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purple background with arrows and dots">
            <a:extLst>
              <a:ext uri="{FF2B5EF4-FFF2-40B4-BE49-F238E27FC236}">
                <a16:creationId xmlns:a16="http://schemas.microsoft.com/office/drawing/2014/main" id="{1E2CE6EE-8A4A-D227-8967-05F5C3DE66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8" r="3118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82C24-AD57-5C9A-7D24-2C3FD8AB1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7FED3-03BC-FC7F-EF2F-3CB776219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600" y="783188"/>
            <a:ext cx="2966629" cy="1485320"/>
          </a:xfrm>
          <a:noFill/>
        </p:spPr>
        <p:txBody>
          <a:bodyPr>
            <a:normAutofit fontScale="90000"/>
          </a:bodyPr>
          <a:lstStyle/>
          <a:p>
            <a:pPr algn="l"/>
            <a:r>
              <a:rPr lang="en-US" sz="4000" b="1" dirty="0">
                <a:solidFill>
                  <a:srgbClr val="8459A8"/>
                </a:solidFill>
              </a:rPr>
              <a:t>Top 5 customers from the top 10 Cities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1C2E4C-1135-26FC-CC1C-86B7492C57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600" y="2725709"/>
            <a:ext cx="2080736" cy="3675090"/>
          </a:xfrm>
          <a:noFill/>
        </p:spPr>
        <p:txBody>
          <a:bodyPr>
            <a:normAutofit lnSpcReduction="10000"/>
          </a:bodyPr>
          <a:lstStyle/>
          <a:p>
            <a:pPr algn="l"/>
            <a:r>
              <a:rPr lang="en-US" dirty="0">
                <a:solidFill>
                  <a:srgbClr val="446FF0"/>
                </a:solidFill>
              </a:rPr>
              <a:t>Our most valued customers live within these cities. They’ve contributed to </a:t>
            </a:r>
            <a:r>
              <a:rPr lang="en-US" dirty="0" err="1">
                <a:solidFill>
                  <a:srgbClr val="446FF0"/>
                </a:solidFill>
              </a:rPr>
              <a:t>Rockbusters</a:t>
            </a:r>
            <a:r>
              <a:rPr lang="en-US" dirty="0">
                <a:solidFill>
                  <a:srgbClr val="446FF0"/>
                </a:solidFill>
              </a:rPr>
              <a:t> revenue  more than any other customers.</a:t>
            </a:r>
          </a:p>
        </p:txBody>
      </p:sp>
      <p:pic>
        <p:nvPicPr>
          <p:cNvPr id="6" name="Picture 5" descr="A map of the world&#10;&#10;Description automatically generated">
            <a:extLst>
              <a:ext uri="{FF2B5EF4-FFF2-40B4-BE49-F238E27FC236}">
                <a16:creationId xmlns:a16="http://schemas.microsoft.com/office/drawing/2014/main" id="{D98FA2B4-5913-5A93-BAA8-652EB8FD0B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614" y="678543"/>
            <a:ext cx="8139744" cy="550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03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A3C311-1CAF-EAE0-3DEF-986FEB6AF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 descr="A blue and purple background with arrows and dots">
            <a:hlinkClick r:id="rId2"/>
            <a:extLst>
              <a:ext uri="{FF2B5EF4-FFF2-40B4-BE49-F238E27FC236}">
                <a16:creationId xmlns:a16="http://schemas.microsoft.com/office/drawing/2014/main" id="{D21A9F7C-EBE1-E8EB-04D5-6ECFA33A5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3" r="-1" b="5619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BE70332-ECAF-47BB-8C7B-BD049452F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0337" y="875758"/>
            <a:ext cx="5219885" cy="5109539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16D9361-A35A-4DC8-AAB9-04FD2D6FE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986" y="673591"/>
            <a:ext cx="5565913" cy="5415406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>
                <a:alpha val="7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7FC31AD-FBB3-4219-A758-D6F7594A0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734" y="1041621"/>
            <a:ext cx="4953365" cy="480152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Meiryo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A7FCD-7986-F299-49B6-0D514D777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6870" y="437448"/>
            <a:ext cx="4181444" cy="2362673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8459A8"/>
                </a:solidFill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AEB00-80DA-EAB2-0CD6-A73B7074F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5648" y="3036264"/>
            <a:ext cx="3283888" cy="1405107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>
                <a:solidFill>
                  <a:srgbClr val="446FF0"/>
                </a:solidFill>
              </a:rPr>
              <a:t>We can determine with this data that many of our customers are not based in the United States alone but all around the world!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BAA06D-90AB-2494-0858-F15B95D06578}"/>
              </a:ext>
            </a:extLst>
          </p:cNvPr>
          <p:cNvSpPr txBox="1"/>
          <p:nvPr/>
        </p:nvSpPr>
        <p:spPr>
          <a:xfrm>
            <a:off x="1674343" y="4797316"/>
            <a:ext cx="32838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446FF0"/>
                </a:solidFill>
              </a:rPr>
              <a:t>https://public.tableau.com/views/3_10Visualsfor3_63_7/AggregatesNumerical?:language=en-US&amp;:sid=&amp;:redirect=auth&amp;:display_count=n&amp;:origin=viz_share_link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3A7C9-6F39-11AC-842B-D9250A250DCE}"/>
              </a:ext>
            </a:extLst>
          </p:cNvPr>
          <p:cNvSpPr txBox="1"/>
          <p:nvPr/>
        </p:nvSpPr>
        <p:spPr>
          <a:xfrm>
            <a:off x="2514167" y="4456540"/>
            <a:ext cx="2767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8459A8"/>
                </a:solidFill>
                <a:latin typeface="+mj-lt"/>
              </a:rPr>
              <a:t>TABLEAU LINK</a:t>
            </a:r>
          </a:p>
        </p:txBody>
      </p:sp>
    </p:spTree>
    <p:extLst>
      <p:ext uri="{BB962C8B-B14F-4D97-AF65-F5344CB8AC3E}">
        <p14:creationId xmlns:p14="http://schemas.microsoft.com/office/powerpoint/2010/main" val="233922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FF162B-827E-444E-AEB3-149B1A18C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purple background with arrows and dots">
            <a:extLst>
              <a:ext uri="{FF2B5EF4-FFF2-40B4-BE49-F238E27FC236}">
                <a16:creationId xmlns:a16="http://schemas.microsoft.com/office/drawing/2014/main" id="{E3B4599B-218A-DC1E-C45B-4483DEAEA3C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83" b="56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5E6DCB-9596-3D88-42A1-3A869F6C2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96622" y="756959"/>
            <a:ext cx="5037616" cy="2982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8459A8"/>
                </a:solidFill>
              </a:rPr>
              <a:t>Questions?</a:t>
            </a:r>
          </a:p>
        </p:txBody>
      </p:sp>
      <p:sp>
        <p:nvSpPr>
          <p:cNvPr id="41" name="Arc 40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3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285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Meiryo</vt:lpstr>
      <vt:lpstr>Aptos</vt:lpstr>
      <vt:lpstr>Aptos Display</vt:lpstr>
      <vt:lpstr>Arial</vt:lpstr>
      <vt:lpstr>Office Theme</vt:lpstr>
      <vt:lpstr>Rockbuster Data Dissect</vt:lpstr>
      <vt:lpstr>Most important findings in the Rockbuster Data Base</vt:lpstr>
      <vt:lpstr>Film Stats </vt:lpstr>
      <vt:lpstr>Top 10 countries</vt:lpstr>
      <vt:lpstr>Top 10 cities within the top 10 Countries </vt:lpstr>
      <vt:lpstr>Top 5 customers from the top 10 Cities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M</dc:creator>
  <cp:lastModifiedBy>Jordan M</cp:lastModifiedBy>
  <cp:revision>3</cp:revision>
  <dcterms:created xsi:type="dcterms:W3CDTF">2024-12-17T18:57:31Z</dcterms:created>
  <dcterms:modified xsi:type="dcterms:W3CDTF">2024-12-20T18:36:14Z</dcterms:modified>
</cp:coreProperties>
</file>