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81" r:id="rId4"/>
    <p:sldId id="280" r:id="rId5"/>
    <p:sldId id="278" r:id="rId6"/>
    <p:sldId id="282" r:id="rId7"/>
    <p:sldId id="284" r:id="rId8"/>
    <p:sldId id="285" r:id="rId9"/>
    <p:sldId id="286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9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5CC8-EBE2-3DDF-2AA1-36D65D22B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8CBBC-A034-0A16-785D-159DF277B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0F731-070C-D6E8-477D-300291F6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8B79-1648-41CA-9BF4-F3FEF62166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CCDF6-78A7-A54A-5FE8-2FA110A7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9075A-1CF4-5BF8-BEFB-1F390FC8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525-F268-4813-8282-6FC2BF4D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4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8D62-4F8D-6144-3BDA-EECDBDD7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5E921-FE9D-EA35-B2D7-DB97D6D35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8A7CD-7687-397E-BA7F-86D53070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8B79-1648-41CA-9BF4-F3FEF62166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34B37-89D4-C317-224C-276AF23D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93F8E-0FC6-D5A4-9D7D-1478FA7B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525-F268-4813-8282-6FC2BF4D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0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BC915-995A-B8DA-A7FA-F6F66D327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3C40C-AEBC-AE77-95E1-63B818732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3AE7B-52AA-FD3D-960B-22DA4FD2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8B79-1648-41CA-9BF4-F3FEF62166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75DBA-DDFA-86EC-BAC6-DDF65EAD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49BE0-E12F-0D57-075C-E4EDCBA1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525-F268-4813-8282-6FC2BF4D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6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D047-8B36-5DD7-CC99-92971CED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04A3-729B-988D-E386-BBA1E5526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1F3EA-24C1-05D8-6311-3B1DBF7D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8B79-1648-41CA-9BF4-F3FEF62166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462B7-428E-9A23-349C-498B2BDA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5AF9E-9C6E-2A78-E1C0-94FBB22E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525-F268-4813-8282-6FC2BF4D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6E09-F5EF-E6E1-A4F9-F202360B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84D93-8CB5-465B-4BAE-AEDF233A0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74582-C199-0FBD-52DA-AE14518A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8B79-1648-41CA-9BF4-F3FEF62166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926C1-F2DF-AE9F-EEE4-F1CF7DE5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69FEB-6A48-E48D-6861-5630E862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525-F268-4813-8282-6FC2BF4D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6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D8D3-50C6-2CEC-9BA3-3FDCCF42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FFC5-560B-8BB2-94CD-5606C54D9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66B10-D143-CE68-025A-6723BFB23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80EC3-5FA0-867C-2215-82D9DBEF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8B79-1648-41CA-9BF4-F3FEF62166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79C0E-400D-4D91-5D55-7DFB531D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66344-CD99-823F-2DBC-3303AFDF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525-F268-4813-8282-6FC2BF4D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1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5A88-BCC7-A6A3-19C5-47800C3CC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E0C2B-AB5F-283B-7340-81BBE3F30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C5D95-F42F-227B-2B11-F9C00416A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E1681-45C9-4005-16A5-471BE99D2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46A05-4DBB-04D5-6B27-BD1D94121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AE159-69DF-3857-1EB2-BD6EC85D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8B79-1648-41CA-9BF4-F3FEF62166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38A9E-B761-006A-BA59-B7CB32B1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DDD07-93CC-1748-ABEF-F762A832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525-F268-4813-8282-6FC2BF4D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2564-6D13-F51F-C9CD-8AD88740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D8A04-86BB-FED5-91D2-80B99B39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8B79-1648-41CA-9BF4-F3FEF62166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16DC6-7FDC-2A2E-2F4E-6867EA24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016CC-03D0-48D1-B75B-1DB6F2F0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525-F268-4813-8282-6FC2BF4D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1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972DE-9A68-1B8F-CB5B-3D1B03B0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8B79-1648-41CA-9BF4-F3FEF62166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7E0BC-59DD-E3CC-6A7B-5F35293A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7440B-0115-A8A7-29E0-B7072FF9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525-F268-4813-8282-6FC2BF4D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8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9366-608A-E0B3-D632-7F16FD90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9004E-E4A4-D8D5-6F9E-705D05E64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21E4C-9852-DEF3-0886-3EAC29A71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CE4E4-76F6-9D5C-9C69-2A0D7497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8B79-1648-41CA-9BF4-F3FEF62166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5501D-16CB-5AA8-856E-6FDD31CF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EEE6D-6AF6-77F6-24B9-4A466117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525-F268-4813-8282-6FC2BF4D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4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4A3C-0BAA-DBB9-1796-198040D7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228AE-D22A-7671-BE62-290E89908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E359A-48F6-1F85-8C5B-D524230FF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DC1AF-CF19-029C-51C1-73A6072A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8B79-1648-41CA-9BF4-F3FEF62166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63A28-8954-F06E-CB51-5C5BAE73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71222-F43F-55CF-F029-CFCEE862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525-F268-4813-8282-6FC2BF4D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5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5C6F2-836B-13BB-102C-4507E143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9D48E-1CEB-2E68-F40B-024DFB8E1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7B690-194B-34E3-DC33-DD096E568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D98B79-1648-41CA-9BF4-F3FEF62166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BC6D3-D441-5A2C-3337-6F3084218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88760-AC4D-25F4-3E39-019F1C203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23D525-F268-4813-8282-6FC2BF4D7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6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2B14A0-9DC7-59B3-2BA8-03B07DC6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3076-71B0-14A4-5360-26DCE13303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ML2 2.4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EBD4D-1298-9B52-729C-6299B924C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66679"/>
          </a:xfrm>
        </p:spPr>
        <p:txBody>
          <a:bodyPr>
            <a:normAutofit fontScale="85000" lnSpcReduction="20000"/>
          </a:bodyPr>
          <a:lstStyle/>
          <a:p>
            <a:r>
              <a:rPr lang="en-US" sz="4100" b="1" dirty="0"/>
              <a:t>Evaluating Hyperparameters</a:t>
            </a:r>
          </a:p>
          <a:p>
            <a:pPr marL="3314700" lvl="6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Random Forest</a:t>
            </a:r>
          </a:p>
          <a:p>
            <a:pPr marL="3314700" lvl="6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Deep Learning (RNN)</a:t>
            </a:r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By: Jordan Novelli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3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180698-B0FE-F9B9-52B8-A7530B03E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1016-5236-A870-07C7-D5D8DC1F9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8026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013C98-8504-B713-6815-7645F4E0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03" y="228600"/>
            <a:ext cx="3932237" cy="1600200"/>
          </a:xfrm>
        </p:spPr>
        <p:txBody>
          <a:bodyPr/>
          <a:lstStyle/>
          <a:p>
            <a:r>
              <a:rPr lang="en-US" dirty="0"/>
              <a:t>Random Forest with Hyperparameters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454FD6-F7A8-54DE-E19E-297BFF81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9303" y="1828800"/>
            <a:ext cx="3688285" cy="4800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There’s not a huge difference in the actual Random Forest images containing the 1960’s decade.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main difference comes from the accuracy.</a:t>
            </a:r>
          </a:p>
        </p:txBody>
      </p:sp>
      <p:pic>
        <p:nvPicPr>
          <p:cNvPr id="13" name="Picture 1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28B7A23-2721-8FAA-192F-DB96C5C02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594" y="0"/>
            <a:ext cx="5347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2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7EBCCF-5EBE-9185-82B9-CA3061A5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061C7-C875-E4FA-B9EA-3AE28F8F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03" y="228600"/>
            <a:ext cx="3932237" cy="1600200"/>
          </a:xfrm>
        </p:spPr>
        <p:txBody>
          <a:bodyPr/>
          <a:lstStyle/>
          <a:p>
            <a:r>
              <a:rPr lang="en-US" dirty="0"/>
              <a:t>Random Forest with Hyperparameters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50179-A811-195C-6128-4C2CB322D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9303" y="1828800"/>
            <a:ext cx="3688285" cy="4800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Accuracy for the Random Forest was 0.603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Accuracy for the optimized Random Forest was 0.487.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That’s 0.116 lower than the original.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Furthermore, the important features for the RF of 1960s continues to be </a:t>
            </a:r>
            <a:r>
              <a:rPr lang="en-US" sz="2000" dirty="0" err="1"/>
              <a:t>temp_max</a:t>
            </a:r>
            <a:r>
              <a:rPr lang="en-US" sz="2000" dirty="0"/>
              <a:t> and </a:t>
            </a:r>
            <a:r>
              <a:rPr lang="en-US" sz="2000" dirty="0" err="1"/>
              <a:t>temp_mean</a:t>
            </a:r>
            <a:r>
              <a:rPr lang="en-US" sz="2000" dirty="0"/>
              <a:t>.</a:t>
            </a:r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94D0BF3-03BA-25A2-5CDF-074BFD159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72" y="566419"/>
            <a:ext cx="7554379" cy="2362530"/>
          </a:xfrm>
          <a:prstGeom prst="rect">
            <a:avLst/>
          </a:prstGeo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FB89803-62B0-3588-64D2-97F00A709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61" y="3043072"/>
            <a:ext cx="6439799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4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BD46BE-6129-975E-A190-246F1B43F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AB649A-E5AD-52CA-FE32-5F053D0E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03" y="228600"/>
            <a:ext cx="3932237" cy="1600200"/>
          </a:xfrm>
        </p:spPr>
        <p:txBody>
          <a:bodyPr/>
          <a:lstStyle/>
          <a:p>
            <a:r>
              <a:rPr lang="en-US"/>
              <a:t>Random Forest with Hyperparameters: DUSSELDORF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D5159F-2A48-A17A-00D1-0592E3307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580" y="1828800"/>
            <a:ext cx="3932237" cy="4800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/>
              <a:t>The Random Forest image of the original vs the optimized is largely different.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/>
              <a:t>The original RF is much more sparse than the optimized RF.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/>
              <a:t>Accuracy for both the original and optimized RF for DUSSELDORF were 1.0. I believe this is due to the fact that we only looking at the weather station specifically for DUSSELDORF over all the years documented.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/>
              <a:t>The feature importance for the DUSSELDORF Rfcontinue to be precipitation, temp_max and temp_mean.</a:t>
            </a:r>
            <a:endParaRPr lang="en-US" sz="2000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AF97BD-9324-1F93-D7E6-3C2E0C649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19" y="0"/>
            <a:ext cx="6027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8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0B2F9C-7A1F-0514-A4E5-57ECAA9A3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9DE672-54D7-C8F5-399F-C6F6C126D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Random Forest Analysis Importance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B7E752-1D53-65F7-F152-3A757E6A3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/>
              <a:t>There isn’t much significance when analyzing the original RF and the optimized RF. The original RF created more accuracy when compared to the optimized RF.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/>
              <a:t>The variables used to determine the RF were no different.</a:t>
            </a:r>
          </a:p>
        </p:txBody>
      </p:sp>
      <p:pic>
        <p:nvPicPr>
          <p:cNvPr id="3" name="Picture 2" descr="A forest with trees and ferns&#10;&#10;AI-generated content may be incorrect.">
            <a:extLst>
              <a:ext uri="{FF2B5EF4-FFF2-40B4-BE49-F238E27FC236}">
                <a16:creationId xmlns:a16="http://schemas.microsoft.com/office/drawing/2014/main" id="{037A0D82-7AA4-0008-4DAA-A817FC073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3" r="24305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2497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86D787-1554-1666-99F7-6151697D4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EBDBCE-ED66-D74B-FE65-FA545678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03" y="228600"/>
            <a:ext cx="3932237" cy="1600200"/>
          </a:xfrm>
        </p:spPr>
        <p:txBody>
          <a:bodyPr/>
          <a:lstStyle/>
          <a:p>
            <a:r>
              <a:rPr lang="en-US" dirty="0"/>
              <a:t>Deep Learning with Hyperparameters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55E431-C728-2D2A-1C3A-D62ACF0CD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9303" y="1828800"/>
            <a:ext cx="3688285" cy="4800600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is a large difference in the Sequential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model on top is the third RNN run in task 2.2.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model on bottom is the RNN that was run after using the Bayesian Search in task 2.4.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In task 2.2 the 3rd RNN sequential model was yielding 10:</a:t>
            </a:r>
          </a:p>
          <a:p>
            <a:r>
              <a:rPr lang="en-US" sz="2000" dirty="0"/>
              <a:t>Total params: 9,549 (37.30 KB)</a:t>
            </a:r>
          </a:p>
          <a:p>
            <a:r>
              <a:rPr lang="en-US" sz="2000" dirty="0"/>
              <a:t>Trainable params: 9,549 (37.30 KB)</a:t>
            </a:r>
          </a:p>
          <a:p>
            <a:r>
              <a:rPr lang="en-US" sz="2000" dirty="0"/>
              <a:t>Non-trainable params: 0 (0.00 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In this current task 2.4 our sequential model was yielding 172:</a:t>
            </a:r>
          </a:p>
          <a:p>
            <a:r>
              <a:rPr lang="en-US" sz="2000" dirty="0"/>
              <a:t>Total params: 15,283 (59.70 KB)</a:t>
            </a:r>
          </a:p>
          <a:p>
            <a:r>
              <a:rPr lang="en-US" sz="2000" dirty="0"/>
              <a:t>Trainable params: 15,195 (59.36 KB)</a:t>
            </a:r>
          </a:p>
          <a:p>
            <a:r>
              <a:rPr lang="en-US" sz="2000" dirty="0"/>
              <a:t>Non-trainable params: 88 (352.00 B)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637E65-911A-E323-87DE-A26E3E8AD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56" y="0"/>
            <a:ext cx="6070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7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87EC53-CEC8-E872-6913-2EECC25E6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A16BD5-6C94-D68A-5A90-15B8067F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03" y="228600"/>
            <a:ext cx="3932237" cy="1600200"/>
          </a:xfrm>
        </p:spPr>
        <p:txBody>
          <a:bodyPr/>
          <a:lstStyle/>
          <a:p>
            <a:r>
              <a:rPr lang="en-US" dirty="0"/>
              <a:t>Deep Learning with Hyperparameters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FCFA0F-D4D5-6126-E1CE-EA9CC2E49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9303" y="1828800"/>
            <a:ext cx="3688285" cy="48006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model.fit</a:t>
            </a:r>
            <a:r>
              <a:rPr lang="en-US" sz="2000" dirty="0"/>
              <a:t> of the 3</a:t>
            </a:r>
            <a:r>
              <a:rPr lang="en-US" sz="2000" baseline="30000" dirty="0"/>
              <a:t>rd</a:t>
            </a:r>
            <a:r>
              <a:rPr lang="en-US" sz="2000" dirty="0"/>
              <a:t> RNN of task 2.2 had an epoch of 30 and an accuracy that started at 0.82 and increased to 0.96.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 task  2.4 the </a:t>
            </a:r>
            <a:r>
              <a:rPr lang="en-US" sz="2000" dirty="0" err="1"/>
              <a:t>model.fit</a:t>
            </a:r>
            <a:r>
              <a:rPr lang="en-US" sz="2000" dirty="0"/>
              <a:t> had an epoch of 25 and the accuracy started at 0.63 and only increase to 0.64. That wasn't a very good improvement using the Bayesian 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were some issues with the </a:t>
            </a:r>
            <a:r>
              <a:rPr lang="en-US" sz="2000" dirty="0" err="1"/>
              <a:t>bayesian</a:t>
            </a:r>
            <a:r>
              <a:rPr lang="en-US" sz="2000" dirty="0"/>
              <a:t> search indicating </a:t>
            </a:r>
            <a:r>
              <a:rPr lang="en-US" sz="2000" dirty="0" err="1"/>
              <a:t>NaN</a:t>
            </a:r>
            <a:r>
              <a:rPr lang="en-US" sz="2000" dirty="0"/>
              <a:t> were present when non were showing. This indicates that the algorithms isn't running properly but there are no </a:t>
            </a:r>
            <a:r>
              <a:rPr lang="en-US" sz="2000" dirty="0" err="1"/>
              <a:t>NaN</a:t>
            </a:r>
            <a:r>
              <a:rPr lang="en-US" sz="2000" dirty="0"/>
              <a:t> to be found. 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DB8EBE0-0AD5-31C8-374A-011C2B42E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40" y="816077"/>
            <a:ext cx="7950478" cy="522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9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85717C-46C7-7DEE-0F51-23BC122B9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8357DB-0633-3363-A807-DA28BD46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03" y="228600"/>
            <a:ext cx="3932237" cy="1600200"/>
          </a:xfrm>
        </p:spPr>
        <p:txBody>
          <a:bodyPr/>
          <a:lstStyle/>
          <a:p>
            <a:r>
              <a:rPr lang="en-US" dirty="0"/>
              <a:t>Deep Learning with Hyperparameters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E00CAD-5ED9-ACD6-5171-73D2A9003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9303" y="1828800"/>
            <a:ext cx="3688285" cy="4800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Task 2.4 didn’t require an image of a confusion matrix.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However, a print of the new confusion matrix was created.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CM displays that Madrid, Basel, Belgrade have some increases pleasant weather days.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Where in the 2.3 task showed that Madrid and Belgrade were #1 and #2. Basel was #5 in the pleasant weather ranking.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F6DB5CF-7E5F-4E4A-B8DD-5FEC2D6A5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505" y="0"/>
            <a:ext cx="5195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9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133EEB-B825-6C8B-78BC-96A327D7E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264A61-6AE3-4DC0-A455-5EDC604E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2F23900D-D5D0-4EE8-80F4-D25038DE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lor Cover">
              <a:extLst>
                <a:ext uri="{FF2B5EF4-FFF2-40B4-BE49-F238E27FC236}">
                  <a16:creationId xmlns:a16="http://schemas.microsoft.com/office/drawing/2014/main" id="{C55310DE-258B-4134-9DA8-DC4C2D0EB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91EE10-D5F3-48FA-BE55-F24A0BE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7EF3BBC7-022F-4CD5-BE8E-BD8206C4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A877CB3E-FE2B-43A7-A987-F921A9249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FCBE8CD-0DEB-2BB6-9040-9F2262D9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841664"/>
            <a:ext cx="5155073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Iteration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4F6096-DA35-7B33-DE4F-1318EAB6F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34687" y="841664"/>
            <a:ext cx="4602517" cy="5156800"/>
          </a:xfrm>
          <a:solidFill>
            <a:srgbClr val="C19CB7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24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When conducting iterations, I would maybe lean more towards Random Forest and attempt running both the random and grid search. 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4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I would further break that data down into multiple different decades and look at how the weather has been changin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g.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Air Ambulance doesn’t have the ability to look at wind speeds so for their most important observations I’d consider sunshine, precipitation and potentially cloud cover.</a:t>
            </a:r>
          </a:p>
          <a:p>
            <a:pPr lvl="1"/>
            <a:r>
              <a:rPr lang="en-US" sz="20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Each of these evaluations could point to a day that is less likely to be raining making it more difficult and riskier to fly.</a:t>
            </a:r>
          </a:p>
        </p:txBody>
      </p:sp>
    </p:spTree>
    <p:extLst>
      <p:ext uri="{BB962C8B-B14F-4D97-AF65-F5344CB8AC3E}">
        <p14:creationId xmlns:p14="http://schemas.microsoft.com/office/powerpoint/2010/main" val="170891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608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ML2 2.4</vt:lpstr>
      <vt:lpstr>Random Forest with Hyperparameters</vt:lpstr>
      <vt:lpstr>Random Forest with Hyperparameters</vt:lpstr>
      <vt:lpstr>Random Forest with Hyperparameters: DUSSELDORF</vt:lpstr>
      <vt:lpstr>Random Forest Analysis Importance</vt:lpstr>
      <vt:lpstr>Deep Learning with Hyperparameters</vt:lpstr>
      <vt:lpstr>Deep Learning with Hyperparameters</vt:lpstr>
      <vt:lpstr>Deep Learning with Hyperparameters</vt:lpstr>
      <vt:lpstr>Iteration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M</dc:creator>
  <cp:lastModifiedBy>Jordan M</cp:lastModifiedBy>
  <cp:revision>4</cp:revision>
  <dcterms:created xsi:type="dcterms:W3CDTF">2025-07-20T14:17:21Z</dcterms:created>
  <dcterms:modified xsi:type="dcterms:W3CDTF">2025-07-29T15:00:14Z</dcterms:modified>
</cp:coreProperties>
</file>