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56" r:id="rId3"/>
    <p:sldId id="289" r:id="rId4"/>
    <p:sldId id="290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889DB"/>
    <a:srgbClr val="FF9F9F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97" d="100"/>
          <a:sy n="97" d="100"/>
        </p:scale>
        <p:origin x="153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4B73-126C-9D33-BF1F-7BD70447D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A54D2-CBBF-3564-211E-D1A9A98FD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B23DF-F421-A120-3212-301126973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6D82F-A5C8-41D2-E650-FB825187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C49F0-69E9-7918-28F5-C9D04B194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27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CC348-E9EC-EE44-9DB5-B4E4AAE8B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CC0B-F773-1104-D6E0-11ED94366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69A5B-7F29-DF88-BA8B-464E92CAC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F5F0-3B99-70A7-ACC3-A82A0747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E00C-068D-CC41-B8F1-FF390504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5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98AEF-504A-51D2-D0EA-EA6D54EE1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456FC-8F3E-ED2D-338C-7FF8C7F8E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47EFA-A30C-E55E-67C3-20FFF872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37C26-731C-D12A-DDDA-9D4AB767F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FAAD1-92A3-FACB-9DB4-A4C4F961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3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EB2AA-199D-7DAF-6188-8BEAAAFB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9CC2A-D065-83B7-F761-4E25FBC4B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5E1F-8BCB-25AD-1534-D57D92DF9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2E0F9-BDD1-C743-9A64-340D93C5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E48CC-2798-B954-3D53-C3AD905A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D659-A9F9-AAA8-0445-266D46F0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A5103-F1D7-4030-7630-F6DE44D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CDC60-36D5-ABC1-7C74-D1AD028B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2B1E1-E721-4DEE-E318-C4A8AB65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85C51-C6AE-541A-DBF3-4672813B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22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F8E1-FE5E-9639-CC61-3A7962235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61C5-F16C-53F9-FCDD-467F2DCF0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89D43-5442-718E-ABC3-4369638E7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2121D-90A6-9AE2-7C75-E0F1120D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B98EF4-C171-AB97-5314-CC043E49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6FF8F4-4007-DCF1-264D-164159B7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2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C26C-8C8A-BB7D-5E48-EC3200360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38A3BB-9FC5-7DBA-6A2C-8BEE74820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4BBF5-FF3C-41A6-E083-CDC32B85F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C554A-93E3-F638-6DA6-6A74CA666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D5484-D6C0-0220-192F-E5904FF4D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69018-E08B-AFB1-EB4C-74D9C34A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EA3FD8-A7E6-BECF-2374-1706512A1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B811B6-AA3A-DBF3-579A-12C664C9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08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68104-6076-C397-5576-640F11201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92CABA-3551-ED8A-051B-7052D89C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01693-804A-B4B3-122B-921E1818A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9C748F-DC74-C396-B842-B45BF915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58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C9C44-9011-9AFB-5AD4-D43287A2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47A58B-D78C-D89C-8808-3FD44583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974835-0B10-047F-7E07-A0B81092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93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78D34-5465-C462-EEFD-D031599F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6D0D2-44E5-E903-161A-98C1FC430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0FF5-C87C-BFD0-A30D-A0977184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39A28F-9361-2C9B-4FB3-FA38D9A57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782B76-3934-B2A7-9080-E59BE60F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EFEDC-68B0-30F0-9E4D-ACAAB7DE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4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BE62-09CB-4191-00E2-86F6699C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8E02-6E39-7FBD-9F9F-0CB01874C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A0E320-68F6-87EC-9A1A-213BF5ECC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C47CEE-B90C-78ED-F15C-E48DBDC6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D9D2-6387-255A-B331-5ECA369E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CFA64-04A2-DD91-75BD-630B742D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7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DBCA1-8B79-766E-9E9E-0A6F6756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769B-722C-2938-2724-E7A5F5DED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6D58-9103-FF29-75E0-5AF83457A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9C296-F24E-4B60-AC80-05814C8BD98B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480CB-30E5-7065-415A-2FF728423C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DB1D3-32D6-D5D5-1B5B-7449CE1C4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4990AC-3EB1-4332-A8D9-A2E2F93AC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9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abs/pii/S0165783624001292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s://www.sciencedirect.com/science/article/pii/S2214317323000537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sciencedirect.com/science/article/abs/pii/S1574954123003503" TargetMode="External"/><Relationship Id="rId5" Type="http://schemas.openxmlformats.org/officeDocument/2006/relationships/hyperlink" Target="https://www.mdpi.com/2072-4292/13/21/4284" TargetMode="External"/><Relationship Id="rId10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hyperlink" Target="https://www.nature.com/articles/s41598-024-69505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89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6795E4-BC0A-571F-CA16-6E142F488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AA5D5-BF95-4AA0-4D51-F557ECD78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ML2 2.5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6558A-8AF1-F79A-4FD7-A5871508D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6679"/>
          </a:xfrm>
        </p:spPr>
        <p:txBody>
          <a:bodyPr>
            <a:normAutofit fontScale="85000" lnSpcReduction="20000"/>
          </a:bodyPr>
          <a:lstStyle/>
          <a:p>
            <a:r>
              <a:rPr lang="en-US" sz="4100" b="1" dirty="0"/>
              <a:t>Visual Applications of Machine Learning</a:t>
            </a:r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Handwriting Recognition</a:t>
            </a:r>
          </a:p>
          <a:p>
            <a:pPr marL="3314700" lvl="6" indent="-571500" algn="l">
              <a:buFont typeface="Arial" panose="020B0604020202020204" pitchFamily="34" charset="0"/>
              <a:buChar char="•"/>
            </a:pPr>
            <a:r>
              <a:rPr lang="en-US" sz="3200" dirty="0"/>
              <a:t>Radar Recognition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dirty="0"/>
              <a:t>By: Jordan Novelli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789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89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27810-E694-9B9D-6FA8-427259D8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Handwriting Recognition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CAB8E8-DF6E-F178-86FA-8D10FF1F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6917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went to the practice of the task and I wrote out my hand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the predictions of my handwritten numbers the algorithm only got 3 correct (3, 6, 7).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can understand mistakes the algorithm made for numbers: 0, 8 , 9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the incorrect suggestions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0 was 6,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8 was 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9 was 4.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was only 30%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letters were used.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Picture 9" descr="A number written on a piece of paper&#10;&#10;AI-generated content may be incorrect.">
            <a:extLst>
              <a:ext uri="{FF2B5EF4-FFF2-40B4-BE49-F238E27FC236}">
                <a16:creationId xmlns:a16="http://schemas.microsoft.com/office/drawing/2014/main" id="{3B9A735B-459D-EEF4-5476-E6EB9F3D1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861" y="2024380"/>
            <a:ext cx="3690662" cy="2809240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A9D584D-65A9-4AAB-F1B6-FE1AD28E1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4359" y="0"/>
            <a:ext cx="29004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89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651FC6-4C8E-9046-88D7-0067FAB0E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15F667-CEE2-1F51-6ADA-9887214FC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Recognition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E6BFB2-3D7A-2BB7-49B4-0071566688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69174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running 200 epochs to determine if the radar recognition was reliable, I can see that the discriminator loss and the generator loss never conjoined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watching it from epoch 0 to epoch 200 it started from a graph with no lines to gradually increased loss.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Discriminatory Loss started at 0.54.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Generator Loss started at 0.39.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may be a misunderstanding within the data because both losses started at different 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attempted a run of 500 epoch and after 6hours it only completed 357 runs. I had to interrupt that kernel.</a:t>
            </a:r>
          </a:p>
        </p:txBody>
      </p:sp>
      <p:pic>
        <p:nvPicPr>
          <p:cNvPr id="3" name="Picture 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0F7121A-5432-091F-9017-1A15BC344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309" y="1290339"/>
            <a:ext cx="5572903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91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89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E20AB6-50EC-14F4-38B9-1C0AEA02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C210E6-A35A-4F68-8D60-801A019C7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silhouette of a person with a camera on a tripod&#10;&#10;AI-generated content may be incorrect.">
            <a:extLst>
              <a:ext uri="{FF2B5EF4-FFF2-40B4-BE49-F238E27FC236}">
                <a16:creationId xmlns:a16="http://schemas.microsoft.com/office/drawing/2014/main" id="{A947740C-8FD9-E3B2-88BF-9E96166F7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90" b="1"/>
          <a:stretch>
            <a:fillRect/>
          </a:stretch>
        </p:blipFill>
        <p:spPr>
          <a:xfrm>
            <a:off x="3136389" y="10"/>
            <a:ext cx="4979304" cy="3401558"/>
          </a:xfrm>
          <a:custGeom>
            <a:avLst/>
            <a:gdLst/>
            <a:ahLst/>
            <a:cxnLst/>
            <a:rect l="l" t="t" r="r" b="b"/>
            <a:pathLst>
              <a:path w="4979304" h="3364992">
                <a:moveTo>
                  <a:pt x="0" y="0"/>
                </a:moveTo>
                <a:lnTo>
                  <a:pt x="4211250" y="0"/>
                </a:lnTo>
                <a:lnTo>
                  <a:pt x="4309461" y="192282"/>
                </a:lnTo>
                <a:cubicBezTo>
                  <a:pt x="4697535" y="1033269"/>
                  <a:pt x="4937593" y="2032690"/>
                  <a:pt x="4974907" y="3110424"/>
                </a:cubicBezTo>
                <a:lnTo>
                  <a:pt x="4979304" y="3364992"/>
                </a:lnTo>
                <a:lnTo>
                  <a:pt x="800592" y="3364992"/>
                </a:lnTo>
                <a:lnTo>
                  <a:pt x="797493" y="3185579"/>
                </a:lnTo>
                <a:cubicBezTo>
                  <a:pt x="756786" y="2009870"/>
                  <a:pt x="474799" y="927359"/>
                  <a:pt x="22579" y="42066"/>
                </a:cubicBezTo>
                <a:close/>
              </a:path>
            </a:pathLst>
          </a:custGeom>
        </p:spPr>
      </p:pic>
      <p:pic>
        <p:nvPicPr>
          <p:cNvPr id="5" name="Picture 4" descr="A map of different colored areas&#10;&#10;AI-generated content may be incorrect.">
            <a:extLst>
              <a:ext uri="{FF2B5EF4-FFF2-40B4-BE49-F238E27FC236}">
                <a16:creationId xmlns:a16="http://schemas.microsoft.com/office/drawing/2014/main" id="{C4346B1D-C679-01DD-CEF8-3B93D2A60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4" r="7" b="7"/>
          <a:stretch>
            <a:fillRect/>
          </a:stretch>
        </p:blipFill>
        <p:spPr>
          <a:xfrm>
            <a:off x="7381690" y="3456433"/>
            <a:ext cx="4810310" cy="3401568"/>
          </a:xfrm>
          <a:custGeom>
            <a:avLst/>
            <a:gdLst/>
            <a:ahLst/>
            <a:cxnLst/>
            <a:rect l="l" t="t" r="r" b="b"/>
            <a:pathLst>
              <a:path w="4810310" h="3401568">
                <a:moveTo>
                  <a:pt x="781270" y="0"/>
                </a:moveTo>
                <a:lnTo>
                  <a:pt x="4810310" y="0"/>
                </a:lnTo>
                <a:lnTo>
                  <a:pt x="4810310" y="3401568"/>
                </a:lnTo>
                <a:lnTo>
                  <a:pt x="0" y="3401568"/>
                </a:lnTo>
                <a:lnTo>
                  <a:pt x="1963" y="3397912"/>
                </a:lnTo>
                <a:cubicBezTo>
                  <a:pt x="454182" y="2512619"/>
                  <a:pt x="736170" y="1430108"/>
                  <a:pt x="776876" y="254399"/>
                </a:cubicBezTo>
                <a:close/>
              </a:path>
            </a:pathLst>
          </a:custGeom>
        </p:spPr>
      </p:pic>
      <p:pic>
        <p:nvPicPr>
          <p:cNvPr id="8" name="Picture 7" descr="Water in front of houses&#10;&#10;AI-generated content may be incorrect.">
            <a:extLst>
              <a:ext uri="{FF2B5EF4-FFF2-40B4-BE49-F238E27FC236}">
                <a16:creationId xmlns:a16="http://schemas.microsoft.com/office/drawing/2014/main" id="{09226C3B-24E0-6702-F40A-6B0D2CE689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46"/>
          <a:stretch>
            <a:fillRect/>
          </a:stretch>
        </p:blipFill>
        <p:spPr>
          <a:xfrm>
            <a:off x="3189428" y="3456432"/>
            <a:ext cx="4925479" cy="3401568"/>
          </a:xfrm>
          <a:custGeom>
            <a:avLst/>
            <a:gdLst/>
            <a:ahLst/>
            <a:cxnLst/>
            <a:rect l="l" t="t" r="r" b="b"/>
            <a:pathLst>
              <a:path w="4925479" h="3364992">
                <a:moveTo>
                  <a:pt x="749362" y="0"/>
                </a:moveTo>
                <a:lnTo>
                  <a:pt x="4925479" y="0"/>
                </a:lnTo>
                <a:lnTo>
                  <a:pt x="4921868" y="209033"/>
                </a:lnTo>
                <a:cubicBezTo>
                  <a:pt x="4884554" y="1286766"/>
                  <a:pt x="4644496" y="2286187"/>
                  <a:pt x="4256422" y="3127175"/>
                </a:cubicBezTo>
                <a:lnTo>
                  <a:pt x="4134952" y="3364992"/>
                </a:lnTo>
                <a:lnTo>
                  <a:pt x="0" y="3364992"/>
                </a:lnTo>
                <a:lnTo>
                  <a:pt x="79008" y="3202330"/>
                </a:lnTo>
                <a:cubicBezTo>
                  <a:pt x="467082" y="2361343"/>
                  <a:pt x="707140" y="1361922"/>
                  <a:pt x="744454" y="284189"/>
                </a:cubicBezTo>
                <a:close/>
              </a:path>
            </a:pathLst>
          </a:custGeom>
        </p:spPr>
      </p:pic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AC0D06B0-F19C-459E-B221-A34B506FB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45815" cy="6858000"/>
          </a:xfrm>
          <a:custGeom>
            <a:avLst/>
            <a:gdLst>
              <a:gd name="connsiteX0" fmla="*/ 0 w 3945815"/>
              <a:gd name="connsiteY0" fmla="*/ 0 h 6858000"/>
              <a:gd name="connsiteX1" fmla="*/ 3138662 w 3945815"/>
              <a:gd name="connsiteY1" fmla="*/ 0 h 6858000"/>
              <a:gd name="connsiteX2" fmla="*/ 3275260 w 3945815"/>
              <a:gd name="connsiteY2" fmla="*/ 267438 h 6858000"/>
              <a:gd name="connsiteX3" fmla="*/ 3945815 w 3945815"/>
              <a:gd name="connsiteY3" fmla="*/ 3481388 h 6858000"/>
              <a:gd name="connsiteX4" fmla="*/ 3275260 w 3945815"/>
              <a:gd name="connsiteY4" fmla="*/ 6695338 h 6858000"/>
              <a:gd name="connsiteX5" fmla="*/ 3192177 w 3945815"/>
              <a:gd name="connsiteY5" fmla="*/ 6858000 h 6858000"/>
              <a:gd name="connsiteX6" fmla="*/ 0 w 394581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45815" h="6858000">
                <a:moveTo>
                  <a:pt x="0" y="0"/>
                </a:moveTo>
                <a:lnTo>
                  <a:pt x="3138662" y="0"/>
                </a:lnTo>
                <a:lnTo>
                  <a:pt x="3275260" y="267438"/>
                </a:lnTo>
                <a:cubicBezTo>
                  <a:pt x="3698614" y="1184879"/>
                  <a:pt x="3945815" y="2290869"/>
                  <a:pt x="3945815" y="3481388"/>
                </a:cubicBezTo>
                <a:cubicBezTo>
                  <a:pt x="3945815" y="4671908"/>
                  <a:pt x="3698614" y="5777898"/>
                  <a:pt x="3275260" y="6695338"/>
                </a:cubicBezTo>
                <a:lnTo>
                  <a:pt x="319217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345B26DA-1C6B-4C66-81C9-9C1877FC2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36670" cy="6858000"/>
          </a:xfrm>
          <a:custGeom>
            <a:avLst/>
            <a:gdLst>
              <a:gd name="connsiteX0" fmla="*/ 0 w 3936670"/>
              <a:gd name="connsiteY0" fmla="*/ 0 h 6858000"/>
              <a:gd name="connsiteX1" fmla="*/ 3129517 w 3936670"/>
              <a:gd name="connsiteY1" fmla="*/ 0 h 6858000"/>
              <a:gd name="connsiteX2" fmla="*/ 3266115 w 3936670"/>
              <a:gd name="connsiteY2" fmla="*/ 267438 h 6858000"/>
              <a:gd name="connsiteX3" fmla="*/ 3936670 w 3936670"/>
              <a:gd name="connsiteY3" fmla="*/ 3481388 h 6858000"/>
              <a:gd name="connsiteX4" fmla="*/ 3266115 w 3936670"/>
              <a:gd name="connsiteY4" fmla="*/ 6695338 h 6858000"/>
              <a:gd name="connsiteX5" fmla="*/ 3183032 w 3936670"/>
              <a:gd name="connsiteY5" fmla="*/ 6858000 h 6858000"/>
              <a:gd name="connsiteX6" fmla="*/ 0 w 39366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36670" h="6858000">
                <a:moveTo>
                  <a:pt x="0" y="0"/>
                </a:moveTo>
                <a:lnTo>
                  <a:pt x="3129517" y="0"/>
                </a:lnTo>
                <a:lnTo>
                  <a:pt x="3266115" y="267438"/>
                </a:lnTo>
                <a:cubicBezTo>
                  <a:pt x="3689469" y="1184879"/>
                  <a:pt x="3936670" y="2290869"/>
                  <a:pt x="3936670" y="3481388"/>
                </a:cubicBezTo>
                <a:cubicBezTo>
                  <a:pt x="3936670" y="4671908"/>
                  <a:pt x="3689469" y="5777898"/>
                  <a:pt x="3266115" y="6695338"/>
                </a:cubicBezTo>
                <a:lnTo>
                  <a:pt x="3183032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00F73-6A9B-B390-4B93-D75CF0551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685800"/>
            <a:ext cx="280720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Radar Recognition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DE6C44-43F8-4DE4-AB81-66853FFE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005840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09529B-9B56-4F10-BE4D-F934DB89E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089941"/>
            <a:ext cx="2834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92EDBB-FF82-0C3E-67FF-32FD103A8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2258568"/>
            <a:ext cx="2807208" cy="3922776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I believe the GAN can be very useful! For the simple lack of time I couldn’t dive deeper into correcting or shaping these GAN to created the optimal outcome.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400" dirty="0"/>
              <a:t>Other uses for GAN in weather prediction can be</a:t>
            </a:r>
          </a:p>
          <a:p>
            <a:pPr marL="857250" lvl="1" indent="-342900">
              <a:buFont typeface="+mj-lt"/>
              <a:buAutoNum type="arabicPeriod"/>
            </a:pPr>
            <a:r>
              <a:rPr lang="en-US" dirty="0">
                <a:hlinkClick r:id="rId5"/>
              </a:rPr>
              <a:t>Natural disasters predictions</a:t>
            </a:r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dirty="0"/>
              <a:t>Best weather for specific outdoor activities such as hiking, kayaking, swimming or </a:t>
            </a:r>
            <a:r>
              <a:rPr lang="en-US" dirty="0">
                <a:hlinkClick r:id="rId6"/>
              </a:rPr>
              <a:t>fishing</a:t>
            </a:r>
            <a:r>
              <a:rPr lang="en-US" dirty="0"/>
              <a:t>.</a:t>
            </a:r>
          </a:p>
          <a:p>
            <a:pPr marL="1314450" lvl="2" indent="-342900">
              <a:buFont typeface="+mj-lt"/>
              <a:buAutoNum type="arabicPeriod"/>
            </a:pPr>
            <a:r>
              <a:rPr lang="en-US" dirty="0">
                <a:hlinkClick r:id="rId7"/>
              </a:rPr>
              <a:t>Fishery read</a:t>
            </a:r>
            <a:endParaRPr lang="en-US" dirty="0"/>
          </a:p>
          <a:p>
            <a:pPr marL="1314450" lvl="2" indent="-342900">
              <a:buFont typeface="+mj-lt"/>
              <a:buAutoNum type="arabicPeriod"/>
            </a:pPr>
            <a:r>
              <a:rPr lang="en-US" dirty="0">
                <a:hlinkClick r:id="rId8"/>
              </a:rPr>
              <a:t>Krill read</a:t>
            </a:r>
            <a:endParaRPr lang="en-US" dirty="0"/>
          </a:p>
          <a:p>
            <a:pPr marL="857250" lvl="1" indent="-342900">
              <a:buFont typeface="+mj-lt"/>
              <a:buAutoNum type="arabicPeriod"/>
            </a:pPr>
            <a:r>
              <a:rPr lang="en-US" dirty="0">
                <a:hlinkClick r:id="rId9"/>
              </a:rPr>
              <a:t>Best days for outdoor photography</a:t>
            </a:r>
            <a:r>
              <a:rPr lang="en-US" dirty="0"/>
              <a:t>.</a:t>
            </a:r>
          </a:p>
        </p:txBody>
      </p:sp>
      <p:pic>
        <p:nvPicPr>
          <p:cNvPr id="12" name="Picture 11" descr="A person fishing in the water&#10;&#10;AI-generated content may be incorrect.">
            <a:extLst>
              <a:ext uri="{FF2B5EF4-FFF2-40B4-BE49-F238E27FC236}">
                <a16:creationId xmlns:a16="http://schemas.microsoft.com/office/drawing/2014/main" id="{3BEFB677-34A7-9043-492A-70846D6E602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04" b="1"/>
          <a:stretch>
            <a:fillRect/>
          </a:stretch>
        </p:blipFill>
        <p:spPr>
          <a:xfrm>
            <a:off x="7404372" y="10"/>
            <a:ext cx="4787628" cy="3401558"/>
          </a:xfrm>
          <a:custGeom>
            <a:avLst/>
            <a:gdLst/>
            <a:ahLst/>
            <a:cxnLst/>
            <a:rect l="l" t="t" r="r" b="b"/>
            <a:pathLst>
              <a:path w="4787628" h="3401568">
                <a:moveTo>
                  <a:pt x="0" y="0"/>
                </a:moveTo>
                <a:lnTo>
                  <a:pt x="4787628" y="0"/>
                </a:lnTo>
                <a:lnTo>
                  <a:pt x="4787628" y="3401568"/>
                </a:lnTo>
                <a:lnTo>
                  <a:pt x="762748" y="3401568"/>
                </a:lnTo>
                <a:lnTo>
                  <a:pt x="751436" y="2963954"/>
                </a:lnTo>
                <a:cubicBezTo>
                  <a:pt x="698408" y="1942163"/>
                  <a:pt x="463174" y="995044"/>
                  <a:pt x="93264" y="192283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48936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889D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8FC485-B9A7-9906-B37B-EA5658522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5E88-E9F7-4A7B-05EE-120C087D3C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87151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273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ML2 2.5</vt:lpstr>
      <vt:lpstr>Handwriting Recognition</vt:lpstr>
      <vt:lpstr>Radar Recognition</vt:lpstr>
      <vt:lpstr>Radar Recognition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</dc:creator>
  <cp:lastModifiedBy>Jordan M</cp:lastModifiedBy>
  <cp:revision>1</cp:revision>
  <dcterms:created xsi:type="dcterms:W3CDTF">2025-07-23T17:42:17Z</dcterms:created>
  <dcterms:modified xsi:type="dcterms:W3CDTF">2025-07-23T18:23:18Z</dcterms:modified>
</cp:coreProperties>
</file>