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ph type="sldImg"/>
          </p:nvPr>
        </p:nvSpPr>
        <p:spPr>
          <a:xfrm>
            <a:off x="1143000" y="685800"/>
            <a:ext cx="4572000" cy="3429000"/>
          </a:xfrm>
          <a:prstGeom prst="rect">
            <a:avLst/>
          </a:prstGeom>
        </p:spPr>
        <p:txBody>
          <a:bodyPr/>
          <a:lstStyle/>
          <a:p>
            <a:pPr/>
          </a:p>
        </p:txBody>
      </p:sp>
      <p:sp>
        <p:nvSpPr>
          <p:cNvPr id="45" name="Shape 4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a:r>
              <a:t>There obviously is a pattern here, but how do we model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a:p>
        </p:txBody>
      </p:sp>
      <p:sp>
        <p:nvSpPr>
          <p:cNvPr id="70" name="Shape 70"/>
          <p:cNvSpPr/>
          <p:nvPr>
            <p:ph type="body" sz="quarter" idx="1"/>
          </p:nvPr>
        </p:nvSpPr>
        <p:spPr>
          <a:prstGeom prst="rect">
            <a:avLst/>
          </a:prstGeom>
        </p:spPr>
        <p:txBody>
          <a:bodyPr/>
          <a:lstStyle/>
          <a:p>
            <a:pPr/>
            <a:r>
              <a:t>There obviously is a pattern here, but how do we model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There obviously is a pattern here, but how do we model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There obviously is a pattern here, but how do we model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There obviously is a pattern here, but how do we model it??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15" name="Straight Connector 9"/>
          <p:cNvSpPr/>
          <p:nvPr/>
        </p:nvSpPr>
        <p:spPr>
          <a:xfrm>
            <a:off x="-1" y="4861809"/>
            <a:ext cx="9144001" cy="1"/>
          </a:xfrm>
          <a:prstGeom prst="line">
            <a:avLst/>
          </a:prstGeom>
          <a:ln w="19050">
            <a:solidFill>
              <a:srgbClr val="1F497D"/>
            </a:solidFill>
          </a:ln>
        </p:spPr>
        <p:txBody>
          <a:bodyPr lIns="45718" tIns="45718" rIns="45718" bIns="45718"/>
          <a:lstStyle/>
          <a:p>
            <a:pPr/>
          </a:p>
        </p:txBody>
      </p:sp>
      <p:sp>
        <p:nvSpPr>
          <p:cNvPr id="16" name="Slide Number Placeholder 5"/>
          <p:cNvSpPr txBox="1"/>
          <p:nvPr/>
        </p:nvSpPr>
        <p:spPr>
          <a:xfrm>
            <a:off x="6477000" y="4861809"/>
            <a:ext cx="24384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400">
                <a:latin typeface="Hurme Geometric Sans 2"/>
                <a:ea typeface="Hurme Geometric Sans 2"/>
                <a:cs typeface="Hurme Geometric Sans 2"/>
                <a:sym typeface="Hurme Geometric Sans 2"/>
              </a:defRPr>
            </a:lvl1pPr>
          </a:lstStyle>
          <a:p>
            <a:pPr/>
            <a:r>
              <a:t>© Kirill Eremenko</a:t>
            </a:r>
          </a:p>
        </p:txBody>
      </p:sp>
      <p:sp>
        <p:nvSpPr>
          <p:cNvPr id="17" name="Slide Number Placeholder 5"/>
          <p:cNvSpPr txBox="1"/>
          <p:nvPr/>
        </p:nvSpPr>
        <p:spPr>
          <a:xfrm>
            <a:off x="228600" y="4861809"/>
            <a:ext cx="27432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Hurme Geometric Sans 2"/>
                <a:ea typeface="Hurme Geometric Sans 2"/>
                <a:cs typeface="Hurme Geometric Sans 2"/>
                <a:sym typeface="Hurme Geometric Sans 2"/>
              </a:defRPr>
            </a:lvl1pPr>
          </a:lstStyle>
          <a:p>
            <a:pPr/>
            <a:r>
              <a:t>Machine Learning A-Z</a:t>
            </a:r>
          </a:p>
        </p:txBody>
      </p:sp>
      <p:sp>
        <p:nvSpPr>
          <p:cNvPr id="18" name="Rectangle 4"/>
          <p:cNvSpPr/>
          <p:nvPr/>
        </p:nvSpPr>
        <p:spPr>
          <a:xfrm>
            <a:off x="-30958" y="2495550"/>
            <a:ext cx="9205916" cy="254000"/>
          </a:xfrm>
          <a:prstGeom prst="rect">
            <a:avLst/>
          </a:prstGeom>
          <a:solidFill>
            <a:srgbClr val="558ED5"/>
          </a:solidFill>
          <a:ln>
            <a:solidFill>
              <a:srgbClr val="1F497D"/>
            </a:solidFill>
          </a:ln>
        </p:spPr>
        <p:txBody>
          <a:bodyPr lIns="45718" tIns="45718" rIns="45718" bIns="45718" anchor="ctr"/>
          <a:lstStyle/>
          <a:p>
            <a:pPr algn="ctr">
              <a:defRPr>
                <a:solidFill>
                  <a:srgbClr val="FFFFFF"/>
                </a:solidFill>
              </a:defRPr>
            </a:pPr>
          </a:p>
        </p:txBody>
      </p:sp>
      <p:sp>
        <p:nvSpPr>
          <p:cNvPr id="19" name="Title Text"/>
          <p:cNvSpPr txBox="1"/>
          <p:nvPr>
            <p:ph type="title"/>
          </p:nvPr>
        </p:nvSpPr>
        <p:spPr>
          <a:xfrm>
            <a:off x="0" y="1581150"/>
            <a:ext cx="9144000" cy="857250"/>
          </a:xfrm>
          <a:prstGeom prst="rect">
            <a:avLst/>
          </a:prstGeom>
        </p:spPr>
        <p:txBody>
          <a:bodyPr/>
          <a:lstStyle>
            <a:lvl1pPr algn="ctr">
              <a:defRPr sz="6600">
                <a:ln w="9525">
                  <a:solidFill>
                    <a:srgbClr val="073297"/>
                  </a:solidFill>
                </a:ln>
              </a:defRPr>
            </a:lvl1pPr>
          </a:lstStyle>
          <a:p>
            <a:pPr>
              <a:defRPr>
                <a:effectLst/>
              </a:defRPr>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7" name="Title Text"/>
          <p:cNvSpPr txBox="1"/>
          <p:nvPr>
            <p:ph type="title"/>
          </p:nvPr>
        </p:nvSpPr>
        <p:spPr>
          <a:prstGeom prst="rect">
            <a:avLst/>
          </a:prstGeom>
        </p:spPr>
        <p:txBody>
          <a:bodyPr/>
          <a:lstStyle/>
          <a:p>
            <a:pPr/>
            <a:r>
              <a:t>Title Text</a:t>
            </a:r>
          </a:p>
        </p:txBody>
      </p:sp>
      <p:sp>
        <p:nvSpPr>
          <p:cNvPr id="2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p>
            <a:pPr/>
            <a:r>
              <a:t>Title Text</a:t>
            </a:r>
          </a:p>
        </p:txBody>
      </p:sp>
      <p:sp>
        <p:nvSpPr>
          <p:cNvPr id="3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traight Connector 9"/>
          <p:cNvSpPr/>
          <p:nvPr/>
        </p:nvSpPr>
        <p:spPr>
          <a:xfrm>
            <a:off x="-1" y="4861809"/>
            <a:ext cx="9144001" cy="1"/>
          </a:xfrm>
          <a:prstGeom prst="line">
            <a:avLst/>
          </a:prstGeom>
          <a:ln w="19050">
            <a:solidFill>
              <a:srgbClr val="1F497D"/>
            </a:solidFill>
          </a:ln>
        </p:spPr>
        <p:txBody>
          <a:bodyPr lIns="45718" tIns="45718" rIns="45718" bIns="45718"/>
          <a:lstStyle/>
          <a:p>
            <a:pPr/>
          </a:p>
        </p:txBody>
      </p:sp>
      <p:sp>
        <p:nvSpPr>
          <p:cNvPr id="3" name="Slide Number Placeholder 5"/>
          <p:cNvSpPr txBox="1"/>
          <p:nvPr/>
        </p:nvSpPr>
        <p:spPr>
          <a:xfrm>
            <a:off x="6477000" y="4861809"/>
            <a:ext cx="24384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400">
                <a:latin typeface="Hurme Geometric Sans 2"/>
                <a:ea typeface="Hurme Geometric Sans 2"/>
                <a:cs typeface="Hurme Geometric Sans 2"/>
                <a:sym typeface="Hurme Geometric Sans 2"/>
              </a:defRPr>
            </a:lvl1pPr>
          </a:lstStyle>
          <a:p>
            <a:pPr/>
            <a:r>
              <a:t>© Kirill Eremenko</a:t>
            </a:r>
          </a:p>
        </p:txBody>
      </p:sp>
      <p:sp>
        <p:nvSpPr>
          <p:cNvPr id="4" name="Slide Number Placeholder 5"/>
          <p:cNvSpPr txBox="1"/>
          <p:nvPr/>
        </p:nvSpPr>
        <p:spPr>
          <a:xfrm>
            <a:off x="228600" y="4861809"/>
            <a:ext cx="2743200" cy="307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atin typeface="Hurme Geometric Sans 2"/>
                <a:ea typeface="Hurme Geometric Sans 2"/>
                <a:cs typeface="Hurme Geometric Sans 2"/>
                <a:sym typeface="Hurme Geometric Sans 2"/>
              </a:defRPr>
            </a:lvl1pPr>
          </a:lstStyle>
          <a:p>
            <a:pPr/>
            <a:r>
              <a:t>Machine Learning A-Z</a:t>
            </a:r>
          </a:p>
        </p:txBody>
      </p:sp>
      <p:sp>
        <p:nvSpPr>
          <p:cNvPr id="5" name="Rectangle 7"/>
          <p:cNvSpPr/>
          <p:nvPr/>
        </p:nvSpPr>
        <p:spPr>
          <a:xfrm>
            <a:off x="-35719" y="708661"/>
            <a:ext cx="9215236" cy="45721"/>
          </a:xfrm>
          <a:prstGeom prst="rect">
            <a:avLst/>
          </a:prstGeom>
          <a:solidFill>
            <a:srgbClr val="558ED5"/>
          </a:solidFill>
          <a:ln>
            <a:solidFill>
              <a:srgbClr val="1F497D"/>
            </a:solidFill>
          </a:ln>
        </p:spPr>
        <p:txBody>
          <a:bodyPr lIns="45718" tIns="45718" rIns="45718" bIns="45718" anchor="ctr"/>
          <a:lstStyle/>
          <a:p>
            <a:pPr algn="ctr">
              <a:defRPr>
                <a:solidFill>
                  <a:srgbClr val="FFFFFF"/>
                </a:solidFill>
              </a:defRPr>
            </a:pPr>
          </a:p>
        </p:txBody>
      </p:sp>
      <p:sp>
        <p:nvSpPr>
          <p:cNvPr id="6" name="Title Text"/>
          <p:cNvSpPr txBox="1"/>
          <p:nvPr>
            <p:ph type="title"/>
          </p:nvPr>
        </p:nvSpPr>
        <p:spPr>
          <a:xfrm>
            <a:off x="228600" y="0"/>
            <a:ext cx="8686800" cy="7429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7" name="Body Level One…"/>
          <p:cNvSpPr txBox="1"/>
          <p:nvPr>
            <p:ph type="body" idx="1"/>
          </p:nvPr>
        </p:nvSpPr>
        <p:spPr>
          <a:xfrm>
            <a:off x="228600" y="895350"/>
            <a:ext cx="8686800" cy="3657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6289220" y="4632643"/>
            <a:ext cx="263980" cy="269239"/>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1pPr>
      <a:lvl2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2pPr>
      <a:lvl3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3pPr>
      <a:lvl4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4pPr>
      <a:lvl5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5pPr>
      <a:lvl6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6pPr>
      <a:lvl7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7pPr>
      <a:lvl8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8pPr>
      <a:lvl9pPr marL="0" marR="0" indent="0" algn="l" defTabSz="914400" rtl="0" latinLnBrk="0">
        <a:lnSpc>
          <a:spcPct val="100000"/>
        </a:lnSpc>
        <a:spcBef>
          <a:spcPts val="0"/>
        </a:spcBef>
        <a:spcAft>
          <a:spcPts val="0"/>
        </a:spcAft>
        <a:buClrTx/>
        <a:buSzTx/>
        <a:buFontTx/>
        <a:buNone/>
        <a:tabLst/>
        <a:defRPr b="1" baseline="0" cap="none" i="0" spc="0" strike="noStrike" sz="4400" u="none">
          <a:ln w="9525">
            <a:solidFill>
              <a:srgbClr val="054697"/>
            </a:solidFill>
          </a:ln>
          <a:solidFill>
            <a:schemeClr val="accent1"/>
          </a:solidFill>
          <a:effectLst>
            <a:outerShdw sx="100000" sy="100000" kx="0" ky="0" algn="b" rotWithShape="0" blurRad="38100" dist="20320" dir="1800000">
              <a:srgbClr val="000000">
                <a:alpha val="40000"/>
              </a:srgbClr>
            </a:outerShdw>
          </a:effectLst>
          <a:uFillTx/>
          <a:latin typeface="Hurme Geometric Sans 2"/>
          <a:ea typeface="Hurme Geometric Sans 2"/>
          <a:cs typeface="Hurme Geometric Sans 2"/>
          <a:sym typeface="Hurme Geometric Sans 2"/>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Hurme Geometric Sans 2"/>
          <a:ea typeface="Hurme Geometric Sans 2"/>
          <a:cs typeface="Hurme Geometric Sans 2"/>
          <a:sym typeface="Hurme Geometric Sans 2"/>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springer.com/chapter/10.1007/978-1-4302-5990-9_4" TargetMode="External"/><Relationship Id="rId3" Type="http://schemas.openxmlformats.org/officeDocument/2006/relationships/image" Target="../media/image1.png"/><Relationship Id="rId4" Type="http://schemas.openxmlformats.org/officeDocument/2006/relationships/hyperlink" Target="https://sebastianraschka.com/Articles/2014_python_lda.html"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sebastianraschka.com/Articles/2014_python_lda.html"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upport_vector_machine#/media/File:Svr_epsilons_demo.svg"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learn.org/stable/auto_examples/plot_kernel_ridge_regression.html#sphx-glr-auto-examples-plot-kernel-ridge-regression-py" TargetMode="External"/><Relationship Id="rId3"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hyperlink" Target="https://link.springer.com/chapter/10.1007/978-1-4302-5990-9_4"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lot.ly/ipython-notebooks/principal-component-analysis/"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Title 1"/>
          <p:cNvSpPr txBox="1"/>
          <p:nvPr>
            <p:ph type="title"/>
          </p:nvPr>
        </p:nvSpPr>
        <p:spPr>
          <a:prstGeom prst="rect">
            <a:avLst/>
          </a:prstGeom>
        </p:spPr>
        <p:txBody>
          <a:bodyPr/>
          <a:lstStyle>
            <a:lvl1pPr defTabSz="570310">
              <a:defRPr sz="4050">
                <a:ln w="3704">
                  <a:solidFill>
                    <a:srgbClr val="073297"/>
                  </a:solidFill>
                </a:ln>
                <a:effectLst>
                  <a:outerShdw sx="100000" sy="100000" kx="0" ky="0" algn="b" rotWithShape="0" blurRad="20574" dist="23762" dir="2700000">
                    <a:srgbClr val="000000">
                      <a:alpha val="43137"/>
                    </a:srgbClr>
                  </a:outerShdw>
                </a:effectLst>
              </a:defRPr>
            </a:lvl1pPr>
          </a:lstStyle>
          <a:p>
            <a:pPr/>
            <a:r>
              <a:t>Principal Component Analysis - PCA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Linear Discriminant Analysis- LDA</a:t>
            </a:r>
          </a:p>
        </p:txBody>
      </p:sp>
      <p:sp>
        <p:nvSpPr>
          <p:cNvPr id="79" name="Breaking it down further:…"/>
          <p:cNvSpPr txBox="1"/>
          <p:nvPr/>
        </p:nvSpPr>
        <p:spPr>
          <a:xfrm>
            <a:off x="1089783" y="1363981"/>
            <a:ext cx="7335164" cy="2491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Breaking it down further:</a:t>
            </a:r>
          </a:p>
          <a:p>
            <a:pPr/>
          </a:p>
          <a:p>
            <a:pPr/>
            <a:r>
              <a:t>The goal of LDA is to project a feature space (a dataset n-dimensional samples) onto a small subspace subspace k(where </a:t>
            </a:r>
            <a:r>
              <a:rPr i="1"/>
              <a:t>k</a:t>
            </a:r>
            <a:r>
              <a:t>≤</a:t>
            </a:r>
            <a:r>
              <a:rPr i="1"/>
              <a:t>n</a:t>
            </a:r>
            <a:r>
              <a:t>−1) while maintaining the class-discriminatory information. </a:t>
            </a:r>
          </a:p>
          <a:p>
            <a:pPr/>
          </a:p>
          <a:p>
            <a:pPr/>
            <a:r>
              <a:t>Both PCA and LDA are linear transformation techniques used for dimensional reduction. PCA is described as unsupervised but LDA is supervised because of the relation to the dependent variable.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upport Vector Regression - SVR"/>
          <p:cNvSpPr txBox="1"/>
          <p:nvPr>
            <p:ph type="title"/>
          </p:nvPr>
        </p:nvSpPr>
        <p:spPr>
          <a:prstGeom prst="rect">
            <a:avLst/>
          </a:prstGeom>
        </p:spPr>
        <p:txBody>
          <a:bodyPr/>
          <a:lstStyle>
            <a:lvl1pPr defTabSz="859993">
              <a:defRPr sz="4059">
                <a:ln w="8424">
                  <a:solidFill>
                    <a:srgbClr val="054697"/>
                  </a:solidFill>
                </a:ln>
                <a:effectLst>
                  <a:outerShdw sx="100000" sy="100000" kx="0" ky="0" algn="b" rotWithShape="0" blurRad="37719" dist="19110" dir="1800000">
                    <a:srgbClr val="000000">
                      <a:alpha val="40000"/>
                    </a:srgbClr>
                  </a:outerShdw>
                </a:effectLst>
              </a:defRPr>
            </a:lvl1pPr>
          </a:lstStyle>
          <a:p>
            <a:pPr/>
            <a:r>
              <a:t>Linear Discriminant Analysis - LDA</a:t>
            </a:r>
          </a:p>
        </p:txBody>
      </p:sp>
      <p:sp>
        <p:nvSpPr>
          <p:cNvPr id="84" name="https://link.springer.com/chapter/10.1007/978-1-4302-5990-9_4"/>
          <p:cNvSpPr txBox="1"/>
          <p:nvPr/>
        </p:nvSpPr>
        <p:spPr>
          <a:xfrm>
            <a:off x="2263881" y="4087936"/>
            <a:ext cx="150052"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 </a:t>
            </a:r>
          </a:p>
        </p:txBody>
      </p:sp>
      <p:pic>
        <p:nvPicPr>
          <p:cNvPr id="85" name="Screen Shot 2018-05-30 at 2.41.03 PM.png" descr="Screen Shot 2018-05-30 at 2.41.03 PM.png"/>
          <p:cNvPicPr>
            <a:picLocks noChangeAspect="1"/>
          </p:cNvPicPr>
          <p:nvPr/>
        </p:nvPicPr>
        <p:blipFill>
          <a:blip r:embed="rId3">
            <a:extLst/>
          </a:blip>
          <a:stretch>
            <a:fillRect/>
          </a:stretch>
        </p:blipFill>
        <p:spPr>
          <a:xfrm>
            <a:off x="1843526" y="1379707"/>
            <a:ext cx="5456948" cy="2852014"/>
          </a:xfrm>
          <a:prstGeom prst="rect">
            <a:avLst/>
          </a:prstGeom>
          <a:ln w="12700">
            <a:miter lim="400000"/>
          </a:ln>
        </p:spPr>
      </p:pic>
      <p:sp>
        <p:nvSpPr>
          <p:cNvPr id="86" name="LDA: https://sebastianraschka.com/Articles/2014_python_lda.html"/>
          <p:cNvSpPr txBox="1"/>
          <p:nvPr/>
        </p:nvSpPr>
        <p:spPr>
          <a:xfrm>
            <a:off x="1135294" y="4413326"/>
            <a:ext cx="705121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LDA: </a:t>
            </a:r>
            <a:r>
              <a:rPr u="sng">
                <a:solidFill>
                  <a:srgbClr val="0000FF"/>
                </a:solidFill>
                <a:uFill>
                  <a:solidFill>
                    <a:srgbClr val="0000FF"/>
                  </a:solidFill>
                </a:uFill>
                <a:hlinkClick r:id="rId4" invalidUrl="" action="" tgtFrame="" tooltip="" history="1" highlightClick="0" endSnd="0"/>
              </a:rPr>
              <a:t>https://sebastianraschka.com/Articles/2014_python_lda.html</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upport Vector Regression - SVR"/>
          <p:cNvSpPr txBox="1"/>
          <p:nvPr>
            <p:ph type="title"/>
          </p:nvPr>
        </p:nvSpPr>
        <p:spPr>
          <a:prstGeom prst="rect">
            <a:avLst/>
          </a:prstGeom>
        </p:spPr>
        <p:txBody>
          <a:bodyPr/>
          <a:lstStyle>
            <a:lvl1pPr defTabSz="859993">
              <a:defRPr sz="4059">
                <a:ln w="8424">
                  <a:solidFill>
                    <a:srgbClr val="054697"/>
                  </a:solidFill>
                </a:ln>
                <a:effectLst>
                  <a:outerShdw sx="100000" sy="100000" kx="0" ky="0" algn="b" rotWithShape="0" blurRad="37719" dist="19110" dir="1800000">
                    <a:srgbClr val="000000">
                      <a:alpha val="40000"/>
                    </a:srgbClr>
                  </a:outerShdw>
                </a:effectLst>
              </a:defRPr>
            </a:lvl1pPr>
          </a:lstStyle>
          <a:p>
            <a:pPr/>
            <a:r>
              <a:t>Linear Discriminant Analysis - LDA</a:t>
            </a:r>
          </a:p>
        </p:txBody>
      </p:sp>
      <p:pic>
        <p:nvPicPr>
          <p:cNvPr id="89" name="Screen Shot 2018-05-31 at 11.49.25 AM.png" descr="Screen Shot 2018-05-31 at 11.49.25 AM.png"/>
          <p:cNvPicPr>
            <a:picLocks noChangeAspect="1"/>
          </p:cNvPicPr>
          <p:nvPr/>
        </p:nvPicPr>
        <p:blipFill>
          <a:blip r:embed="rId2">
            <a:extLst/>
          </a:blip>
          <a:stretch>
            <a:fillRect/>
          </a:stretch>
        </p:blipFill>
        <p:spPr>
          <a:xfrm>
            <a:off x="546146" y="1033375"/>
            <a:ext cx="8229508" cy="3076750"/>
          </a:xfrm>
          <a:prstGeom prst="rect">
            <a:avLst/>
          </a:prstGeom>
          <a:ln w="12700">
            <a:miter lim="400000"/>
          </a:ln>
        </p:spPr>
      </p:pic>
      <p:sp>
        <p:nvSpPr>
          <p:cNvPr id="90" name="https://sebastianraschka.com/Articles/2014_python_lda.html"/>
          <p:cNvSpPr txBox="1"/>
          <p:nvPr/>
        </p:nvSpPr>
        <p:spPr>
          <a:xfrm>
            <a:off x="1165791" y="4030981"/>
            <a:ext cx="6576488" cy="6248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defRPr u="none">
                <a:solidFill>
                  <a:srgbClr val="000000"/>
                </a:solidFill>
                <a:uFillTx/>
              </a:defRPr>
            </a:pPr>
            <a:r>
              <a:rPr u="sng">
                <a:solidFill>
                  <a:srgbClr val="0000FF"/>
                </a:solidFill>
                <a:uFill>
                  <a:solidFill>
                    <a:srgbClr val="0000FF"/>
                  </a:solidFill>
                </a:uFill>
                <a:hlinkClick r:id="rId3" invalidUrl="" action="" tgtFrame="" tooltip="" history="1" highlightClick="0" endSnd="0"/>
              </a:rPr>
              <a:t>https://sebastianraschka.com/Articles/2014_python_lda.html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Title 16"/>
          <p:cNvSpPr txBox="1"/>
          <p:nvPr>
            <p:ph type="title"/>
          </p:nvPr>
        </p:nvSpPr>
        <p:spPr>
          <a:prstGeom prst="rect">
            <a:avLst/>
          </a:prstGeom>
        </p:spPr>
        <p:txBody>
          <a:bodyPr/>
          <a:lstStyle>
            <a:lvl1pPr defTabSz="859993">
              <a:defRPr sz="4059">
                <a:ln w="8424">
                  <a:solidFill>
                    <a:srgbClr val="054697"/>
                  </a:solidFill>
                </a:ln>
                <a:effectLst>
                  <a:outerShdw sx="100000" sy="100000" kx="0" ky="0" algn="b" rotWithShape="0" blurRad="37719" dist="35833" dir="2700000">
                    <a:srgbClr val="000000">
                      <a:alpha val="43137"/>
                    </a:srgbClr>
                  </a:outerShdw>
                </a:effectLst>
              </a:defRPr>
            </a:lvl1pPr>
          </a:lstStyle>
          <a:p>
            <a:pPr/>
            <a:r>
              <a:t>Linear Discriminant Analysis - LDA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upport Vector Regression - SVR"/>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19304" dir="1800000">
                    <a:srgbClr val="000000">
                      <a:alpha val="40000"/>
                    </a:srgbClr>
                  </a:outerShdw>
                </a:effectLst>
              </a:defRPr>
            </a:lvl1pPr>
          </a:lstStyle>
          <a:p>
            <a:pPr/>
            <a:r>
              <a:t>Support Vector Regression - SVR</a:t>
            </a:r>
          </a:p>
        </p:txBody>
      </p:sp>
      <p:sp>
        <p:nvSpPr>
          <p:cNvPr id="95" name="How does it work?"/>
          <p:cNvSpPr txBox="1"/>
          <p:nvPr>
            <p:ph type="body" idx="1"/>
          </p:nvPr>
        </p:nvSpPr>
        <p:spPr>
          <a:prstGeom prst="rect">
            <a:avLst/>
          </a:prstGeom>
        </p:spPr>
        <p:txBody>
          <a:bodyPr/>
          <a:lstStyle>
            <a:lvl1pPr marL="0" indent="0" algn="ctr">
              <a:buSzTx/>
              <a:buNone/>
            </a:lvl1pPr>
          </a:lstStyle>
          <a:p>
            <a:pPr/>
            <a:r>
              <a:t>How does it work?</a:t>
            </a:r>
          </a:p>
        </p:txBody>
      </p:sp>
      <p:pic>
        <p:nvPicPr>
          <p:cNvPr id="96" name="Image" descr="Image"/>
          <p:cNvPicPr>
            <a:picLocks noChangeAspect="1"/>
          </p:cNvPicPr>
          <p:nvPr/>
        </p:nvPicPr>
        <p:blipFill>
          <a:blip r:embed="rId2">
            <a:extLst/>
          </a:blip>
          <a:stretch>
            <a:fillRect/>
          </a:stretch>
        </p:blipFill>
        <p:spPr>
          <a:xfrm>
            <a:off x="2417775" y="1444802"/>
            <a:ext cx="4308450" cy="323134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Support Vector Regression - SVR</a:t>
            </a:r>
          </a:p>
        </p:txBody>
      </p:sp>
      <p:sp>
        <p:nvSpPr>
          <p:cNvPr id="99" name="Building a SVR"/>
          <p:cNvSpPr txBox="1"/>
          <p:nvPr/>
        </p:nvSpPr>
        <p:spPr>
          <a:xfrm>
            <a:off x="3500242" y="817880"/>
            <a:ext cx="1558338"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Building a SVR</a:t>
            </a:r>
          </a:p>
        </p:txBody>
      </p:sp>
      <p:sp>
        <p:nvSpPr>
          <p:cNvPr id="100" name="Collect a training set T = {X, Y}…"/>
          <p:cNvSpPr txBox="1"/>
          <p:nvPr/>
        </p:nvSpPr>
        <p:spPr>
          <a:xfrm>
            <a:off x="335868" y="1517648"/>
            <a:ext cx="7067510" cy="2491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40631" indent="-240631">
              <a:buSzPct val="100000"/>
              <a:buAutoNum type="arabicPeriod" startAt="1"/>
              <a:defRPr>
                <a:latin typeface="Times New Roman"/>
                <a:ea typeface="Times New Roman"/>
                <a:cs typeface="Times New Roman"/>
                <a:sym typeface="Times New Roman"/>
              </a:defRPr>
            </a:pPr>
            <a:r>
              <a:t>Collect a training set</a:t>
            </a:r>
            <a:r>
              <a:rPr>
                <a:latin typeface="+mj-lt"/>
                <a:ea typeface="+mj-ea"/>
                <a:cs typeface="+mj-cs"/>
                <a:sym typeface="Calibri"/>
              </a:rPr>
              <a:t> </a:t>
            </a:r>
            <a:r>
              <a:rPr>
                <a:latin typeface="Herculanum"/>
                <a:ea typeface="Herculanum"/>
                <a:cs typeface="Herculanum"/>
                <a:sym typeface="Herculanum"/>
              </a:rPr>
              <a:t>T = {</a:t>
            </a:r>
            <a:r>
              <a:rPr i="1"/>
              <a:t>X, Y}</a:t>
            </a:r>
            <a:endParaRPr i="1"/>
          </a:p>
          <a:p>
            <a:pPr>
              <a:defRPr i="1">
                <a:latin typeface="Times New Roman"/>
                <a:ea typeface="Times New Roman"/>
                <a:cs typeface="Times New Roman"/>
                <a:sym typeface="Times New Roman"/>
              </a:defRPr>
            </a:pPr>
          </a:p>
          <a:p>
            <a:pPr>
              <a:defRPr i="1">
                <a:latin typeface="Times New Roman"/>
                <a:ea typeface="Times New Roman"/>
                <a:cs typeface="Times New Roman"/>
                <a:sym typeface="Times New Roman"/>
              </a:defRPr>
            </a:pPr>
            <a:r>
              <a:t>2. </a:t>
            </a:r>
            <a:r>
              <a:rPr i="0"/>
              <a:t>Choose a kernel and it’s parameters as well as any regularization needed.</a:t>
            </a:r>
          </a:p>
          <a:p>
            <a:pPr>
              <a:defRPr i="1">
                <a:latin typeface="Times New Roman"/>
                <a:ea typeface="Times New Roman"/>
                <a:cs typeface="Times New Roman"/>
                <a:sym typeface="Times New Roman"/>
              </a:defRPr>
            </a:pPr>
          </a:p>
          <a:p>
            <a:pPr>
              <a:defRPr i="1">
                <a:latin typeface="Times New Roman"/>
                <a:ea typeface="Times New Roman"/>
                <a:cs typeface="Times New Roman"/>
                <a:sym typeface="Times New Roman"/>
              </a:defRPr>
            </a:pPr>
            <a:r>
              <a:t>3. </a:t>
            </a:r>
            <a:r>
              <a:rPr i="0"/>
              <a:t>Form the correlation matrix,</a:t>
            </a:r>
            <a:r>
              <a:t> K</a:t>
            </a:r>
          </a:p>
          <a:p>
            <a:pPr>
              <a:defRPr i="1">
                <a:latin typeface="Times New Roman"/>
                <a:ea typeface="Times New Roman"/>
                <a:cs typeface="Times New Roman"/>
                <a:sym typeface="Times New Roman"/>
              </a:defRPr>
            </a:pPr>
          </a:p>
          <a:p>
            <a:pPr>
              <a:defRPr i="1">
                <a:latin typeface="Times New Roman"/>
                <a:ea typeface="Times New Roman"/>
                <a:cs typeface="Times New Roman"/>
                <a:sym typeface="Times New Roman"/>
              </a:defRPr>
            </a:pPr>
            <a:r>
              <a:t>4. </a:t>
            </a:r>
            <a:r>
              <a:rPr i="0" sz="1600"/>
              <a:t>Train your machine, exactly or approximately, to get contraction coefficients</a:t>
            </a:r>
          </a:p>
          <a:p>
            <a:pPr>
              <a:defRPr i="1">
                <a:latin typeface="Times New Roman"/>
                <a:ea typeface="Times New Roman"/>
                <a:cs typeface="Times New Roman"/>
                <a:sym typeface="Times New Roman"/>
              </a:defRPr>
            </a:pPr>
          </a:p>
          <a:p>
            <a:pPr>
              <a:defRPr i="1">
                <a:latin typeface="Times New Roman"/>
                <a:ea typeface="Times New Roman"/>
                <a:cs typeface="Times New Roman"/>
                <a:sym typeface="Times New Roman"/>
              </a:defRPr>
            </a:pPr>
            <a:r>
              <a:t>5. </a:t>
            </a:r>
            <a:r>
              <a:rPr i="0"/>
              <a:t>Use those coefficients, create your estimator</a:t>
            </a:r>
            <a:r>
              <a:t>  </a:t>
            </a:r>
          </a:p>
        </p:txBody>
      </p:sp>
      <p:sp>
        <p:nvSpPr>
          <p:cNvPr id="101" name="Line"/>
          <p:cNvSpPr/>
          <p:nvPr/>
        </p:nvSpPr>
        <p:spPr>
          <a:xfrm>
            <a:off x="3035892" y="155574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02" name="Line"/>
          <p:cNvSpPr/>
          <p:nvPr/>
        </p:nvSpPr>
        <p:spPr>
          <a:xfrm>
            <a:off x="3310211" y="155574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03" name="Line"/>
          <p:cNvSpPr/>
          <p:nvPr/>
        </p:nvSpPr>
        <p:spPr>
          <a:xfrm>
            <a:off x="3310211" y="2643459"/>
            <a:ext cx="168952" cy="2"/>
          </a:xfrm>
          <a:prstGeom prst="line">
            <a:avLst/>
          </a:prstGeom>
          <a:ln w="12700">
            <a:solidFill>
              <a:srgbClr val="000000">
                <a:alpha val="67287"/>
              </a:srgbClr>
            </a:solidFill>
            <a:tailEnd type="stealth"/>
          </a:ln>
        </p:spPr>
        <p:txBody>
          <a:bodyPr lIns="45718" tIns="45718" rIns="45718" bIns="45718"/>
          <a:lstStyle/>
          <a:p>
            <a:pPr/>
          </a:p>
        </p:txBody>
      </p:sp>
      <p:pic>
        <p:nvPicPr>
          <p:cNvPr id="104" name="Screen Shot 2018-04-16 at 2.08.27 PM.png" descr="Screen Shot 2018-04-16 at 2.08.27 PM.png"/>
          <p:cNvPicPr>
            <a:picLocks noChangeAspect="1"/>
          </p:cNvPicPr>
          <p:nvPr/>
        </p:nvPicPr>
        <p:blipFill>
          <a:blip r:embed="rId2">
            <a:extLst/>
          </a:blip>
          <a:stretch>
            <a:fillRect/>
          </a:stretch>
        </p:blipFill>
        <p:spPr>
          <a:xfrm>
            <a:off x="6946899" y="3146146"/>
            <a:ext cx="914402" cy="342902"/>
          </a:xfrm>
          <a:prstGeom prst="rect">
            <a:avLst/>
          </a:prstGeom>
          <a:ln w="12700">
            <a:miter lim="400000"/>
          </a:ln>
        </p:spPr>
      </p:pic>
      <p:pic>
        <p:nvPicPr>
          <p:cNvPr id="105" name="Screen Shot 2018-04-16 at 2.09.11 PM.png" descr="Screen Shot 2018-04-16 at 2.09.11 PM.png"/>
          <p:cNvPicPr>
            <a:picLocks noChangeAspect="1"/>
          </p:cNvPicPr>
          <p:nvPr/>
        </p:nvPicPr>
        <p:blipFill>
          <a:blip r:embed="rId3">
            <a:extLst/>
          </a:blip>
          <a:stretch>
            <a:fillRect/>
          </a:stretch>
        </p:blipFill>
        <p:spPr>
          <a:xfrm>
            <a:off x="4819053" y="3662043"/>
            <a:ext cx="1562102" cy="381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Title 16"/>
          <p:cNvSpPr txBox="1"/>
          <p:nvPr>
            <p:ph type="title"/>
          </p:nvPr>
        </p:nvSpPr>
        <p:spPr>
          <a:prstGeom prst="rect">
            <a:avLst/>
          </a:prstGeom>
        </p:spPr>
        <p:txBody>
          <a:bodyPr/>
          <a:lstStyle/>
          <a:p>
            <a:pPr lvl="5" defTabSz="868680">
              <a:defRPr sz="4100">
                <a:ln w="8596">
                  <a:solidFill>
                    <a:srgbClr val="054697"/>
                  </a:solidFill>
                </a:ln>
                <a:effectLst>
                  <a:outerShdw sx="100000" sy="100000" kx="0" ky="0" algn="b" rotWithShape="0" blurRad="38100" dist="36195" dir="2700000">
                    <a:srgbClr val="000000">
                      <a:alpha val="43137"/>
                    </a:srgbClr>
                  </a:outerShdw>
                </a:effectLst>
              </a:defRPr>
            </a:pPr>
            <a:r>
              <a:t>Support Vector Regression - SVR</a:t>
            </a:r>
          </a:p>
        </p:txBody>
      </p:sp>
      <p:sp>
        <p:nvSpPr>
          <p:cNvPr id="108" name="Text"/>
          <p:cNvSpPr txBox="1"/>
          <p:nvPr/>
        </p:nvSpPr>
        <p:spPr>
          <a:xfrm>
            <a:off x="1572430" y="4173916"/>
            <a:ext cx="180339" cy="27546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450215">
              <a:defRPr sz="1200" u="sng">
                <a:solidFill>
                  <a:srgbClr val="0000FF"/>
                </a:solidFill>
                <a:uFill>
                  <a:solidFill>
                    <a:srgbClr val="0000FF"/>
                  </a:solidFill>
                </a:uFill>
                <a:latin typeface="Times New Roman"/>
                <a:ea typeface="Times New Roman"/>
                <a:cs typeface="Times New Roman"/>
                <a:sym typeface="Times New Roman"/>
              </a:defRPr>
            </a:pPr>
            <a:r>
              <a:rPr>
                <a:hlinkClick r:id="rId2" invalidUrl="" action="" tgtFrame="" tooltip="" history="1" highlightClick="0" endSnd="0"/>
              </a:rPr>
              <a:t> </a:t>
            </a:r>
            <a:r>
              <a:rPr u="none">
                <a:solidFill>
                  <a:srgbClr val="000000"/>
                </a:solidFill>
                <a:uFillTx/>
              </a:rPr>
              <a:t> </a:t>
            </a:r>
          </a:p>
        </p:txBody>
      </p:sp>
      <p:sp>
        <p:nvSpPr>
          <p:cNvPr id="109" name="Next step is to choose a kernel…"/>
          <p:cNvSpPr txBox="1"/>
          <p:nvPr/>
        </p:nvSpPr>
        <p:spPr>
          <a:xfrm>
            <a:off x="3225922" y="1859279"/>
            <a:ext cx="6493701" cy="1437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pPr>
            <a:r>
              <a:t>Next step is to choose a kernel</a:t>
            </a:r>
          </a:p>
          <a:p>
            <a:pPr>
              <a:defRPr sz="1300"/>
            </a:pPr>
          </a:p>
          <a:p>
            <a:pPr marL="130341" indent="-130341">
              <a:buSzPct val="100000"/>
              <a:buChar char="•"/>
              <a:defRPr sz="1300"/>
            </a:pPr>
            <a:r>
              <a:t>Gaussian</a:t>
            </a:r>
          </a:p>
          <a:p>
            <a:pPr>
              <a:defRPr sz="1300"/>
            </a:pPr>
          </a:p>
          <a:p>
            <a:pPr>
              <a:defRPr sz="1300"/>
            </a:pPr>
            <a:r>
              <a:t>Regularization </a:t>
            </a:r>
          </a:p>
          <a:p>
            <a:pPr>
              <a:defRPr sz="1300"/>
            </a:pPr>
          </a:p>
          <a:p>
            <a:pPr marL="130341" indent="-130341">
              <a:buSzPct val="100000"/>
              <a:buChar char="•"/>
              <a:defRPr sz="1300"/>
            </a:pPr>
            <a:r>
              <a:t>Noise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Support Vector Regression - SVR</a:t>
            </a:r>
          </a:p>
        </p:txBody>
      </p:sp>
      <p:sp>
        <p:nvSpPr>
          <p:cNvPr id="112" name="Text"/>
          <p:cNvSpPr txBox="1"/>
          <p:nvPr/>
        </p:nvSpPr>
        <p:spPr>
          <a:xfrm>
            <a:off x="114791" y="3881437"/>
            <a:ext cx="203618" cy="281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300" u="sng">
                <a:solidFill>
                  <a:srgbClr val="0000FF"/>
                </a:solidFill>
                <a:uFill>
                  <a:solidFill>
                    <a:srgbClr val="0000FF"/>
                  </a:solidFill>
                </a:uFill>
              </a:defRPr>
            </a:pPr>
            <a:r>
              <a:rPr>
                <a:hlinkClick r:id="rId2" invalidUrl="" action="" tgtFrame="" tooltip="" history="1" highlightClick="0" endSnd="0"/>
              </a:rPr>
              <a:t> </a:t>
            </a:r>
            <a:r>
              <a:rPr u="none">
                <a:solidFill>
                  <a:srgbClr val="000000"/>
                </a:solidFill>
                <a:uFillTx/>
              </a:rPr>
              <a:t> </a:t>
            </a:r>
          </a:p>
        </p:txBody>
      </p:sp>
      <p:sp>
        <p:nvSpPr>
          <p:cNvPr id="113" name="Correlation Matrix"/>
          <p:cNvSpPr txBox="1"/>
          <p:nvPr/>
        </p:nvSpPr>
        <p:spPr>
          <a:xfrm>
            <a:off x="3093841" y="1710689"/>
            <a:ext cx="1967207"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Correlation Matrix</a:t>
            </a:r>
          </a:p>
        </p:txBody>
      </p:sp>
      <p:pic>
        <p:nvPicPr>
          <p:cNvPr id="114" name="Screen Shot 2018-04-16 at 2.16.26 PM.png" descr="Screen Shot 2018-04-16 at 2.16.26 PM.png"/>
          <p:cNvPicPr>
            <a:picLocks noChangeAspect="1"/>
          </p:cNvPicPr>
          <p:nvPr/>
        </p:nvPicPr>
        <p:blipFill>
          <a:blip r:embed="rId3">
            <a:extLst/>
          </a:blip>
          <a:stretch>
            <a:fillRect/>
          </a:stretch>
        </p:blipFill>
        <p:spPr>
          <a:xfrm>
            <a:off x="2429130" y="2184399"/>
            <a:ext cx="3771903" cy="77470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Support Vector Regression - SVR</a:t>
            </a:r>
          </a:p>
        </p:txBody>
      </p:sp>
      <p:sp>
        <p:nvSpPr>
          <p:cNvPr id="117" name="The main part of the algorithm"/>
          <p:cNvSpPr txBox="1"/>
          <p:nvPr/>
        </p:nvSpPr>
        <p:spPr>
          <a:xfrm>
            <a:off x="432072" y="1107915"/>
            <a:ext cx="3358228" cy="891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The main part of the algorithm</a:t>
            </a:r>
          </a:p>
          <a:p>
            <a:pPr/>
          </a:p>
        </p:txBody>
      </p:sp>
      <p:pic>
        <p:nvPicPr>
          <p:cNvPr id="118" name="Screen Shot 2018-04-16 at 2.18.34 PM.png" descr="Screen Shot 2018-04-16 at 2.18.34 PM.png"/>
          <p:cNvPicPr>
            <a:picLocks noChangeAspect="1"/>
          </p:cNvPicPr>
          <p:nvPr/>
        </p:nvPicPr>
        <p:blipFill>
          <a:blip r:embed="rId3">
            <a:extLst/>
          </a:blip>
          <a:stretch>
            <a:fillRect/>
          </a:stretch>
        </p:blipFill>
        <p:spPr>
          <a:xfrm>
            <a:off x="3924298" y="1031556"/>
            <a:ext cx="1295402" cy="520703"/>
          </a:xfrm>
          <a:prstGeom prst="rect">
            <a:avLst/>
          </a:prstGeom>
          <a:ln w="12700">
            <a:miter lim="400000"/>
          </a:ln>
        </p:spPr>
      </p:pic>
      <p:sp>
        <p:nvSpPr>
          <p:cNvPr id="119" name="y is the vector of values corresponding to your training set,…"/>
          <p:cNvSpPr txBox="1"/>
          <p:nvPr/>
        </p:nvSpPr>
        <p:spPr>
          <a:xfrm>
            <a:off x="330321" y="2015489"/>
            <a:ext cx="6328690" cy="169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y is the vector of values corresponding to your training set, </a:t>
            </a:r>
          </a:p>
          <a:p>
            <a:pPr/>
          </a:p>
          <a:p>
            <a:pPr>
              <a:defRPr i="1"/>
            </a:pPr>
            <a:r>
              <a:t>K</a:t>
            </a:r>
            <a:r>
              <a:rPr i="0"/>
              <a:t> is your correlation matrix </a:t>
            </a:r>
            <a:endParaRPr i="0"/>
          </a:p>
          <a:p>
            <a:pPr/>
          </a:p>
          <a:p>
            <a:pPr/>
            <a:r>
              <a:t>α is a set of unknowns we need to solve for. </a:t>
            </a:r>
          </a:p>
        </p:txBody>
      </p:sp>
      <p:sp>
        <p:nvSpPr>
          <p:cNvPr id="120" name="Line"/>
          <p:cNvSpPr/>
          <p:nvPr/>
        </p:nvSpPr>
        <p:spPr>
          <a:xfrm>
            <a:off x="363811" y="2058669"/>
            <a:ext cx="168952" cy="1"/>
          </a:xfrm>
          <a:prstGeom prst="line">
            <a:avLst/>
          </a:prstGeom>
          <a:ln w="12700">
            <a:solidFill>
              <a:srgbClr val="000000">
                <a:alpha val="67287"/>
              </a:srgbClr>
            </a:solidFill>
            <a:tailEnd type="stealth"/>
          </a:ln>
        </p:spPr>
        <p:txBody>
          <a:bodyPr lIns="45718" tIns="45718" rIns="45718" bIns="45718"/>
          <a:lstStyle/>
          <a:p>
            <a:pPr/>
          </a:p>
        </p:txBody>
      </p:sp>
      <p:sp>
        <p:nvSpPr>
          <p:cNvPr id="121" name="Line"/>
          <p:cNvSpPr/>
          <p:nvPr/>
        </p:nvSpPr>
        <p:spPr>
          <a:xfrm>
            <a:off x="401111" y="2571750"/>
            <a:ext cx="94354" cy="2"/>
          </a:xfrm>
          <a:prstGeom prst="line">
            <a:avLst/>
          </a:prstGeom>
          <a:ln w="25400">
            <a:solidFill>
              <a:srgbClr val="262626"/>
            </a:solidFill>
            <a:miter lim="400000"/>
          </a:ln>
        </p:spPr>
        <p:txBody>
          <a:bodyPr lIns="45718" tIns="45718" rIns="45718" bIns="45718"/>
          <a:lstStyle/>
          <a:p>
            <a:pPr/>
          </a:p>
        </p:txBody>
      </p:sp>
      <p:sp>
        <p:nvSpPr>
          <p:cNvPr id="122" name="Line"/>
          <p:cNvSpPr/>
          <p:nvPr/>
        </p:nvSpPr>
        <p:spPr>
          <a:xfrm>
            <a:off x="2226571" y="2653030"/>
            <a:ext cx="94353" cy="2"/>
          </a:xfrm>
          <a:prstGeom prst="line">
            <a:avLst/>
          </a:prstGeom>
          <a:ln w="25400">
            <a:solidFill>
              <a:srgbClr val="262626"/>
            </a:solidFill>
            <a:miter lim="400000"/>
          </a:ln>
        </p:spPr>
        <p:txBody>
          <a:bodyPr lIns="45718" tIns="45718" rIns="45718" bIns="45718"/>
          <a:lstStyle/>
          <a:p>
            <a:pPr/>
          </a:p>
        </p:txBody>
      </p:sp>
      <p:sp>
        <p:nvSpPr>
          <p:cNvPr id="123" name="Line"/>
          <p:cNvSpPr/>
          <p:nvPr/>
        </p:nvSpPr>
        <p:spPr>
          <a:xfrm>
            <a:off x="363811" y="3161030"/>
            <a:ext cx="168952" cy="1"/>
          </a:xfrm>
          <a:prstGeom prst="line">
            <a:avLst/>
          </a:prstGeom>
          <a:ln w="12700">
            <a:solidFill>
              <a:srgbClr val="000000">
                <a:alpha val="67287"/>
              </a:srgbClr>
            </a:solidFill>
            <a:tailEnd type="stealth"/>
          </a:ln>
        </p:spPr>
        <p:txBody>
          <a:bodyPr lIns="45718" tIns="45718" rIns="45718" bIns="45718"/>
          <a:lstStyle/>
          <a:p>
            <a:pPr/>
          </a:p>
        </p:txBody>
      </p:sp>
      <p:pic>
        <p:nvPicPr>
          <p:cNvPr id="124" name="Screen Shot 2018-04-16 at 2.23.46 PM.png" descr="Screen Shot 2018-04-16 at 2.23.46 PM.png"/>
          <p:cNvPicPr>
            <a:picLocks noChangeAspect="1"/>
          </p:cNvPicPr>
          <p:nvPr/>
        </p:nvPicPr>
        <p:blipFill>
          <a:blip r:embed="rId4">
            <a:extLst/>
          </a:blip>
          <a:stretch>
            <a:fillRect/>
          </a:stretch>
        </p:blipFill>
        <p:spPr>
          <a:xfrm>
            <a:off x="3967479" y="3708201"/>
            <a:ext cx="1016002" cy="3556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upport Vector Regression - SVR"/>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19304" dir="1800000">
                    <a:srgbClr val="000000">
                      <a:alpha val="40000"/>
                    </a:srgbClr>
                  </a:outerShdw>
                </a:effectLst>
              </a:defRPr>
            </a:lvl1pPr>
          </a:lstStyle>
          <a:p>
            <a:pPr/>
            <a:r>
              <a:t>Support Vector Regression - SVR</a:t>
            </a:r>
          </a:p>
        </p:txBody>
      </p:sp>
      <p:sp>
        <p:nvSpPr>
          <p:cNvPr id="129" name="Once α parameters known - form the estimator…"/>
          <p:cNvSpPr txBox="1"/>
          <p:nvPr>
            <p:ph type="body" idx="1"/>
          </p:nvPr>
        </p:nvSpPr>
        <p:spPr>
          <a:prstGeom prst="rect">
            <a:avLst/>
          </a:prstGeom>
        </p:spPr>
        <p:txBody>
          <a:bodyPr/>
          <a:lstStyle/>
          <a:p>
            <a:pPr marL="342899" indent="-342899">
              <a:defRPr sz="1800"/>
            </a:pPr>
            <a:r>
              <a:t>Once α parameters known - form the estimator</a:t>
            </a:r>
          </a:p>
          <a:p>
            <a:pPr marL="342899" indent="-342899">
              <a:defRPr sz="1800"/>
            </a:pPr>
            <a:r>
              <a:t> we use the coefficients we found during the optimization step and the kernel we started off with. </a:t>
            </a:r>
          </a:p>
          <a:p>
            <a:pPr marL="342899" indent="-342899">
              <a:defRPr sz="1800"/>
            </a:pPr>
          </a:p>
          <a:p>
            <a:pPr marL="342899" indent="-342899">
              <a:defRPr sz="1800"/>
            </a:pPr>
            <a:r>
              <a:t>To estimate the value y* for a test point, x* - compute the correlation vector k, </a:t>
            </a:r>
          </a:p>
          <a:p>
            <a:pPr marL="342899" indent="-342899">
              <a:defRPr sz="1800"/>
            </a:pPr>
          </a:p>
          <a:p>
            <a:pPr marL="342899" indent="-342899">
              <a:defRPr sz="1800"/>
            </a:pPr>
            <a:r>
              <a:t>y* = </a:t>
            </a:r>
            <a:r>
              <a:rPr i="1"/>
              <a:t>α</a:t>
            </a:r>
            <a:r>
              <a:t> ⋅</a:t>
            </a:r>
            <a:r>
              <a:rPr i="1"/>
              <a:t>k</a:t>
            </a:r>
          </a:p>
        </p:txBody>
      </p:sp>
      <p:sp>
        <p:nvSpPr>
          <p:cNvPr id="130" name="Line"/>
          <p:cNvSpPr/>
          <p:nvPr/>
        </p:nvSpPr>
        <p:spPr>
          <a:xfrm>
            <a:off x="1217251" y="99694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31" name="Line"/>
          <p:cNvSpPr/>
          <p:nvPr/>
        </p:nvSpPr>
        <p:spPr>
          <a:xfrm>
            <a:off x="8314011" y="238378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32" name="Line"/>
          <p:cNvSpPr/>
          <p:nvPr/>
        </p:nvSpPr>
        <p:spPr>
          <a:xfrm>
            <a:off x="1090251" y="304418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33" name="Line"/>
          <p:cNvSpPr/>
          <p:nvPr/>
        </p:nvSpPr>
        <p:spPr>
          <a:xfrm>
            <a:off x="4768172" y="2383789"/>
            <a:ext cx="168952" cy="2"/>
          </a:xfrm>
          <a:prstGeom prst="line">
            <a:avLst/>
          </a:prstGeom>
          <a:ln w="12700">
            <a:solidFill>
              <a:srgbClr val="000000">
                <a:alpha val="67287"/>
              </a:srgbClr>
            </a:solidFill>
            <a:tailEnd type="stealth"/>
          </a:ln>
        </p:spPr>
        <p:txBody>
          <a:bodyPr lIns="45718" tIns="45718" rIns="45718" bIns="45718"/>
          <a:lstStyle/>
          <a:p>
            <a:pPr/>
          </a:p>
        </p:txBody>
      </p:sp>
      <p:sp>
        <p:nvSpPr>
          <p:cNvPr id="134" name="Line"/>
          <p:cNvSpPr/>
          <p:nvPr/>
        </p:nvSpPr>
        <p:spPr>
          <a:xfrm>
            <a:off x="1354411" y="3044189"/>
            <a:ext cx="168952" cy="2"/>
          </a:xfrm>
          <a:prstGeom prst="line">
            <a:avLst/>
          </a:prstGeom>
          <a:ln w="12700">
            <a:solidFill>
              <a:srgbClr val="000000">
                <a:alpha val="67287"/>
              </a:srgbClr>
            </a:solidFill>
            <a:tailEnd type="stealth"/>
          </a:ln>
        </p:spPr>
        <p:txBody>
          <a:bodyPr lIns="45718" tIns="45718" rIns="45718" bIns="45718"/>
          <a:lstStyle/>
          <a:p>
            <a:pPr/>
          </a:p>
        </p:txBody>
      </p:sp>
      <p:pic>
        <p:nvPicPr>
          <p:cNvPr id="135" name="Screen Shot 2018-04-16 at 2.31.39 PM.png" descr="Screen Shot 2018-04-16 at 2.31.39 PM.png"/>
          <p:cNvPicPr>
            <a:picLocks noChangeAspect="1"/>
          </p:cNvPicPr>
          <p:nvPr/>
        </p:nvPicPr>
        <p:blipFill>
          <a:blip r:embed="rId2">
            <a:extLst/>
          </a:blip>
          <a:stretch>
            <a:fillRect/>
          </a:stretch>
        </p:blipFill>
        <p:spPr>
          <a:xfrm>
            <a:off x="3078479" y="3739753"/>
            <a:ext cx="3251203" cy="8001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upport Vector Regression - SVR"/>
          <p:cNvSpPr txBox="1"/>
          <p:nvPr>
            <p:ph type="title"/>
          </p:nvPr>
        </p:nvSpPr>
        <p:spPr>
          <a:prstGeom prst="rect">
            <a:avLst/>
          </a:prstGeom>
        </p:spPr>
        <p:txBody>
          <a:bodyPr/>
          <a:lstStyle>
            <a:lvl1pPr defTabSz="816559">
              <a:defRPr sz="3854">
                <a:ln w="7595">
                  <a:solidFill>
                    <a:srgbClr val="054697"/>
                  </a:solidFill>
                </a:ln>
                <a:effectLst>
                  <a:outerShdw sx="100000" sy="100000" kx="0" ky="0" algn="b" rotWithShape="0" blurRad="35814" dist="18145" dir="1800000">
                    <a:srgbClr val="000000">
                      <a:alpha val="40000"/>
                    </a:srgbClr>
                  </a:outerShdw>
                </a:effectLst>
              </a:defRPr>
            </a:lvl1pPr>
          </a:lstStyle>
          <a:p>
            <a:pPr/>
            <a:r>
              <a:t>Principal Component Analysis - PCA</a:t>
            </a:r>
          </a:p>
        </p:txBody>
      </p:sp>
      <p:sp>
        <p:nvSpPr>
          <p:cNvPr id="50" name="Support Vector Machines support linear and nonlinear regression that we can refer to as SVR…"/>
          <p:cNvSpPr txBox="1"/>
          <p:nvPr>
            <p:ph type="body" idx="1"/>
          </p:nvPr>
        </p:nvSpPr>
        <p:spPr>
          <a:xfrm>
            <a:off x="228599" y="1189988"/>
            <a:ext cx="8686801" cy="3657603"/>
          </a:xfrm>
          <a:prstGeom prst="rect">
            <a:avLst/>
          </a:prstGeom>
        </p:spPr>
        <p:txBody>
          <a:bodyPr/>
          <a:lstStyle/>
          <a:p>
            <a:pPr marL="342899" indent="-342899">
              <a:defRPr sz="2200"/>
            </a:pPr>
          </a:p>
          <a:p>
            <a:pPr marL="342899" indent="-342899">
              <a:defRPr sz="2200"/>
            </a:pPr>
            <a:r>
              <a:t>Noise filtering</a:t>
            </a:r>
          </a:p>
          <a:p>
            <a:pPr marL="342899" indent="-342899">
              <a:defRPr sz="2200"/>
            </a:pPr>
            <a:r>
              <a:t>Visualization</a:t>
            </a:r>
          </a:p>
          <a:p>
            <a:pPr marL="342899" indent="-342899">
              <a:defRPr sz="2200"/>
            </a:pPr>
            <a:r>
              <a:t>Feature Extraction</a:t>
            </a:r>
          </a:p>
          <a:p>
            <a:pPr marL="342899" indent="-342899">
              <a:defRPr sz="2200"/>
            </a:pPr>
            <a:r>
              <a:t>Stock market predictions</a:t>
            </a:r>
          </a:p>
          <a:p>
            <a:pPr marL="342899" indent="-342899">
              <a:defRPr sz="2200"/>
            </a:pPr>
            <a:r>
              <a:t>Gene data analysis </a:t>
            </a:r>
          </a:p>
          <a:p>
            <a:pPr marL="0" indent="0" defTabSz="457200">
              <a:lnSpc>
                <a:spcPts val="3500"/>
              </a:lnSpc>
              <a:spcBef>
                <a:spcPts val="0"/>
              </a:spcBef>
              <a:buSzTx/>
              <a:buFontTx/>
              <a:buNone/>
              <a:defRPr sz="1450">
                <a:latin typeface="Verdana"/>
                <a:ea typeface="Verdana"/>
                <a:cs typeface="Verdana"/>
                <a:sym typeface="Verdana"/>
              </a:defRPr>
            </a:pPr>
          </a:p>
          <a:p>
            <a:pPr marL="0" indent="0" defTabSz="457200">
              <a:lnSpc>
                <a:spcPts val="3500"/>
              </a:lnSpc>
              <a:spcBef>
                <a:spcPts val="0"/>
              </a:spcBef>
              <a:buSzTx/>
              <a:buFontTx/>
              <a:buNone/>
              <a:defRPr sz="1450">
                <a:latin typeface="Verdana"/>
                <a:ea typeface="Verdana"/>
                <a:cs typeface="Verdana"/>
                <a:sym typeface="Verdana"/>
              </a:defRPr>
            </a:pPr>
          </a:p>
          <a:p>
            <a:pPr marL="0" indent="0" defTabSz="457200">
              <a:lnSpc>
                <a:spcPts val="3500"/>
              </a:lnSpc>
              <a:spcBef>
                <a:spcPts val="0"/>
              </a:spcBef>
              <a:buSzTx/>
              <a:buFontTx/>
              <a:buNone/>
              <a:defRPr sz="1450">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Support Vector Regression - SVR</a:t>
            </a:r>
          </a:p>
        </p:txBody>
      </p:sp>
      <p:sp>
        <p:nvSpPr>
          <p:cNvPr id="138" name="TextBox 36"/>
          <p:cNvSpPr txBox="1"/>
          <p:nvPr/>
        </p:nvSpPr>
        <p:spPr>
          <a:xfrm>
            <a:off x="350042" y="1703104"/>
            <a:ext cx="8443916" cy="32506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2900"/>
              </a:lnSpc>
              <a:spcBef>
                <a:spcPts val="1000"/>
              </a:spcBef>
              <a:defRPr sz="1200">
                <a:solidFill>
                  <a:srgbClr val="29303B"/>
                </a:solidFill>
                <a:latin typeface="Helvetica Neue"/>
                <a:ea typeface="Helvetica Neue"/>
                <a:cs typeface="Helvetica Neue"/>
                <a:sym typeface="Helvetica Neue"/>
              </a:defRPr>
            </a:pPr>
            <a:br/>
            <a:r>
              <a:t>Let’s try to simplify everything: </a:t>
            </a:r>
          </a:p>
          <a:p>
            <a:pPr defTabSz="457200">
              <a:lnSpc>
                <a:spcPts val="2900"/>
              </a:lnSpc>
              <a:spcBef>
                <a:spcPts val="1000"/>
              </a:spcBef>
              <a:defRPr sz="1200">
                <a:solidFill>
                  <a:srgbClr val="29303B"/>
                </a:solidFill>
                <a:latin typeface="Helvetica Neue"/>
                <a:ea typeface="Helvetica Neue"/>
                <a:cs typeface="Helvetica Neue"/>
                <a:sym typeface="Helvetica Neue"/>
              </a:defRPr>
            </a:pPr>
          </a:p>
          <a:p>
            <a:pPr defTabSz="457200">
              <a:lnSpc>
                <a:spcPts val="2900"/>
              </a:lnSpc>
              <a:spcBef>
                <a:spcPts val="1000"/>
              </a:spcBef>
              <a:defRPr sz="1200">
                <a:solidFill>
                  <a:srgbClr val="29303B"/>
                </a:solidFill>
                <a:latin typeface="Helvetica Neue"/>
                <a:ea typeface="Helvetica Neue"/>
                <a:cs typeface="Helvetica Neue"/>
                <a:sym typeface="Helvetica Neue"/>
              </a:defRPr>
            </a:pPr>
            <a:r>
              <a:t>SVR has a different regression goal compared to linear regression. In linear regression we are trying to minimize the error between the prediction and data. In SVR our goal is to make sure that errors do not exceed the threshold. </a:t>
            </a:r>
            <a:br/>
            <a:br/>
            <a:b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upport Vector Regression - SVR"/>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19304" dir="1800000">
                    <a:srgbClr val="000000">
                      <a:alpha val="40000"/>
                    </a:srgbClr>
                  </a:outerShdw>
                </a:effectLst>
              </a:defRPr>
            </a:lvl1pPr>
          </a:lstStyle>
          <a:p>
            <a:pPr/>
            <a:r>
              <a:t>Support Vector Regression - SVR</a:t>
            </a:r>
          </a:p>
        </p:txBody>
      </p:sp>
      <p:pic>
        <p:nvPicPr>
          <p:cNvPr id="141" name="Image" descr="Image"/>
          <p:cNvPicPr>
            <a:picLocks noChangeAspect="1"/>
          </p:cNvPicPr>
          <p:nvPr/>
        </p:nvPicPr>
        <p:blipFill>
          <a:blip r:embed="rId2">
            <a:extLst/>
          </a:blip>
          <a:stretch>
            <a:fillRect/>
          </a:stretch>
        </p:blipFill>
        <p:spPr>
          <a:xfrm>
            <a:off x="1850975" y="1099077"/>
            <a:ext cx="5442050" cy="2671554"/>
          </a:xfrm>
          <a:prstGeom prst="rect">
            <a:avLst/>
          </a:prstGeom>
          <a:ln w="12700">
            <a:miter lim="400000"/>
          </a:ln>
        </p:spPr>
      </p:pic>
      <p:sp>
        <p:nvSpPr>
          <p:cNvPr id="142" name="https://link.springer.com/chapter/10.1007/978-1-4302-5990-9_4"/>
          <p:cNvSpPr txBox="1"/>
          <p:nvPr/>
        </p:nvSpPr>
        <p:spPr>
          <a:xfrm>
            <a:off x="2263881" y="4087936"/>
            <a:ext cx="4570322" cy="269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u="sng">
                <a:solidFill>
                  <a:srgbClr val="0000FF"/>
                </a:solidFill>
                <a:uFill>
                  <a:solidFill>
                    <a:srgbClr val="0000FF"/>
                  </a:solidFill>
                </a:uFill>
                <a:hlinkClick r:id="rId3" invalidUrl="" action="" tgtFrame="" tooltip="" history="1" highlightClick="0" endSnd="0"/>
              </a:defRPr>
            </a:lvl1pPr>
          </a:lstStyle>
          <a:p>
            <a:pPr/>
            <a:r>
              <a:rPr>
                <a:hlinkClick r:id="rId3" invalidUrl="" action="" tgtFrame="" tooltip="" history="1" highlightClick="0" endSnd="0"/>
              </a:rPr>
              <a:t>https://link.springer.com/chapter/10.1007/978-1-4302-5990-9_4</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upport Vector Regression - SVR"/>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19304" dir="1800000">
                    <a:srgbClr val="000000">
                      <a:alpha val="40000"/>
                    </a:srgbClr>
                  </a:outerShdw>
                </a:effectLst>
              </a:defRPr>
            </a:lvl1pPr>
          </a:lstStyle>
          <a:p>
            <a:pPr/>
            <a:r>
              <a:t>Support Vector Regression - SVR</a:t>
            </a:r>
          </a:p>
        </p:txBody>
      </p:sp>
      <p:sp>
        <p:nvSpPr>
          <p:cNvPr id="145" name="Notes: SVR is very useful for:…"/>
          <p:cNvSpPr txBox="1"/>
          <p:nvPr/>
        </p:nvSpPr>
        <p:spPr>
          <a:xfrm>
            <a:off x="1613447" y="1844039"/>
            <a:ext cx="6061648" cy="1615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300"/>
            </a:pPr>
            <a:r>
              <a:t>Notes: SVR is very useful for: </a:t>
            </a:r>
          </a:p>
          <a:p>
            <a:pPr>
              <a:defRPr sz="1300"/>
            </a:pPr>
          </a:p>
          <a:p>
            <a:pPr>
              <a:defRPr sz="1300"/>
            </a:pPr>
            <a:r>
              <a:t>Since you are able to generate training points you then know what the “right” is. But it may be expensive to compute the answer for every new point needed. </a:t>
            </a:r>
          </a:p>
          <a:p>
            <a:pPr>
              <a:defRPr sz="1300"/>
            </a:pPr>
          </a:p>
          <a:p>
            <a:pPr marL="228600" indent="-228600">
              <a:buSzPct val="100000"/>
              <a:buChar char="•"/>
              <a:defRPr sz="1300"/>
            </a:pPr>
            <a:r>
              <a:t>SVR and in particular gaussian processes are a very good method to use for efficient computations, by pre-computing a training set and then using a SVR machine to interpolate the results.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Title 16"/>
          <p:cNvSpPr txBox="1"/>
          <p:nvPr>
            <p:ph type="title"/>
          </p:nvPr>
        </p:nvSpPr>
        <p:spPr>
          <a:prstGeom prst="rect">
            <a:avLst/>
          </a:prstGeom>
        </p:spPr>
        <p:txBody>
          <a:bodyPr/>
          <a:lstStyle>
            <a:lvl1pPr defTabSz="868680">
              <a:defRPr sz="4100">
                <a:ln w="8596">
                  <a:solidFill>
                    <a:srgbClr val="054697"/>
                  </a:solidFill>
                </a:ln>
                <a:effectLst>
                  <a:outerShdw sx="100000" sy="100000" kx="0" ky="0" algn="b" rotWithShape="0" blurRad="38100" dist="36195" dir="2700000">
                    <a:srgbClr val="000000">
                      <a:alpha val="43137"/>
                    </a:srgbClr>
                  </a:outerShdw>
                </a:effectLst>
              </a:defRPr>
            </a:lvl1pPr>
          </a:lstStyle>
          <a:p>
            <a:pPr/>
            <a:r>
              <a:t>Support Vector Regression - SVR</a:t>
            </a:r>
          </a:p>
        </p:txBody>
      </p:sp>
      <p:sp>
        <p:nvSpPr>
          <p:cNvPr id="148" name="In a classification problem, the vectors X are used to define…"/>
          <p:cNvSpPr txBox="1"/>
          <p:nvPr/>
        </p:nvSpPr>
        <p:spPr>
          <a:xfrm>
            <a:off x="929529" y="1606550"/>
            <a:ext cx="6896798" cy="24028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pPr>
            <a:r>
              <a:t>In a classification problem, the vectors </a:t>
            </a:r>
            <a:r>
              <a:rPr i="1"/>
              <a:t>X</a:t>
            </a:r>
            <a:r>
              <a:t> are used to define </a:t>
            </a:r>
          </a:p>
          <a:p>
            <a:pPr>
              <a:defRPr sz="1200"/>
            </a:pPr>
            <a:r>
              <a:t>a hyperplane that separates the two different classes in your solution. </a:t>
            </a:r>
          </a:p>
          <a:p>
            <a:pPr>
              <a:defRPr sz="1200"/>
            </a:pPr>
          </a:p>
          <a:p>
            <a:pPr>
              <a:defRPr sz="1200"/>
            </a:pPr>
            <a:r>
              <a:t>These vectors are used to perform linear regression. The vectors closest to the test point are referred to as support vectors. We can evaluate our function anywhere so any vectors could be closest to our test evaluation location. </a:t>
            </a:r>
          </a:p>
          <a:p>
            <a:pPr>
              <a:defRPr sz="1200"/>
            </a:pPr>
          </a:p>
          <a:p>
            <a:pPr>
              <a:defRPr sz="1200"/>
            </a:pPr>
            <a:r>
              <a:t>Gaussian processes are a particular form of SVM. The difference between the two lies in choice of kernel and loss function. The functional form of the kernel determines which vectors in your training set most strongly influence the regression and the form of your estimator. The loss function choice determines the coefficients used in regression. Together these two pieces totally determine the form and accuracy of your estimator. Although this makes it sound like the two are totally different, the spirit of the two are identical.</a:t>
            </a:r>
          </a:p>
        </p:txBody>
      </p:sp>
      <p:sp>
        <p:nvSpPr>
          <p:cNvPr id="149" name="Line"/>
          <p:cNvSpPr/>
          <p:nvPr/>
        </p:nvSpPr>
        <p:spPr>
          <a:xfrm>
            <a:off x="3686131" y="1642699"/>
            <a:ext cx="116605" cy="2"/>
          </a:xfrm>
          <a:prstGeom prst="line">
            <a:avLst/>
          </a:prstGeom>
          <a:ln w="12700">
            <a:solidFill>
              <a:srgbClr val="000000">
                <a:alpha val="67287"/>
              </a:srgbClr>
            </a:solidFill>
            <a:tailEnd type="stealth"/>
          </a:ln>
        </p:spPr>
        <p:txBody>
          <a:bodyPr lIns="45718" tIns="45718" rIns="45718" bIns="45718"/>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upport Vector Regression - SVR"/>
          <p:cNvSpPr txBox="1"/>
          <p:nvPr>
            <p:ph type="title"/>
          </p:nvPr>
        </p:nvSpPr>
        <p:spPr>
          <a:prstGeom prst="rect">
            <a:avLst/>
          </a:prstGeom>
        </p:spPr>
        <p:txBody>
          <a:bodyPr/>
          <a:lstStyle>
            <a:lvl1pPr defTabSz="816559">
              <a:defRPr sz="3854">
                <a:ln w="7595">
                  <a:solidFill>
                    <a:srgbClr val="054697"/>
                  </a:solidFill>
                </a:ln>
                <a:effectLst>
                  <a:outerShdw sx="100000" sy="100000" kx="0" ky="0" algn="b" rotWithShape="0" blurRad="35814" dist="18145" dir="1800000">
                    <a:srgbClr val="000000">
                      <a:alpha val="40000"/>
                    </a:srgbClr>
                  </a:outerShdw>
                </a:effectLst>
              </a:defRPr>
            </a:lvl1pPr>
          </a:lstStyle>
          <a:p>
            <a:pPr/>
            <a:r>
              <a:t>Principal Component Analysis - PCA</a:t>
            </a:r>
          </a:p>
        </p:txBody>
      </p:sp>
      <p:sp>
        <p:nvSpPr>
          <p:cNvPr id="53" name="Support Vector Machines support linear and nonlinear regression that we can refer to as SVR…"/>
          <p:cNvSpPr txBox="1"/>
          <p:nvPr>
            <p:ph type="body" idx="1"/>
          </p:nvPr>
        </p:nvSpPr>
        <p:spPr>
          <a:xfrm>
            <a:off x="2108199" y="1367788"/>
            <a:ext cx="8686801" cy="3657603"/>
          </a:xfrm>
          <a:prstGeom prst="rect">
            <a:avLst/>
          </a:prstGeom>
        </p:spPr>
        <p:txBody>
          <a:bodyPr/>
          <a:lstStyle/>
          <a:p>
            <a:pPr marL="145381" indent="-145381" defTabSz="457200">
              <a:lnSpc>
                <a:spcPts val="3900"/>
              </a:lnSpc>
              <a:spcBef>
                <a:spcPts val="0"/>
              </a:spcBef>
              <a:buFontTx/>
              <a:defRPr sz="1750">
                <a:latin typeface="Helvetica Neue"/>
                <a:ea typeface="Helvetica Neue"/>
                <a:cs typeface="Helvetica Neue"/>
                <a:sym typeface="Helvetica Neue"/>
              </a:defRPr>
            </a:pPr>
          </a:p>
          <a:p>
            <a:pPr marL="145381" indent="-145381" defTabSz="457200">
              <a:lnSpc>
                <a:spcPts val="3900"/>
              </a:lnSpc>
              <a:spcBef>
                <a:spcPts val="0"/>
              </a:spcBef>
              <a:buFontTx/>
              <a:defRPr sz="1750">
                <a:latin typeface="Helvetica Neue"/>
                <a:ea typeface="Helvetica Neue"/>
                <a:cs typeface="Helvetica Neue"/>
                <a:sym typeface="Helvetica Neue"/>
              </a:defRPr>
            </a:pPr>
          </a:p>
          <a:p>
            <a:pPr marL="145381" indent="-145381" algn="ctr" defTabSz="457200">
              <a:lnSpc>
                <a:spcPts val="4300"/>
              </a:lnSpc>
              <a:spcBef>
                <a:spcPts val="0"/>
              </a:spcBef>
              <a:buFontTx/>
              <a:defRPr sz="2150">
                <a:latin typeface="Helvetica Neue"/>
                <a:ea typeface="Helvetica Neue"/>
                <a:cs typeface="Helvetica Neue"/>
                <a:sym typeface="Helvetica Neue"/>
              </a:defRPr>
            </a:pPr>
          </a:p>
          <a:p>
            <a:pPr marL="145381" indent="-145381" defTabSz="457200">
              <a:lnSpc>
                <a:spcPts val="4300"/>
              </a:lnSpc>
              <a:spcBef>
                <a:spcPts val="0"/>
              </a:spcBef>
              <a:buFontTx/>
              <a:defRPr sz="2150">
                <a:latin typeface="Helvetica Neue"/>
                <a:ea typeface="Helvetica Neue"/>
                <a:cs typeface="Helvetica Neue"/>
                <a:sym typeface="Helvetica Neue"/>
              </a:defRPr>
            </a:pPr>
            <a:r>
              <a:t>   Identify patterns in data</a:t>
            </a:r>
          </a:p>
          <a:p>
            <a:pPr marL="145381" indent="-145381" defTabSz="457200">
              <a:lnSpc>
                <a:spcPts val="4300"/>
              </a:lnSpc>
              <a:spcBef>
                <a:spcPts val="0"/>
              </a:spcBef>
              <a:buFontTx/>
              <a:defRPr sz="2150">
                <a:latin typeface="Helvetica Neue"/>
                <a:ea typeface="Helvetica Neue"/>
                <a:cs typeface="Helvetica Neue"/>
                <a:sym typeface="Helvetica Neue"/>
              </a:defRPr>
            </a:pPr>
            <a:r>
              <a:t>   Detect the correlation between variables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upport Vector Regression - SVR"/>
          <p:cNvSpPr txBox="1"/>
          <p:nvPr>
            <p:ph type="title"/>
          </p:nvPr>
        </p:nvSpPr>
        <p:spPr>
          <a:prstGeom prst="rect">
            <a:avLst/>
          </a:prstGeom>
        </p:spPr>
        <p:txBody>
          <a:bodyPr/>
          <a:lstStyle>
            <a:lvl1pPr defTabSz="816559">
              <a:defRPr sz="3854">
                <a:ln w="7595">
                  <a:solidFill>
                    <a:srgbClr val="054697"/>
                  </a:solidFill>
                </a:ln>
                <a:effectLst>
                  <a:outerShdw sx="100000" sy="100000" kx="0" ky="0" algn="b" rotWithShape="0" blurRad="35814" dist="18145" dir="1800000">
                    <a:srgbClr val="000000">
                      <a:alpha val="40000"/>
                    </a:srgbClr>
                  </a:outerShdw>
                </a:effectLst>
              </a:defRPr>
            </a:lvl1pPr>
          </a:lstStyle>
          <a:p>
            <a:pPr/>
            <a:r>
              <a:t>Principal Component Analysis - PCA</a:t>
            </a:r>
          </a:p>
        </p:txBody>
      </p:sp>
      <p:sp>
        <p:nvSpPr>
          <p:cNvPr id="56" name="Support Vector Machines support linear and nonlinear regression that we can refer to as SVR…"/>
          <p:cNvSpPr txBox="1"/>
          <p:nvPr>
            <p:ph type="body" idx="1"/>
          </p:nvPr>
        </p:nvSpPr>
        <p:spPr>
          <a:xfrm>
            <a:off x="685799" y="2002788"/>
            <a:ext cx="8686802" cy="3657603"/>
          </a:xfrm>
          <a:prstGeom prst="rect">
            <a:avLst/>
          </a:prstGeom>
        </p:spPr>
        <p:txBody>
          <a:bodyPr/>
          <a:lstStyle>
            <a:lvl1pPr marL="0" indent="0" defTabSz="457200">
              <a:lnSpc>
                <a:spcPts val="4700"/>
              </a:lnSpc>
              <a:spcBef>
                <a:spcPts val="0"/>
              </a:spcBef>
              <a:buSzTx/>
              <a:buFontTx/>
              <a:buNone/>
              <a:defRPr sz="1750">
                <a:latin typeface="Helvetica Neue"/>
                <a:ea typeface="Helvetica Neue"/>
                <a:cs typeface="Helvetica Neue"/>
                <a:sym typeface="Helvetica Neue"/>
              </a:defRPr>
            </a:lvl1pPr>
          </a:lstStyle>
          <a:p>
            <a:pPr/>
            <a:r>
              <a:t>Reduce the dimensions of a d-dimensional dataset by projecting it onto a (k)-dimensional subspace (where k&lt;d)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upport Vector Regression - SVR"/>
          <p:cNvSpPr txBox="1"/>
          <p:nvPr>
            <p:ph type="title"/>
          </p:nvPr>
        </p:nvSpPr>
        <p:spPr>
          <a:prstGeom prst="rect">
            <a:avLst/>
          </a:prstGeom>
        </p:spPr>
        <p:txBody>
          <a:bodyPr/>
          <a:lstStyle>
            <a:lvl1pPr defTabSz="816559">
              <a:defRPr sz="3854">
                <a:ln w="7595">
                  <a:solidFill>
                    <a:srgbClr val="054697"/>
                  </a:solidFill>
                </a:ln>
                <a:effectLst>
                  <a:outerShdw sx="100000" sy="100000" kx="0" ky="0" algn="b" rotWithShape="0" blurRad="35814" dist="18145" dir="1800000">
                    <a:srgbClr val="000000">
                      <a:alpha val="40000"/>
                    </a:srgbClr>
                  </a:outerShdw>
                </a:effectLst>
              </a:defRPr>
            </a:lvl1pPr>
          </a:lstStyle>
          <a:p>
            <a:pPr/>
            <a:r>
              <a:t>Principal Component Analysis - PCA</a:t>
            </a:r>
          </a:p>
        </p:txBody>
      </p:sp>
      <p:sp>
        <p:nvSpPr>
          <p:cNvPr id="59" name="• Standardize the data.…"/>
          <p:cNvSpPr txBox="1"/>
          <p:nvPr/>
        </p:nvSpPr>
        <p:spPr>
          <a:xfrm>
            <a:off x="653515" y="1057593"/>
            <a:ext cx="7836969" cy="481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defTabSz="457200">
              <a:lnSpc>
                <a:spcPts val="3500"/>
              </a:lnSpc>
              <a:spcBef>
                <a:spcPts val="700"/>
              </a:spcBef>
              <a:tabLst>
                <a:tab pos="139700" algn="l"/>
                <a:tab pos="457200" algn="l"/>
              </a:tabLst>
              <a:defRPr sz="1450">
                <a:latin typeface="Verdana"/>
                <a:ea typeface="Verdana"/>
                <a:cs typeface="Verdana"/>
                <a:sym typeface="Verdana"/>
              </a:defRPr>
            </a:pPr>
            <a:r>
              <a:t>	•	Standardize the data.</a:t>
            </a:r>
          </a:p>
          <a:p>
            <a:pPr marL="457200" indent="-457200" defTabSz="457200">
              <a:lnSpc>
                <a:spcPts val="3500"/>
              </a:lnSpc>
              <a:spcBef>
                <a:spcPts val="700"/>
              </a:spcBef>
              <a:tabLst>
                <a:tab pos="139700" algn="l"/>
                <a:tab pos="457200" algn="l"/>
              </a:tabLst>
              <a:defRPr sz="1450">
                <a:latin typeface="Verdana"/>
                <a:ea typeface="Verdana"/>
                <a:cs typeface="Verdana"/>
                <a:sym typeface="Verdana"/>
              </a:defRPr>
            </a:pPr>
            <a:r>
              <a:t>	•	Obtain the Eigenvectors and Eigenvalues from the covariance matrix or correlation matrix, or perform Singular Vector Decomposition.</a:t>
            </a:r>
          </a:p>
          <a:p>
            <a:pPr marL="457200" indent="-457200" defTabSz="457200">
              <a:lnSpc>
                <a:spcPts val="3900"/>
              </a:lnSpc>
              <a:spcBef>
                <a:spcPts val="700"/>
              </a:spcBef>
              <a:tabLst>
                <a:tab pos="139700" algn="l"/>
                <a:tab pos="457200" algn="l"/>
              </a:tabLst>
              <a:defRPr sz="1450">
                <a:latin typeface="Verdana"/>
                <a:ea typeface="Verdana"/>
                <a:cs typeface="Verdana"/>
                <a:sym typeface="Verdana"/>
              </a:defRPr>
            </a:pPr>
            <a:r>
              <a:t>	•	Sort eigenvalues in descending order and choose the </a:t>
            </a:r>
            <a:r>
              <a:rPr i="1" sz="1783">
                <a:latin typeface="STIXGeneral"/>
                <a:ea typeface="STIXGeneral"/>
                <a:cs typeface="STIXGeneral"/>
                <a:sym typeface="STIXGeneral"/>
              </a:rPr>
              <a:t>k </a:t>
            </a:r>
            <a:r>
              <a:t>eigenvectors that correspond to the </a:t>
            </a:r>
            <a:r>
              <a:rPr i="1" sz="1783">
                <a:latin typeface="STIXGeneral"/>
                <a:ea typeface="STIXGeneral"/>
                <a:cs typeface="STIXGeneral"/>
                <a:sym typeface="STIXGeneral"/>
              </a:rPr>
              <a:t>k </a:t>
            </a:r>
            <a:r>
              <a:t>largest eigenvalues where </a:t>
            </a:r>
            <a:r>
              <a:rPr i="1" sz="1783">
                <a:latin typeface="STIXGeneral"/>
                <a:ea typeface="STIXGeneral"/>
                <a:cs typeface="STIXGeneral"/>
                <a:sym typeface="STIXGeneral"/>
              </a:rPr>
              <a:t>k </a:t>
            </a:r>
            <a:r>
              <a:t>is the number of dimensions of the new feature subspace (</a:t>
            </a:r>
            <a:r>
              <a:rPr i="1" sz="1783">
                <a:latin typeface="STIXGeneral"/>
                <a:ea typeface="STIXGeneral"/>
                <a:cs typeface="STIXGeneral"/>
                <a:sym typeface="STIXGeneral"/>
              </a:rPr>
              <a:t>k</a:t>
            </a:r>
            <a:r>
              <a:rPr sz="1783">
                <a:latin typeface="STIXGeneral"/>
                <a:ea typeface="STIXGeneral"/>
                <a:cs typeface="STIXGeneral"/>
                <a:sym typeface="STIXGeneral"/>
              </a:rPr>
              <a:t>≤</a:t>
            </a:r>
            <a:r>
              <a:rPr i="1" sz="1783">
                <a:latin typeface="STIXGeneral"/>
                <a:ea typeface="STIXGeneral"/>
                <a:cs typeface="STIXGeneral"/>
                <a:sym typeface="STIXGeneral"/>
              </a:rPr>
              <a:t>d</a:t>
            </a:r>
            <a:r>
              <a:t>)/.</a:t>
            </a:r>
          </a:p>
          <a:p>
            <a:pPr marL="457200" indent="-457200" defTabSz="457200">
              <a:lnSpc>
                <a:spcPts val="3900"/>
              </a:lnSpc>
              <a:spcBef>
                <a:spcPts val="700"/>
              </a:spcBef>
              <a:tabLst>
                <a:tab pos="139700" algn="l"/>
                <a:tab pos="457200" algn="l"/>
              </a:tabLst>
              <a:defRPr sz="1450">
                <a:latin typeface="Verdana"/>
                <a:ea typeface="Verdana"/>
                <a:cs typeface="Verdana"/>
                <a:sym typeface="Verdana"/>
              </a:defRPr>
            </a:pPr>
            <a:r>
              <a:t>	•	Construct the projection matrix </a:t>
            </a:r>
            <a:r>
              <a:rPr b="1" sz="1783">
                <a:latin typeface="STIXGeneral"/>
                <a:ea typeface="STIXGeneral"/>
                <a:cs typeface="STIXGeneral"/>
                <a:sym typeface="STIXGeneral"/>
              </a:rPr>
              <a:t>W </a:t>
            </a:r>
            <a:r>
              <a:t>from the selected </a:t>
            </a:r>
            <a:r>
              <a:rPr i="1" sz="1783">
                <a:latin typeface="STIXGeneral"/>
                <a:ea typeface="STIXGeneral"/>
                <a:cs typeface="STIXGeneral"/>
                <a:sym typeface="STIXGeneral"/>
              </a:rPr>
              <a:t>k </a:t>
            </a:r>
            <a:r>
              <a:t>eigenvectors.</a:t>
            </a:r>
          </a:p>
          <a:p>
            <a:pPr marL="457200" indent="-457200" defTabSz="457200">
              <a:lnSpc>
                <a:spcPts val="3900"/>
              </a:lnSpc>
              <a:spcBef>
                <a:spcPts val="700"/>
              </a:spcBef>
              <a:tabLst>
                <a:tab pos="139700" algn="l"/>
                <a:tab pos="457200" algn="l"/>
              </a:tabLst>
              <a:defRPr sz="1450">
                <a:latin typeface="Verdana"/>
                <a:ea typeface="Verdana"/>
                <a:cs typeface="Verdana"/>
                <a:sym typeface="Verdana"/>
              </a:defRPr>
            </a:pPr>
            <a:r>
              <a:t>	•	Transform the original dataset </a:t>
            </a:r>
            <a:r>
              <a:rPr b="1" sz="1783">
                <a:latin typeface="STIXGeneral"/>
                <a:ea typeface="STIXGeneral"/>
                <a:cs typeface="STIXGeneral"/>
                <a:sym typeface="STIXGeneral"/>
              </a:rPr>
              <a:t>X </a:t>
            </a:r>
            <a:r>
              <a:t>via </a:t>
            </a:r>
            <a:r>
              <a:rPr b="1" sz="1783">
                <a:latin typeface="STIXGeneral"/>
                <a:ea typeface="STIXGeneral"/>
                <a:cs typeface="STIXGeneral"/>
                <a:sym typeface="STIXGeneral"/>
              </a:rPr>
              <a:t>W</a:t>
            </a:r>
            <a:r>
              <a:t> to obtain a </a:t>
            </a:r>
            <a:r>
              <a:rPr i="1" sz="1783">
                <a:latin typeface="STIXGeneral"/>
                <a:ea typeface="STIXGeneral"/>
                <a:cs typeface="STIXGeneral"/>
                <a:sym typeface="STIXGeneral"/>
              </a:rPr>
              <a:t>k</a:t>
            </a:r>
            <a:r>
              <a:t>-dimensional feature subspace </a:t>
            </a:r>
            <a:r>
              <a:rPr b="1" sz="1783">
                <a:latin typeface="STIXGeneral"/>
                <a:ea typeface="STIXGeneral"/>
                <a:cs typeface="STIXGeneral"/>
                <a:sym typeface="STIXGeneral"/>
              </a:rPr>
              <a:t>Y</a:t>
            </a:r>
            <a:endParaRPr b="1" sz="1783">
              <a:latin typeface="STIXGeneral"/>
              <a:ea typeface="STIXGeneral"/>
              <a:cs typeface="STIXGeneral"/>
              <a:sym typeface="STIXGeneral"/>
            </a:endParaRPr>
          </a:p>
          <a:p>
            <a:pPr algn="ctr" defTabSz="457200">
              <a:lnSpc>
                <a:spcPts val="4300"/>
              </a:lnSpc>
              <a:defRPr sz="1450">
                <a:latin typeface="Verdana"/>
                <a:ea typeface="Verdana"/>
                <a:cs typeface="Verdana"/>
                <a:sym typeface="Verdana"/>
              </a:defRPr>
            </a:pPr>
            <a:r>
              <a:rPr u="sng">
                <a:solidFill>
                  <a:srgbClr val="0000FF"/>
                </a:solidFill>
                <a:uFill>
                  <a:solidFill>
                    <a:srgbClr val="0000FF"/>
                  </a:solidFill>
                </a:uFill>
                <a:hlinkClick r:id="rId2" invalidUrl="" action="" tgtFrame="" tooltip="" history="1" highlightClick="0" endSnd="0"/>
              </a:rPr>
              <a:t>https://plot.ly/ipython-notebooks/principal-component-analysis/</a:t>
            </a:r>
          </a:p>
          <a:p>
            <a:pPr marL="457200" indent="-457200" defTabSz="457200">
              <a:lnSpc>
                <a:spcPts val="3500"/>
              </a:lnSpc>
              <a:spcBef>
                <a:spcPts val="700"/>
              </a:spcBef>
              <a:tabLst>
                <a:tab pos="139700" algn="l"/>
                <a:tab pos="457200" algn="l"/>
              </a:tabLst>
              <a:defRPr sz="1450">
                <a:latin typeface="Verdana"/>
                <a:ea typeface="Verdana"/>
                <a:cs typeface="Verdana"/>
                <a:sym typeface="Verdana"/>
              </a:defRPr>
            </a:pPr>
          </a:p>
          <a:p>
            <a:pPr marL="457200" indent="-457200" defTabSz="457200">
              <a:lnSpc>
                <a:spcPts val="3500"/>
              </a:lnSpc>
              <a:spcBef>
                <a:spcPts val="700"/>
              </a:spcBef>
              <a:tabLst>
                <a:tab pos="139700" algn="l"/>
                <a:tab pos="457200" algn="l"/>
              </a:tabLst>
              <a:defRPr sz="1450">
                <a:latin typeface="Verdana"/>
                <a:ea typeface="Verdana"/>
                <a:cs typeface="Verdana"/>
                <a:sym typeface="Verdana"/>
              </a:defRPr>
            </a:pPr>
          </a:p>
          <a:p>
            <a:pPr marL="457200" indent="-457200" defTabSz="457200">
              <a:lnSpc>
                <a:spcPts val="3500"/>
              </a:lnSpc>
              <a:spcBef>
                <a:spcPts val="700"/>
              </a:spcBef>
              <a:tabLst>
                <a:tab pos="139700" algn="l"/>
                <a:tab pos="457200" algn="l"/>
              </a:tabLst>
              <a:defRPr sz="1450">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Title 16"/>
          <p:cNvSpPr txBox="1"/>
          <p:nvPr>
            <p:ph type="title"/>
          </p:nvPr>
        </p:nvSpPr>
        <p:spPr>
          <a:xfrm>
            <a:off x="228600" y="-12700"/>
            <a:ext cx="8686800" cy="742950"/>
          </a:xfrm>
          <a:prstGeom prst="rect">
            <a:avLst/>
          </a:prstGeom>
        </p:spPr>
        <p:txBody>
          <a:bodyPr/>
          <a:lstStyle>
            <a:lvl1pPr defTabSz="842619">
              <a:defRPr sz="3977">
                <a:ln w="8087">
                  <a:solidFill>
                    <a:srgbClr val="054697"/>
                  </a:solidFill>
                </a:ln>
                <a:effectLst>
                  <a:outerShdw sx="100000" sy="100000" kx="0" ky="0" algn="b" rotWithShape="0" blurRad="36957" dist="35109" dir="2700000">
                    <a:srgbClr val="000000">
                      <a:alpha val="43137"/>
                    </a:srgbClr>
                  </a:outerShdw>
                </a:effectLst>
              </a:defRPr>
            </a:lvl1pPr>
          </a:lstStyle>
          <a:p>
            <a:pPr/>
            <a:r>
              <a:t>Linear Discriminant Analysis  - LDA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Title 1"/>
          <p:cNvSpPr txBox="1"/>
          <p:nvPr>
            <p:ph type="title"/>
          </p:nvPr>
        </p:nvSpPr>
        <p:spPr>
          <a:prstGeom prst="rect">
            <a:avLst/>
          </a:prstGeom>
        </p:spPr>
        <p:txBody>
          <a:bodyPr/>
          <a:lstStyle>
            <a:lvl1pPr defTabSz="598473">
              <a:defRPr sz="4250">
                <a:ln w="4079">
                  <a:solidFill>
                    <a:srgbClr val="073297"/>
                  </a:solidFill>
                </a:ln>
                <a:effectLst>
                  <a:outerShdw sx="100000" sy="100000" kx="0" ky="0" algn="b" rotWithShape="0" blurRad="21590" dist="24936" dir="2700000">
                    <a:srgbClr val="000000">
                      <a:alpha val="43137"/>
                    </a:srgbClr>
                  </a:outerShdw>
                </a:effectLst>
              </a:defRPr>
            </a:lvl1pPr>
          </a:lstStyle>
          <a:p>
            <a:pPr/>
            <a:r>
              <a:t>Linear Discriminant Analysis - LDA</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Title 16"/>
          <p:cNvSpPr txBox="1"/>
          <p:nvPr>
            <p:ph type="title"/>
          </p:nvPr>
        </p:nvSpPr>
        <p:spPr>
          <a:prstGeom prst="rect">
            <a:avLst/>
          </a:prstGeom>
        </p:spPr>
        <p:txBody>
          <a:bodyPr/>
          <a:lstStyle>
            <a:lvl1pPr defTabSz="842619">
              <a:defRPr sz="3977">
                <a:ln w="8087">
                  <a:solidFill>
                    <a:srgbClr val="054697"/>
                  </a:solidFill>
                </a:ln>
                <a:effectLst>
                  <a:outerShdw sx="100000" sy="100000" kx="0" ky="0" algn="b" rotWithShape="0" blurRad="36957" dist="35109" dir="2700000">
                    <a:srgbClr val="000000">
                      <a:alpha val="43137"/>
                    </a:srgbClr>
                  </a:outerShdw>
                </a:effectLst>
              </a:defRPr>
            </a:lvl1pPr>
          </a:lstStyle>
          <a:p>
            <a:pPr/>
            <a:r>
              <a:t>Linear Discriminant Analysis  - LDA</a:t>
            </a:r>
          </a:p>
        </p:txBody>
      </p:sp>
      <p:sp>
        <p:nvSpPr>
          <p:cNvPr id="68" name="Used as a dimensionality reduction technique…"/>
          <p:cNvSpPr txBox="1"/>
          <p:nvPr/>
        </p:nvSpPr>
        <p:spPr>
          <a:xfrm>
            <a:off x="1254840" y="1859280"/>
            <a:ext cx="7040720" cy="1424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228600" indent="-228600">
              <a:buSzPct val="100000"/>
              <a:buChar char="•"/>
            </a:pPr>
            <a:r>
              <a:t>Used as a dimensionality reduction technique</a:t>
            </a:r>
          </a:p>
          <a:p>
            <a:pPr marL="228600" indent="-228600">
              <a:buSzPct val="100000"/>
              <a:buChar char="•"/>
            </a:pPr>
          </a:p>
          <a:p>
            <a:pPr marL="228600" indent="-228600">
              <a:buSzPct val="100000"/>
              <a:buChar char="•"/>
            </a:pPr>
            <a:r>
              <a:t>Used in the pre-processing step for pattern classification</a:t>
            </a:r>
          </a:p>
          <a:p>
            <a:pPr marL="228600" indent="-228600">
              <a:buSzPct val="100000"/>
              <a:buChar char="•"/>
            </a:pPr>
          </a:p>
          <a:p>
            <a:pPr marL="228600" indent="-228600">
              <a:buSzPct val="100000"/>
              <a:buChar char="•"/>
            </a:pPr>
            <a:r>
              <a:t>Has the goal to project a dataset onto a lower-dimensional space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Title 16"/>
          <p:cNvSpPr txBox="1"/>
          <p:nvPr>
            <p:ph type="title"/>
          </p:nvPr>
        </p:nvSpPr>
        <p:spPr>
          <a:prstGeom prst="rect">
            <a:avLst/>
          </a:prstGeom>
        </p:spPr>
        <p:txBody>
          <a:bodyPr/>
          <a:lstStyle>
            <a:lvl1pPr defTabSz="859993">
              <a:defRPr sz="4059">
                <a:ln w="8424">
                  <a:solidFill>
                    <a:srgbClr val="054697"/>
                  </a:solidFill>
                </a:ln>
                <a:effectLst>
                  <a:outerShdw sx="100000" sy="100000" kx="0" ky="0" algn="b" rotWithShape="0" blurRad="37719" dist="35833" dir="2700000">
                    <a:srgbClr val="000000">
                      <a:alpha val="43137"/>
                    </a:srgbClr>
                  </a:outerShdw>
                </a:effectLst>
              </a:defRPr>
            </a:lvl1pPr>
          </a:lstStyle>
          <a:p>
            <a:pPr/>
            <a:r>
              <a:t>Linear Discriminant Analysis - LDA</a:t>
            </a:r>
          </a:p>
        </p:txBody>
      </p:sp>
      <p:sp>
        <p:nvSpPr>
          <p:cNvPr id="73" name="Sounds similar to PCA right?"/>
          <p:cNvSpPr txBox="1"/>
          <p:nvPr/>
        </p:nvSpPr>
        <p:spPr>
          <a:xfrm>
            <a:off x="2977838" y="1135381"/>
            <a:ext cx="3188324"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80473" indent="-180473">
              <a:buSzPct val="100000"/>
              <a:buChar char="•"/>
            </a:lvl1pPr>
          </a:lstStyle>
          <a:p>
            <a:pPr/>
            <a:r>
              <a:t>Sounds similar to PCA right? </a:t>
            </a:r>
          </a:p>
        </p:txBody>
      </p:sp>
      <p:sp>
        <p:nvSpPr>
          <p:cNvPr id="74" name="LDA differs because in addition to finding the component axises with LDA we…"/>
          <p:cNvSpPr txBox="1"/>
          <p:nvPr/>
        </p:nvSpPr>
        <p:spPr>
          <a:xfrm>
            <a:off x="721483" y="1869756"/>
            <a:ext cx="8040622" cy="1424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LDA differs because in addition to finding the component axises with LDA we</a:t>
            </a:r>
          </a:p>
          <a:p>
            <a:pPr/>
            <a:r>
              <a:t>Are interested in the axes that maximize the separation between multiple </a:t>
            </a:r>
          </a:p>
          <a:p>
            <a:pPr/>
            <a:r>
              <a:t>classes. </a:t>
            </a:r>
          </a:p>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