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8" r:id="rId5"/>
    <p:sldId id="257" r:id="rId6"/>
    <p:sldId id="264" r:id="rId7"/>
    <p:sldId id="265" r:id="rId8"/>
    <p:sldId id="266" r:id="rId9"/>
    <p:sldId id="267" r:id="rId10"/>
    <p:sldId id="268" r:id="rId11"/>
    <p:sldId id="269" r:id="rId12"/>
    <p:sldId id="270" r:id="rId13"/>
    <p:sldId id="271" r:id="rId14"/>
    <p:sldId id="259" r:id="rId15"/>
    <p:sldId id="260" r:id="rId16"/>
    <p:sldId id="272"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nblogs.com/houleixx/archive/2008/02/23/1078877.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设计原则</a:t>
            </a:r>
            <a:endParaRPr lang="zh-CN" altLang="en-US" dirty="0"/>
          </a:p>
        </p:txBody>
      </p:sp>
      <p:sp>
        <p:nvSpPr>
          <p:cNvPr id="3" name="副标题 2"/>
          <p:cNvSpPr>
            <a:spLocks noGrp="1"/>
          </p:cNvSpPr>
          <p:nvPr>
            <p:ph type="subTitle" idx="1"/>
          </p:nvPr>
        </p:nvSpPr>
        <p:spPr>
          <a:xfrm>
            <a:off x="1043608" y="1340768"/>
            <a:ext cx="7200800" cy="4464496"/>
          </a:xfrm>
        </p:spPr>
        <p:txBody>
          <a:bodyPr>
            <a:normAutofit fontScale="85000" lnSpcReduction="10000"/>
          </a:bodyPr>
          <a:lstStyle/>
          <a:p>
            <a:pPr algn="l"/>
            <a:r>
              <a:rPr lang="zh-CN" altLang="en-US" dirty="0">
                <a:solidFill>
                  <a:schemeClr val="tx1"/>
                </a:solidFill>
                <a:latin typeface="+mn-ea"/>
              </a:rPr>
              <a:t>总原则：开闭</a:t>
            </a:r>
            <a:r>
              <a:rPr lang="zh-CN" altLang="en-US" dirty="0" smtClean="0">
                <a:solidFill>
                  <a:schemeClr val="tx1"/>
                </a:solidFill>
                <a:latin typeface="+mn-ea"/>
              </a:rPr>
              <a:t>原则。对</a:t>
            </a:r>
            <a:r>
              <a:rPr lang="zh-CN" altLang="en-US" dirty="0">
                <a:solidFill>
                  <a:schemeClr val="tx1"/>
                </a:solidFill>
                <a:latin typeface="+mn-ea"/>
              </a:rPr>
              <a:t>扩展开放，对修改关闭</a:t>
            </a:r>
            <a:r>
              <a:rPr lang="zh-CN" altLang="en-US" dirty="0" smtClean="0">
                <a:solidFill>
                  <a:schemeClr val="tx1"/>
                </a:solidFill>
                <a:latin typeface="+mn-ea"/>
              </a:rPr>
              <a:t>。</a:t>
            </a:r>
            <a:endParaRPr lang="en-US" altLang="zh-CN" dirty="0" smtClean="0">
              <a:solidFill>
                <a:schemeClr val="tx1"/>
              </a:solidFill>
              <a:latin typeface="+mn-ea"/>
            </a:endParaRPr>
          </a:p>
          <a:p>
            <a:pPr algn="l"/>
            <a:r>
              <a:rPr lang="en-US" altLang="zh-CN" dirty="0">
                <a:solidFill>
                  <a:schemeClr val="tx1"/>
                </a:solidFill>
                <a:latin typeface="+mn-ea"/>
              </a:rPr>
              <a:t>1</a:t>
            </a:r>
            <a:r>
              <a:rPr lang="zh-CN" altLang="en-US" dirty="0">
                <a:solidFill>
                  <a:schemeClr val="tx1"/>
                </a:solidFill>
                <a:latin typeface="+mn-ea"/>
              </a:rPr>
              <a:t>、单一职责</a:t>
            </a:r>
            <a:r>
              <a:rPr lang="zh-CN" altLang="en-US" dirty="0" smtClean="0">
                <a:solidFill>
                  <a:schemeClr val="tx1"/>
                </a:solidFill>
                <a:latin typeface="+mn-ea"/>
              </a:rPr>
              <a:t>原则</a:t>
            </a:r>
            <a:endParaRPr lang="en-US" altLang="zh-CN" dirty="0" smtClean="0">
              <a:solidFill>
                <a:schemeClr val="tx1"/>
              </a:solidFill>
              <a:latin typeface="+mn-ea"/>
            </a:endParaRPr>
          </a:p>
          <a:p>
            <a:pPr algn="l"/>
            <a:r>
              <a:rPr lang="en-US" altLang="zh-CN" dirty="0">
                <a:solidFill>
                  <a:schemeClr val="tx1"/>
                </a:solidFill>
                <a:latin typeface="+mn-ea"/>
              </a:rPr>
              <a:t>2</a:t>
            </a:r>
            <a:r>
              <a:rPr lang="zh-CN" altLang="en-US" dirty="0">
                <a:solidFill>
                  <a:schemeClr val="tx1"/>
                </a:solidFill>
                <a:latin typeface="+mn-ea"/>
              </a:rPr>
              <a:t>、里氏替换原则。任何基类可以出现的地方，子类一定可以出现。 </a:t>
            </a:r>
            <a:r>
              <a:rPr lang="zh-CN" altLang="en-US" dirty="0" smtClean="0">
                <a:solidFill>
                  <a:schemeClr val="tx1"/>
                </a:solidFill>
                <a:latin typeface="+mn-ea"/>
              </a:rPr>
              <a:t>子</a:t>
            </a:r>
            <a:r>
              <a:rPr lang="zh-CN" altLang="en-US" dirty="0">
                <a:solidFill>
                  <a:schemeClr val="tx1"/>
                </a:solidFill>
                <a:latin typeface="+mn-ea"/>
              </a:rPr>
              <a:t>类对父类的方法尽量不要重写和</a:t>
            </a:r>
            <a:r>
              <a:rPr lang="zh-CN" altLang="en-US" dirty="0" smtClean="0">
                <a:solidFill>
                  <a:schemeClr val="tx1"/>
                </a:solidFill>
                <a:latin typeface="+mn-ea"/>
              </a:rPr>
              <a:t>重载</a:t>
            </a:r>
            <a:endParaRPr lang="en-US" altLang="zh-CN" dirty="0" smtClean="0">
              <a:solidFill>
                <a:schemeClr val="tx1"/>
              </a:solidFill>
              <a:latin typeface="+mn-ea"/>
            </a:endParaRPr>
          </a:p>
          <a:p>
            <a:pPr algn="l"/>
            <a:r>
              <a:rPr lang="en-US" altLang="zh-CN" dirty="0" smtClean="0">
                <a:solidFill>
                  <a:schemeClr val="tx1"/>
                </a:solidFill>
                <a:latin typeface="+mn-ea"/>
              </a:rPr>
              <a:t>3</a:t>
            </a:r>
            <a:r>
              <a:rPr lang="zh-CN" altLang="en-US" dirty="0" smtClean="0">
                <a:solidFill>
                  <a:schemeClr val="tx1"/>
                </a:solidFill>
                <a:latin typeface="+mn-ea"/>
              </a:rPr>
              <a:t>、依赖</a:t>
            </a:r>
            <a:r>
              <a:rPr lang="zh-CN" altLang="en-US" dirty="0">
                <a:solidFill>
                  <a:schemeClr val="tx1"/>
                </a:solidFill>
                <a:latin typeface="+mn-ea"/>
              </a:rPr>
              <a:t>倒转</a:t>
            </a:r>
            <a:r>
              <a:rPr lang="zh-CN" altLang="en-US" dirty="0" smtClean="0">
                <a:solidFill>
                  <a:schemeClr val="tx1"/>
                </a:solidFill>
                <a:latin typeface="+mn-ea"/>
              </a:rPr>
              <a:t>原则。面向</a:t>
            </a:r>
            <a:r>
              <a:rPr lang="zh-CN" altLang="en-US" dirty="0">
                <a:solidFill>
                  <a:schemeClr val="tx1"/>
                </a:solidFill>
                <a:latin typeface="+mn-ea"/>
              </a:rPr>
              <a:t>接口</a:t>
            </a:r>
            <a:r>
              <a:rPr lang="zh-CN" altLang="en-US" dirty="0" smtClean="0">
                <a:solidFill>
                  <a:schemeClr val="tx1"/>
                </a:solidFill>
                <a:latin typeface="+mn-ea"/>
              </a:rPr>
              <a:t>编程</a:t>
            </a:r>
            <a:endParaRPr lang="en-US" altLang="zh-CN" dirty="0" smtClean="0">
              <a:solidFill>
                <a:schemeClr val="tx1"/>
              </a:solidFill>
              <a:latin typeface="+mn-ea"/>
            </a:endParaRPr>
          </a:p>
          <a:p>
            <a:pPr algn="l"/>
            <a:r>
              <a:rPr lang="en-US" altLang="zh-CN" dirty="0" smtClean="0">
                <a:solidFill>
                  <a:schemeClr val="tx1"/>
                </a:solidFill>
                <a:latin typeface="+mn-ea"/>
              </a:rPr>
              <a:t>4</a:t>
            </a:r>
            <a:r>
              <a:rPr lang="zh-CN" altLang="en-US" dirty="0">
                <a:solidFill>
                  <a:schemeClr val="tx1"/>
                </a:solidFill>
                <a:latin typeface="+mn-ea"/>
              </a:rPr>
              <a:t>、接口隔离</a:t>
            </a:r>
            <a:r>
              <a:rPr lang="zh-CN" altLang="en-US" dirty="0" smtClean="0">
                <a:solidFill>
                  <a:schemeClr val="tx1"/>
                </a:solidFill>
                <a:latin typeface="+mn-ea"/>
              </a:rPr>
              <a:t>原则。每个</a:t>
            </a:r>
            <a:r>
              <a:rPr lang="zh-CN" altLang="en-US" dirty="0">
                <a:solidFill>
                  <a:schemeClr val="tx1"/>
                </a:solidFill>
                <a:latin typeface="+mn-ea"/>
              </a:rPr>
              <a:t>接口中不存在子类用不到却必须实现的方法</a:t>
            </a:r>
            <a:r>
              <a:rPr lang="zh-CN" altLang="en-US" dirty="0" smtClean="0">
                <a:solidFill>
                  <a:schemeClr val="tx1"/>
                </a:solidFill>
                <a:latin typeface="+mn-ea"/>
              </a:rPr>
              <a:t>，</a:t>
            </a:r>
            <a:endParaRPr lang="en-US" altLang="zh-CN" dirty="0" smtClean="0">
              <a:solidFill>
                <a:schemeClr val="tx1"/>
              </a:solidFill>
              <a:latin typeface="+mn-ea"/>
            </a:endParaRPr>
          </a:p>
          <a:p>
            <a:pPr algn="l"/>
            <a:r>
              <a:rPr lang="en-US" altLang="zh-CN" dirty="0">
                <a:solidFill>
                  <a:schemeClr val="tx1"/>
                </a:solidFill>
                <a:latin typeface="+mn-ea"/>
              </a:rPr>
              <a:t>6</a:t>
            </a:r>
            <a:r>
              <a:rPr lang="zh-CN" altLang="en-US" dirty="0">
                <a:solidFill>
                  <a:schemeClr val="tx1"/>
                </a:solidFill>
                <a:latin typeface="+mn-ea"/>
              </a:rPr>
              <a:t>、合成复用</a:t>
            </a:r>
            <a:r>
              <a:rPr lang="zh-CN" altLang="en-US" dirty="0" smtClean="0">
                <a:solidFill>
                  <a:schemeClr val="tx1"/>
                </a:solidFill>
                <a:latin typeface="+mn-ea"/>
              </a:rPr>
              <a:t>原则。尽量使用组合，</a:t>
            </a:r>
            <a:r>
              <a:rPr lang="zh-CN" altLang="en-US" dirty="0">
                <a:solidFill>
                  <a:schemeClr val="tx1"/>
                </a:solidFill>
                <a:latin typeface="+mn-ea"/>
              </a:rPr>
              <a:t>而</a:t>
            </a:r>
            <a:r>
              <a:rPr lang="zh-CN" altLang="en-US" dirty="0" smtClean="0">
                <a:solidFill>
                  <a:schemeClr val="tx1"/>
                </a:solidFill>
                <a:latin typeface="+mn-ea"/>
              </a:rPr>
              <a:t>不是继承</a:t>
            </a:r>
            <a:r>
              <a:rPr lang="zh-CN" altLang="en-US" dirty="0">
                <a:solidFill>
                  <a:schemeClr val="tx1"/>
                </a:solidFill>
                <a:latin typeface="+mn-ea"/>
              </a:rPr>
              <a:t>。</a:t>
            </a:r>
          </a:p>
        </p:txBody>
      </p:sp>
    </p:spTree>
    <p:extLst>
      <p:ext uri="{BB962C8B-B14F-4D97-AF65-F5344CB8AC3E}">
        <p14:creationId xmlns:p14="http://schemas.microsoft.com/office/powerpoint/2010/main" val="314097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a:t>桥接</a:t>
            </a:r>
            <a:r>
              <a:rPr lang="zh-CN" altLang="en-US" dirty="0" smtClean="0"/>
              <a:t>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solidFill>
                  <a:schemeClr val="tx1"/>
                </a:solidFill>
                <a:hlinkClick r:id="rId2"/>
              </a:rPr>
              <a:t>解决</a:t>
            </a:r>
            <a:r>
              <a:rPr lang="zh-CN" altLang="en-US" dirty="0">
                <a:solidFill>
                  <a:schemeClr val="tx1"/>
                </a:solidFill>
              </a:rPr>
              <a:t>系统在多个维度上的独立</a:t>
            </a:r>
            <a:r>
              <a:rPr lang="zh-CN" altLang="en-US" dirty="0" smtClean="0">
                <a:solidFill>
                  <a:schemeClr val="tx1"/>
                </a:solidFill>
              </a:rPr>
              <a:t>变化问题</a:t>
            </a:r>
            <a:endParaRPr lang="en-US" altLang="zh-CN" dirty="0" smtClean="0">
              <a:solidFill>
                <a:schemeClr val="tx1"/>
              </a:solidFill>
              <a:hlinkClick r:id="rId2"/>
            </a:endParaRPr>
          </a:p>
          <a:p>
            <a:pPr algn="l"/>
            <a:r>
              <a:rPr lang="en-US" altLang="zh-CN" dirty="0" smtClean="0">
                <a:hlinkClick r:id="rId2"/>
              </a:rPr>
              <a:t>http</a:t>
            </a:r>
            <a:r>
              <a:rPr lang="en-US" altLang="zh-CN" dirty="0">
                <a:hlinkClick r:id="rId2"/>
              </a:rPr>
              <a:t>://</a:t>
            </a:r>
            <a:r>
              <a:rPr lang="en-US" altLang="zh-CN" dirty="0" smtClean="0">
                <a:hlinkClick r:id="rId2"/>
              </a:rPr>
              <a:t>www.cnblogs.com/houleixx/archive/2008/02/23/1078877.html</a:t>
            </a:r>
            <a:endParaRPr lang="en-US" altLang="zh-CN" dirty="0" smtClean="0"/>
          </a:p>
          <a:p>
            <a:pPr algn="l"/>
            <a:endParaRPr lang="zh-CN" altLang="en-US" dirty="0"/>
          </a:p>
        </p:txBody>
      </p:sp>
    </p:spTree>
    <p:extLst>
      <p:ext uri="{BB962C8B-B14F-4D97-AF65-F5344CB8AC3E}">
        <p14:creationId xmlns:p14="http://schemas.microsoft.com/office/powerpoint/2010/main" val="164627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a:t>组合</a:t>
            </a:r>
            <a:r>
              <a:rPr lang="zh-CN" altLang="en-US" dirty="0" smtClean="0"/>
              <a:t>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t>组合模式有时又叫</a:t>
            </a:r>
            <a:r>
              <a:rPr lang="zh-CN" altLang="en-US" b="1" u="sng" dirty="0"/>
              <a:t>部分</a:t>
            </a:r>
            <a:r>
              <a:rPr lang="en-US" altLang="zh-CN" b="1" u="sng" dirty="0"/>
              <a:t>-</a:t>
            </a:r>
            <a:r>
              <a:rPr lang="zh-CN" altLang="en-US" b="1" u="sng" dirty="0"/>
              <a:t>整体</a:t>
            </a:r>
            <a:r>
              <a:rPr lang="zh-CN" altLang="en-US" dirty="0" smtClean="0"/>
              <a:t>模式。</a:t>
            </a:r>
            <a:endParaRPr lang="en-US" altLang="zh-CN" dirty="0" smtClean="0"/>
          </a:p>
          <a:p>
            <a:pPr algn="l"/>
            <a:r>
              <a:rPr lang="zh-CN" altLang="en-US" dirty="0" smtClean="0"/>
              <a:t>在</a:t>
            </a:r>
            <a:r>
              <a:rPr lang="zh-CN" altLang="en-US" dirty="0"/>
              <a:t>处理类似树形结构的问题时比较</a:t>
            </a:r>
            <a:r>
              <a:rPr lang="zh-CN" altLang="en-US" dirty="0" smtClean="0"/>
              <a:t>方便。</a:t>
            </a:r>
            <a:endParaRPr lang="zh-CN" altLang="en-US" dirty="0"/>
          </a:p>
        </p:txBody>
      </p:sp>
    </p:spTree>
    <p:extLst>
      <p:ext uri="{BB962C8B-B14F-4D97-AF65-F5344CB8AC3E}">
        <p14:creationId xmlns:p14="http://schemas.microsoft.com/office/powerpoint/2010/main" val="72750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a:t>策略</a:t>
            </a:r>
            <a:r>
              <a:rPr lang="zh-CN" altLang="en-US" dirty="0" smtClean="0"/>
              <a:t>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t>策略模式定义了一系列算法，并将每个算法封装起来，使他们可以相互替换，且算法的变化不会影响到使用算法的客户</a:t>
            </a:r>
            <a:r>
              <a:rPr lang="zh-CN" altLang="en-US" dirty="0" smtClean="0"/>
              <a:t>。</a:t>
            </a:r>
            <a:endParaRPr lang="en-US" altLang="zh-CN" dirty="0" smtClean="0"/>
          </a:p>
          <a:p>
            <a:pPr algn="l"/>
            <a:r>
              <a:rPr lang="zh-CN" altLang="en-US" dirty="0" smtClean="0"/>
              <a:t>含有多个</a:t>
            </a:r>
            <a:r>
              <a:rPr lang="en-US" altLang="zh-CN" dirty="0" smtClean="0"/>
              <a:t>if</a:t>
            </a:r>
            <a:r>
              <a:rPr lang="zh-CN" altLang="en-US" dirty="0" smtClean="0"/>
              <a:t>语句的代码通常意味着需要使用</a:t>
            </a:r>
            <a:r>
              <a:rPr lang="en-US" altLang="zh-CN" dirty="0" smtClean="0"/>
              <a:t>strategy</a:t>
            </a:r>
            <a:r>
              <a:rPr lang="zh-CN" altLang="en-US" dirty="0" smtClean="0"/>
              <a:t>模式。</a:t>
            </a:r>
            <a:endParaRPr lang="zh-CN" altLang="en-US" dirty="0"/>
          </a:p>
        </p:txBody>
      </p:sp>
    </p:spTree>
    <p:extLst>
      <p:ext uri="{BB962C8B-B14F-4D97-AF65-F5344CB8AC3E}">
        <p14:creationId xmlns:p14="http://schemas.microsoft.com/office/powerpoint/2010/main" val="22819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模板方法模式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定义一个操作中的算法的骨架，而将一些步骤延迟到子类中。使得子类可以不改变一个算法的结构即可重定义该算法的某些特定步骤。</a:t>
            </a:r>
            <a:r>
              <a:rPr lang="en-US" altLang="zh-CN" dirty="0" smtClean="0"/>
              <a:t>——</a:t>
            </a:r>
            <a:r>
              <a:rPr lang="zh-CN" altLang="en-US" dirty="0"/>
              <a:t>钩子操作</a:t>
            </a:r>
          </a:p>
          <a:p>
            <a:pPr algn="l"/>
            <a:endParaRPr lang="en-US" altLang="zh-CN" dirty="0" smtClean="0"/>
          </a:p>
        </p:txBody>
      </p:sp>
    </p:spTree>
    <p:extLst>
      <p:ext uri="{BB962C8B-B14F-4D97-AF65-F5344CB8AC3E}">
        <p14:creationId xmlns:p14="http://schemas.microsoft.com/office/powerpoint/2010/main" val="170255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观察者</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定义对象间的一种一对多的依赖关系，当一个对象的状态发生改变时，所依赖于它的对象都得到通知并被自动更新。</a:t>
            </a:r>
            <a:endParaRPr lang="zh-CN" altLang="en-US" dirty="0"/>
          </a:p>
        </p:txBody>
      </p:sp>
    </p:spTree>
    <p:extLst>
      <p:ext uri="{BB962C8B-B14F-4D97-AF65-F5344CB8AC3E}">
        <p14:creationId xmlns:p14="http://schemas.microsoft.com/office/powerpoint/2010/main" val="281587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迭代模式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提供一种方法顺序访问一个聚合对象中各个元素，而又不需暴露该对象的内部表示。</a:t>
            </a:r>
            <a:endParaRPr lang="en-US" altLang="zh-CN" dirty="0" smtClean="0"/>
          </a:p>
          <a:p>
            <a:pPr algn="l"/>
            <a:endParaRPr lang="zh-CN" altLang="en-US" dirty="0"/>
          </a:p>
        </p:txBody>
      </p:sp>
    </p:spTree>
    <p:extLst>
      <p:ext uri="{BB962C8B-B14F-4D97-AF65-F5344CB8AC3E}">
        <p14:creationId xmlns:p14="http://schemas.microsoft.com/office/powerpoint/2010/main" val="390750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a:t>责任链</a:t>
            </a:r>
            <a:r>
              <a:rPr lang="zh-CN" altLang="en-US" dirty="0" smtClean="0"/>
              <a:t>模式</a:t>
            </a:r>
            <a:endParaRPr lang="zh-CN" altLang="en-US" dirty="0"/>
          </a:p>
        </p:txBody>
      </p:sp>
      <p:sp>
        <p:nvSpPr>
          <p:cNvPr id="3" name="副标题 2"/>
          <p:cNvSpPr>
            <a:spLocks noGrp="1"/>
          </p:cNvSpPr>
          <p:nvPr>
            <p:ph type="subTitle" idx="1"/>
          </p:nvPr>
        </p:nvSpPr>
        <p:spPr>
          <a:xfrm>
            <a:off x="1043608" y="1340768"/>
            <a:ext cx="7200800" cy="4464496"/>
          </a:xfrm>
        </p:spPr>
        <p:txBody>
          <a:bodyPr>
            <a:normAutofit fontScale="92500" lnSpcReduction="10000"/>
          </a:bodyPr>
          <a:lstStyle/>
          <a:p>
            <a:pPr algn="l"/>
            <a:r>
              <a:rPr lang="zh-CN" altLang="en-US" dirty="0"/>
              <a:t>有多个对象，每个对象持有对下一个对象的引用，这样就会形成一条链，请求在这条链上传递，直到某一对象决定处理该请求。但是发出者并不清楚到底最终那个对象会处理该请求，所以，责任链模式可以实现，在隐瞒客户端的情况下，对系统进行动态的调整</a:t>
            </a:r>
            <a:r>
              <a:rPr lang="zh-CN" altLang="en-US" dirty="0" smtClean="0"/>
              <a:t>。</a:t>
            </a:r>
            <a:endParaRPr lang="en-US" altLang="zh-CN" dirty="0" smtClean="0"/>
          </a:p>
          <a:p>
            <a:pPr algn="l"/>
            <a:r>
              <a:rPr lang="zh-CN" altLang="en-US" dirty="0"/>
              <a:t>链接上的请求可以是一条链，可以是一个树，还可以是一个</a:t>
            </a:r>
            <a:r>
              <a:rPr lang="zh-CN" altLang="en-US" dirty="0" smtClean="0"/>
              <a:t>环</a:t>
            </a:r>
            <a:endParaRPr lang="en-US" altLang="zh-CN" dirty="0" smtClean="0"/>
          </a:p>
          <a:p>
            <a:pPr algn="l"/>
            <a:r>
              <a:rPr lang="en-US" altLang="zh-CN" dirty="0" err="1" smtClean="0"/>
              <a:t>HttpFilter</a:t>
            </a:r>
            <a:r>
              <a:rPr lang="en-US" altLang="zh-CN" dirty="0" err="1" smtClean="0"/>
              <a:t>.filter</a:t>
            </a:r>
            <a:r>
              <a:rPr lang="en-US" altLang="zh-CN" dirty="0" smtClean="0"/>
              <a:t>(</a:t>
            </a:r>
            <a:r>
              <a:rPr lang="en-US" altLang="zh-CN" dirty="0" err="1" smtClean="0"/>
              <a:t>HttpRequest</a:t>
            </a:r>
            <a:r>
              <a:rPr lang="en-US" altLang="zh-CN" dirty="0" smtClean="0"/>
              <a:t>)</a:t>
            </a:r>
            <a:endParaRPr lang="zh-CN" altLang="en-US" dirty="0"/>
          </a:p>
        </p:txBody>
      </p:sp>
    </p:spTree>
    <p:extLst>
      <p:ext uri="{BB962C8B-B14F-4D97-AF65-F5344CB8AC3E}">
        <p14:creationId xmlns:p14="http://schemas.microsoft.com/office/powerpoint/2010/main" val="181661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命令模式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将一个请求封装为一个对象，从而可以用不同的请求对客户进行参数化。</a:t>
            </a:r>
            <a:endParaRPr lang="en-US" altLang="zh-CN" dirty="0" smtClean="0"/>
          </a:p>
          <a:p>
            <a:pPr algn="l"/>
            <a:r>
              <a:rPr lang="zh-CN" altLang="en-US" dirty="0" smtClean="0"/>
              <a:t>目的是：命令</a:t>
            </a:r>
            <a:r>
              <a:rPr lang="zh-CN" altLang="en-US" dirty="0"/>
              <a:t>的发出者和执行者之间解耦，实现请求和执行分开</a:t>
            </a:r>
            <a:endParaRPr lang="zh-CN" altLang="en-US" dirty="0"/>
          </a:p>
        </p:txBody>
      </p:sp>
    </p:spTree>
    <p:extLst>
      <p:ext uri="{BB962C8B-B14F-4D97-AF65-F5344CB8AC3E}">
        <p14:creationId xmlns:p14="http://schemas.microsoft.com/office/powerpoint/2010/main" val="89826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a:t>访问者</a:t>
            </a:r>
            <a:r>
              <a:rPr lang="zh-CN" altLang="en-US" dirty="0" smtClean="0"/>
              <a:t>模式</a:t>
            </a:r>
            <a:endParaRPr lang="zh-CN" altLang="en-US" dirty="0"/>
          </a:p>
        </p:txBody>
      </p:sp>
      <p:sp>
        <p:nvSpPr>
          <p:cNvPr id="3" name="副标题 2"/>
          <p:cNvSpPr>
            <a:spLocks noGrp="1"/>
          </p:cNvSpPr>
          <p:nvPr>
            <p:ph type="subTitle" idx="1"/>
          </p:nvPr>
        </p:nvSpPr>
        <p:spPr>
          <a:xfrm>
            <a:off x="1043608" y="1340768"/>
            <a:ext cx="7200800" cy="4464496"/>
          </a:xfrm>
        </p:spPr>
        <p:txBody>
          <a:bodyPr>
            <a:normAutofit fontScale="92500" lnSpcReduction="10000"/>
          </a:bodyPr>
          <a:lstStyle/>
          <a:p>
            <a:pPr algn="l"/>
            <a:r>
              <a:rPr lang="zh-CN" altLang="en-US" dirty="0"/>
              <a:t>把数据结构和作用于结构上的操作解耦合，使得操作集合可相对自由地</a:t>
            </a:r>
            <a:r>
              <a:rPr lang="zh-CN" altLang="en-US" dirty="0" smtClean="0"/>
              <a:t>演化</a:t>
            </a:r>
            <a:endParaRPr lang="en-US" altLang="zh-CN" dirty="0" smtClean="0"/>
          </a:p>
          <a:p>
            <a:pPr algn="l"/>
            <a:r>
              <a:rPr lang="zh-CN" altLang="en-US" dirty="0"/>
              <a:t>访问者模式适用于数据结构相对稳定算法又易变化的</a:t>
            </a:r>
            <a:r>
              <a:rPr lang="zh-CN" altLang="en-US" dirty="0" smtClean="0"/>
              <a:t>系统。</a:t>
            </a:r>
            <a:r>
              <a:rPr lang="zh-CN" altLang="en-US" dirty="0"/>
              <a:t>因为访问者模式使得算法操作增加变得</a:t>
            </a:r>
            <a:r>
              <a:rPr lang="zh-CN" altLang="en-US" dirty="0" smtClean="0"/>
              <a:t>容易。</a:t>
            </a:r>
            <a:endParaRPr lang="en-US" altLang="zh-CN" dirty="0" smtClean="0"/>
          </a:p>
          <a:p>
            <a:pPr algn="l"/>
            <a:r>
              <a:rPr lang="zh-CN" altLang="en-US" dirty="0"/>
              <a:t>访问者模式的优点是增加操作很容易，因为增加操作意味着增加新的访问者。访问者模式将有关行为集中到一个访问者对象中，其改变不影响系统数据结构。其缺点就是增加新的数据结构很困难。</a:t>
            </a:r>
            <a:endParaRPr lang="zh-CN" altLang="en-US" dirty="0"/>
          </a:p>
        </p:txBody>
      </p:sp>
    </p:spTree>
    <p:extLst>
      <p:ext uri="{BB962C8B-B14F-4D97-AF65-F5344CB8AC3E}">
        <p14:creationId xmlns:p14="http://schemas.microsoft.com/office/powerpoint/2010/main" val="126415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设计模式分类</a:t>
            </a:r>
            <a:endParaRPr lang="zh-CN" altLang="en-US" dirty="0"/>
          </a:p>
        </p:txBody>
      </p:sp>
      <p:sp>
        <p:nvSpPr>
          <p:cNvPr id="3" name="副标题 2"/>
          <p:cNvSpPr>
            <a:spLocks noGrp="1"/>
          </p:cNvSpPr>
          <p:nvPr>
            <p:ph type="subTitle" idx="1"/>
          </p:nvPr>
        </p:nvSpPr>
        <p:spPr>
          <a:xfrm>
            <a:off x="1043608" y="1340768"/>
            <a:ext cx="7200800" cy="4464496"/>
          </a:xfrm>
        </p:spPr>
        <p:txBody>
          <a:bodyPr>
            <a:normAutofit/>
          </a:bodyPr>
          <a:lstStyle/>
          <a:p>
            <a:pPr algn="l"/>
            <a:r>
              <a:rPr lang="zh-CN" altLang="en-US" sz="2400" dirty="0">
                <a:solidFill>
                  <a:schemeClr val="tx1"/>
                </a:solidFill>
              </a:rPr>
              <a:t>创建型模式，共五种：</a:t>
            </a:r>
            <a:r>
              <a:rPr lang="zh-CN" altLang="en-US" sz="2400" dirty="0">
                <a:solidFill>
                  <a:srgbClr val="FF0000"/>
                </a:solidFill>
              </a:rPr>
              <a:t>工厂方法模式、抽象工厂模式、单例模式</a:t>
            </a:r>
            <a:r>
              <a:rPr lang="zh-CN" altLang="en-US" sz="2400" dirty="0">
                <a:solidFill>
                  <a:schemeClr val="tx1"/>
                </a:solidFill>
              </a:rPr>
              <a:t>、建造者模式、原型模式。</a:t>
            </a:r>
          </a:p>
          <a:p>
            <a:pPr algn="l"/>
            <a:r>
              <a:rPr lang="zh-CN" altLang="en-US" sz="2400" dirty="0">
                <a:solidFill>
                  <a:schemeClr val="tx1"/>
                </a:solidFill>
              </a:rPr>
              <a:t>结构型模式，共七种：</a:t>
            </a:r>
            <a:r>
              <a:rPr lang="zh-CN" altLang="en-US" sz="2400" dirty="0">
                <a:solidFill>
                  <a:srgbClr val="FF0000"/>
                </a:solidFill>
              </a:rPr>
              <a:t>适配器模式、装饰器模式、代理模式、外观模式、桥接模式、组合模式、</a:t>
            </a:r>
            <a:r>
              <a:rPr lang="zh-CN" altLang="en-US" sz="2400" dirty="0">
                <a:solidFill>
                  <a:schemeClr val="tx1"/>
                </a:solidFill>
              </a:rPr>
              <a:t>享元模式。</a:t>
            </a:r>
          </a:p>
          <a:p>
            <a:pPr algn="l"/>
            <a:r>
              <a:rPr lang="zh-CN" altLang="en-US" sz="2400" dirty="0">
                <a:solidFill>
                  <a:schemeClr val="tx1"/>
                </a:solidFill>
              </a:rPr>
              <a:t>行为型模式，共十一种：</a:t>
            </a:r>
            <a:r>
              <a:rPr lang="zh-CN" altLang="en-US" sz="2400" dirty="0">
                <a:solidFill>
                  <a:srgbClr val="FF0000"/>
                </a:solidFill>
              </a:rPr>
              <a:t>策略模式、模板方法模式、观察者模式、迭代子模式、责任链模式、命令模式</a:t>
            </a:r>
            <a:r>
              <a:rPr lang="zh-CN" altLang="en-US" sz="2400" dirty="0">
                <a:solidFill>
                  <a:schemeClr val="tx1"/>
                </a:solidFill>
              </a:rPr>
              <a:t>、备忘录模式、状态模式、</a:t>
            </a:r>
            <a:r>
              <a:rPr lang="zh-CN" altLang="en-US" sz="2400" dirty="0">
                <a:solidFill>
                  <a:srgbClr val="FF0000"/>
                </a:solidFill>
              </a:rPr>
              <a:t>访问者模式</a:t>
            </a:r>
            <a:r>
              <a:rPr lang="zh-CN" altLang="en-US" sz="2400" dirty="0">
                <a:solidFill>
                  <a:schemeClr val="tx1"/>
                </a:solidFill>
              </a:rPr>
              <a:t>、中介者模式、解释器模式。</a:t>
            </a:r>
          </a:p>
          <a:p>
            <a:pPr algn="l"/>
            <a:endParaRPr lang="zh-CN" altLang="en-US" sz="2400" dirty="0"/>
          </a:p>
        </p:txBody>
      </p:sp>
    </p:spTree>
    <p:extLst>
      <p:ext uri="{BB962C8B-B14F-4D97-AF65-F5344CB8AC3E}">
        <p14:creationId xmlns:p14="http://schemas.microsoft.com/office/powerpoint/2010/main" val="299033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单例</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en-US" altLang="zh-CN" dirty="0" smtClean="0"/>
              <a:t>1</a:t>
            </a:r>
            <a:r>
              <a:rPr lang="zh-CN" altLang="en-US" dirty="0" smtClean="0"/>
              <a:t>、单</a:t>
            </a:r>
            <a:r>
              <a:rPr lang="zh-CN" altLang="en-US" dirty="0"/>
              <a:t>例对象能保证在一个</a:t>
            </a:r>
            <a:r>
              <a:rPr lang="en-US" altLang="zh-CN" dirty="0"/>
              <a:t>JVM</a:t>
            </a:r>
            <a:r>
              <a:rPr lang="zh-CN" altLang="en-US" dirty="0"/>
              <a:t>中，该对象只有一个实例</a:t>
            </a:r>
            <a:r>
              <a:rPr lang="zh-CN" altLang="en-US" dirty="0" smtClean="0"/>
              <a:t>存在。</a:t>
            </a:r>
            <a:endParaRPr lang="en-US" altLang="zh-CN" dirty="0" smtClean="0"/>
          </a:p>
          <a:p>
            <a:pPr algn="l"/>
            <a:r>
              <a:rPr lang="en-US" altLang="zh-CN" dirty="0" smtClean="0"/>
              <a:t>2</a:t>
            </a:r>
            <a:r>
              <a:rPr lang="zh-CN" altLang="en-US" dirty="0" smtClean="0"/>
              <a:t>、只有一个对象实例，减少</a:t>
            </a:r>
            <a:r>
              <a:rPr lang="en-US" altLang="zh-CN" dirty="0" smtClean="0"/>
              <a:t>GC</a:t>
            </a:r>
          </a:p>
          <a:p>
            <a:pPr algn="l"/>
            <a:r>
              <a:rPr lang="en-US" altLang="zh-CN" dirty="0" smtClean="0"/>
              <a:t>3</a:t>
            </a:r>
            <a:r>
              <a:rPr lang="zh-CN" altLang="en-US" dirty="0" smtClean="0"/>
              <a:t>、可以保持系统状态的唯一性</a:t>
            </a:r>
            <a:endParaRPr lang="zh-CN" altLang="en-US" dirty="0"/>
          </a:p>
        </p:txBody>
      </p:sp>
    </p:spTree>
    <p:extLst>
      <p:ext uri="{BB962C8B-B14F-4D97-AF65-F5344CB8AC3E}">
        <p14:creationId xmlns:p14="http://schemas.microsoft.com/office/powerpoint/2010/main" val="168022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工厂方法</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t>每个具体工厂类只能创建一个具体产品类的实例</a:t>
            </a:r>
          </a:p>
        </p:txBody>
      </p:sp>
    </p:spTree>
    <p:extLst>
      <p:ext uri="{BB962C8B-B14F-4D97-AF65-F5344CB8AC3E}">
        <p14:creationId xmlns:p14="http://schemas.microsoft.com/office/powerpoint/2010/main" val="103362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抽象工厂</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t>每个具体工厂类可以创建多个具体产品类的</a:t>
            </a:r>
            <a:r>
              <a:rPr lang="zh-CN" altLang="en-US" dirty="0" smtClean="0"/>
              <a:t>实例，这些产品相关或相互依赖。</a:t>
            </a:r>
            <a:endParaRPr lang="zh-CN" altLang="en-US" dirty="0"/>
          </a:p>
        </p:txBody>
      </p:sp>
    </p:spTree>
    <p:extLst>
      <p:ext uri="{BB962C8B-B14F-4D97-AF65-F5344CB8AC3E}">
        <p14:creationId xmlns:p14="http://schemas.microsoft.com/office/powerpoint/2010/main" val="420194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适配器</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场景：用户已依赖接口</a:t>
            </a:r>
            <a:r>
              <a:rPr lang="en-US" altLang="zh-CN" dirty="0" smtClean="0"/>
              <a:t>A</a:t>
            </a:r>
            <a:r>
              <a:rPr lang="zh-CN" altLang="en-US" dirty="0" smtClean="0"/>
              <a:t>，此时有另外一套接口</a:t>
            </a:r>
            <a:r>
              <a:rPr lang="en-US" altLang="zh-CN" dirty="0" smtClean="0"/>
              <a:t>B</a:t>
            </a:r>
            <a:r>
              <a:rPr lang="zh-CN" altLang="en-US" dirty="0" smtClean="0"/>
              <a:t>，功能与</a:t>
            </a:r>
            <a:r>
              <a:rPr lang="en-US" altLang="zh-CN" dirty="0" smtClean="0"/>
              <a:t>A</a:t>
            </a:r>
            <a:r>
              <a:rPr lang="zh-CN" altLang="en-US" dirty="0" smtClean="0"/>
              <a:t>相同，但是性能更好，此时可以使用接口</a:t>
            </a:r>
            <a:r>
              <a:rPr lang="en-US" altLang="zh-CN" dirty="0" smtClean="0"/>
              <a:t>B</a:t>
            </a:r>
            <a:r>
              <a:rPr lang="zh-CN" altLang="en-US" dirty="0" smtClean="0"/>
              <a:t>来适配接口</a:t>
            </a:r>
            <a:r>
              <a:rPr lang="en-US" altLang="zh-CN" dirty="0" smtClean="0"/>
              <a:t>A</a:t>
            </a:r>
            <a:r>
              <a:rPr lang="zh-CN" altLang="en-US" dirty="0" smtClean="0"/>
              <a:t>。这样用户程序可以继续依赖接口</a:t>
            </a:r>
            <a:r>
              <a:rPr lang="en-US" altLang="zh-CN" dirty="0" smtClean="0"/>
              <a:t>A</a:t>
            </a:r>
            <a:r>
              <a:rPr lang="zh-CN" altLang="en-US" dirty="0" smtClean="0"/>
              <a:t>，但是使用的是</a:t>
            </a:r>
            <a:r>
              <a:rPr lang="en-US" altLang="zh-CN" dirty="0" smtClean="0"/>
              <a:t>B</a:t>
            </a:r>
            <a:r>
              <a:rPr lang="zh-CN" altLang="en-US" dirty="0" smtClean="0"/>
              <a:t>的功能实现。</a:t>
            </a:r>
            <a:endParaRPr lang="zh-CN" altLang="en-US" dirty="0"/>
          </a:p>
        </p:txBody>
      </p:sp>
    </p:spTree>
    <p:extLst>
      <p:ext uri="{BB962C8B-B14F-4D97-AF65-F5344CB8AC3E}">
        <p14:creationId xmlns:p14="http://schemas.microsoft.com/office/powerpoint/2010/main" val="422873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装饰器</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a:t>装饰模式就是给一个对象增加一些新的功能，而且是动态的，要求装饰对象和被装饰对象实现同一个接口，装饰对象持有被装饰对象的</a:t>
            </a:r>
            <a:r>
              <a:rPr lang="zh-CN" altLang="en-US" dirty="0" smtClean="0"/>
              <a:t>实例。</a:t>
            </a:r>
            <a:endParaRPr lang="zh-CN" altLang="en-US" dirty="0"/>
          </a:p>
        </p:txBody>
      </p:sp>
    </p:spTree>
    <p:extLst>
      <p:ext uri="{BB962C8B-B14F-4D97-AF65-F5344CB8AC3E}">
        <p14:creationId xmlns:p14="http://schemas.microsoft.com/office/powerpoint/2010/main" val="154588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代理模式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r>
              <a:rPr lang="zh-CN" altLang="en-US" dirty="0" smtClean="0"/>
              <a:t>适用场景</a:t>
            </a:r>
            <a:endParaRPr lang="en-US" altLang="zh-CN" dirty="0" smtClean="0"/>
          </a:p>
          <a:p>
            <a:pPr algn="l"/>
            <a:r>
              <a:rPr lang="en-US" altLang="zh-CN" dirty="0" smtClean="0"/>
              <a:t>1</a:t>
            </a:r>
            <a:r>
              <a:rPr lang="zh-CN" altLang="en-US" dirty="0" smtClean="0"/>
              <a:t>、远程代理。</a:t>
            </a:r>
            <a:endParaRPr lang="en-US" altLang="zh-CN" dirty="0" smtClean="0"/>
          </a:p>
          <a:p>
            <a:pPr algn="l"/>
            <a:r>
              <a:rPr lang="en-US" altLang="zh-CN" dirty="0" smtClean="0"/>
              <a:t>2</a:t>
            </a:r>
            <a:r>
              <a:rPr lang="zh-CN" altLang="en-US" dirty="0" smtClean="0"/>
              <a:t>、虚代理。在需要的时候才创建大对象。</a:t>
            </a:r>
            <a:endParaRPr lang="en-US" altLang="zh-CN" dirty="0" smtClean="0"/>
          </a:p>
          <a:p>
            <a:pPr algn="l"/>
            <a:r>
              <a:rPr lang="en-US" altLang="zh-CN" dirty="0" smtClean="0"/>
              <a:t>3</a:t>
            </a:r>
            <a:r>
              <a:rPr lang="zh-CN" altLang="en-US" dirty="0" smtClean="0"/>
              <a:t>、保护代理。通过代理，实现对原始对象的访问权限。</a:t>
            </a:r>
            <a:endParaRPr lang="en-US" altLang="zh-CN" dirty="0" smtClean="0"/>
          </a:p>
          <a:p>
            <a:pPr algn="l"/>
            <a:r>
              <a:rPr lang="en-US" altLang="zh-CN" dirty="0" smtClean="0"/>
              <a:t>4</a:t>
            </a:r>
            <a:r>
              <a:rPr lang="zh-CN" altLang="en-US" dirty="0" smtClean="0"/>
              <a:t>、智能指针。对被代理的对象的引用计数。当没有引用时，自动释放。</a:t>
            </a:r>
            <a:endParaRPr lang="zh-CN" altLang="en-US" dirty="0"/>
          </a:p>
        </p:txBody>
      </p:sp>
    </p:spTree>
    <p:extLst>
      <p:ext uri="{BB962C8B-B14F-4D97-AF65-F5344CB8AC3E}">
        <p14:creationId xmlns:p14="http://schemas.microsoft.com/office/powerpoint/2010/main" val="308850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7772400" cy="792088"/>
          </a:xfrm>
        </p:spPr>
        <p:txBody>
          <a:bodyPr/>
          <a:lstStyle/>
          <a:p>
            <a:r>
              <a:rPr lang="zh-CN" altLang="en-US" dirty="0" smtClean="0"/>
              <a:t>外观模式</a:t>
            </a:r>
            <a:endParaRPr lang="zh-CN" altLang="en-US" dirty="0"/>
          </a:p>
        </p:txBody>
      </p:sp>
      <p:sp>
        <p:nvSpPr>
          <p:cNvPr id="3" name="副标题 2"/>
          <p:cNvSpPr>
            <a:spLocks noGrp="1"/>
          </p:cNvSpPr>
          <p:nvPr>
            <p:ph type="subTitle" idx="1"/>
          </p:nvPr>
        </p:nvSpPr>
        <p:spPr>
          <a:xfrm>
            <a:off x="1043608" y="1340768"/>
            <a:ext cx="7200800" cy="4464496"/>
          </a:xfrm>
        </p:spPr>
        <p:txBody>
          <a:bodyPr/>
          <a:lstStyle/>
          <a:p>
            <a:pPr algn="l"/>
            <a:endParaRPr lang="zh-CN" altLang="en-US" dirty="0"/>
          </a:p>
        </p:txBody>
      </p:sp>
      <p:pic>
        <p:nvPicPr>
          <p:cNvPr id="1026" name="Picture 2" descr="C:\Users\jindong.zjd\Desktop\eebe2103-6ced-35f2-8664-3a2e8a557f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6192688"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2057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886</Words>
  <Application>Microsoft Office PowerPoint</Application>
  <PresentationFormat>全屏显示(4:3)</PresentationFormat>
  <Paragraphs>56</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设计原则</vt:lpstr>
      <vt:lpstr>设计模式分类</vt:lpstr>
      <vt:lpstr>单例</vt:lpstr>
      <vt:lpstr>工厂方法</vt:lpstr>
      <vt:lpstr>抽象工厂</vt:lpstr>
      <vt:lpstr>适配器</vt:lpstr>
      <vt:lpstr>装饰器</vt:lpstr>
      <vt:lpstr>代理模式</vt:lpstr>
      <vt:lpstr>外观模式</vt:lpstr>
      <vt:lpstr>桥接模式</vt:lpstr>
      <vt:lpstr>组合模式</vt:lpstr>
      <vt:lpstr>策略模式</vt:lpstr>
      <vt:lpstr>模板方法模式</vt:lpstr>
      <vt:lpstr>观察者</vt:lpstr>
      <vt:lpstr>迭代模式</vt:lpstr>
      <vt:lpstr>责任链模式</vt:lpstr>
      <vt:lpstr>命令模式</vt:lpstr>
      <vt:lpstr>访问者模式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单例</dc:title>
  <dc:creator>阿义</dc:creator>
  <cp:lastModifiedBy>阿义</cp:lastModifiedBy>
  <cp:revision>58</cp:revision>
  <dcterms:created xsi:type="dcterms:W3CDTF">2015-03-17T07:25:02Z</dcterms:created>
  <dcterms:modified xsi:type="dcterms:W3CDTF">2015-03-19T13:52:59Z</dcterms:modified>
</cp:coreProperties>
</file>