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92" r:id="rId9"/>
    <p:sldId id="263" r:id="rId10"/>
    <p:sldId id="268" r:id="rId11"/>
    <p:sldId id="269" r:id="rId12"/>
    <p:sldId id="293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9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4" r:id="rId36"/>
    <p:sldId id="297" r:id="rId37"/>
    <p:sldId id="298" r:id="rId38"/>
    <p:sldId id="295" r:id="rId39"/>
    <p:sldId id="302" r:id="rId40"/>
    <p:sldId id="296" r:id="rId41"/>
    <p:sldId id="299" r:id="rId42"/>
    <p:sldId id="300" r:id="rId43"/>
    <p:sldId id="301" r:id="rId4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888"/>
  </p:normalViewPr>
  <p:slideViewPr>
    <p:cSldViewPr>
      <p:cViewPr varScale="1">
        <p:scale>
          <a:sx n="164" d="100"/>
          <a:sy n="164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624BEF8-C134-4A28-84D6-E15DC83D3950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F1E2785-98BD-4E26-8705-F055CCE58B3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91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3031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261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6865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0515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6661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51503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53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0307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11834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3890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418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49383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29589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固定欄位和輸出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E2785-98BD-4E26-8705-F055CCE58B39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761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Activity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Service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E2785-98BD-4E26-8705-F055CCE58B39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607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E2785-98BD-4E26-8705-F055CCE58B39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8194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9253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7349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8506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TW" smtClean="0"/>
              <a:t>Vendor :</a:t>
            </a:r>
            <a:r>
              <a:rPr lang="zh-TW" altLang="en-US" smtClean="0"/>
              <a:t>製造商</a:t>
            </a:r>
          </a:p>
        </p:txBody>
      </p:sp>
      <p:sp>
        <p:nvSpPr>
          <p:cNvPr id="2253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BFB7F7-C934-4FB4-81B4-048332FBCF47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0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9554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9577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28CC1-F372-4A7A-B4A2-1126AFED2C03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FCFD9-4784-4ACB-9249-37641A94BB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4989E-C5B7-4726-B9FF-2959045407E3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3735A-B462-4DCB-92E8-DF43157B25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356F5-000E-45BD-A8C4-3EDBBBC5D019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41E07-6F4E-48A8-84E4-A7B8394C4D3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E5C01-4DE6-4F75-9915-40FDD1011CF4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BA31-2B82-446D-BB0A-82F4FE629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F913E-EB7C-4BA9-9B22-0CD9DCA341F2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E7B2B-11BE-4DD6-A2C7-D2C2E0DA1CF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3BCB-8C32-4A56-93DB-9622E81F1B40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BF30-1CC0-46BF-9C14-93560EC812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4191-9D21-46E2-A32C-55DD2380A9F3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8B17-F7F3-462A-97CB-AD354ADEEE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2E14-A54B-43B5-89A5-9FE4A3B5D7C0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AC67C-5546-4C1C-9EAD-680E908AAE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1FC0-D4F1-4D42-902E-1408881D0ADC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68AB5-E876-46A4-9EB0-F7749F0304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78265-AD69-4AF2-908A-92B4CB295312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8EABC-4080-4A39-85FD-BD934CC6CD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62B22-A329-4C72-BF72-418812A1F54F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D2CAA-762D-4B9B-A18C-77A3E93EB5F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6DDC4E-D1D0-4C8B-A71F-1448E83938A6}" type="datetimeFigureOut">
              <a:rPr lang="zh-TW" altLang="en-US"/>
              <a:pPr>
                <a:defRPr/>
              </a:pPr>
              <a:t>2016/12/22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B4F133-F37B-468B-B039-7E25188A74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微軟正黑體" pitchFamily="34" charset="-12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/>
              <a:t>Sensors on Android Phones</a:t>
            </a:r>
            <a:br>
              <a:rPr lang="en-US" altLang="zh-TW" dirty="0" smtClean="0"/>
            </a:br>
            <a:r>
              <a:rPr lang="en-US" altLang="zh-TW" dirty="0" smtClean="0"/>
              <a:t>for </a:t>
            </a:r>
            <a:r>
              <a:rPr lang="en-US" altLang="zh-TW" smtClean="0"/>
              <a:t>Developing PTS</a:t>
            </a:r>
            <a:endParaRPr lang="zh-TW" altLang="en-US" dirty="0"/>
          </a:p>
        </p:txBody>
      </p:sp>
      <p:sp>
        <p:nvSpPr>
          <p:cNvPr id="14338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algn="ctr"/>
            <a:r>
              <a:rPr lang="en-US" altLang="zh-TW" dirty="0" smtClean="0"/>
              <a:t>Network Optimization Lab</a:t>
            </a:r>
          </a:p>
          <a:p>
            <a:pPr marR="0" algn="ctr"/>
            <a:r>
              <a:rPr lang="en-US" altLang="zh-TW" dirty="0" smtClean="0"/>
              <a:t>Department of Computer Science</a:t>
            </a:r>
          </a:p>
          <a:p>
            <a:pPr marR="0" algn="ctr"/>
            <a:r>
              <a:rPr lang="en-US" altLang="zh-TW" dirty="0" smtClean="0"/>
              <a:t>National </a:t>
            </a:r>
            <a:r>
              <a:rPr lang="en-US" altLang="zh-TW" dirty="0" err="1" smtClean="0"/>
              <a:t>Chiao</a:t>
            </a:r>
            <a:r>
              <a:rPr lang="en-US" altLang="zh-TW" dirty="0" smtClean="0"/>
              <a:t> Tung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Sensor list</a:t>
            </a:r>
            <a:endParaRPr lang="zh-TW" altLang="en-US" smtClean="0"/>
          </a:p>
        </p:txBody>
      </p:sp>
      <p:sp>
        <p:nvSpPr>
          <p:cNvPr id="4" name="三十二角星形 3"/>
          <p:cNvSpPr/>
          <p:nvPr/>
        </p:nvSpPr>
        <p:spPr>
          <a:xfrm flipH="1">
            <a:off x="539750" y="3429000"/>
            <a:ext cx="103188" cy="73025"/>
          </a:xfrm>
          <a:prstGeom prst="star32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636838"/>
            <a:ext cx="8497888" cy="2520950"/>
          </a:xfrm>
          <a:prstGeom prst="rect">
            <a:avLst/>
          </a:prstGeom>
          <a:noFill/>
        </p:spPr>
      </p:pic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468313" y="3284538"/>
            <a:ext cx="7559675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710831" y="3780331"/>
            <a:ext cx="30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560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呼叫</a:t>
            </a:r>
            <a:r>
              <a:rPr lang="en-US" altLang="zh-TW" smtClean="0"/>
              <a:t>getSystemService </a:t>
            </a:r>
            <a:r>
              <a:rPr lang="zh-TW" altLang="en-US" smtClean="0"/>
              <a:t>取得一個</a:t>
            </a:r>
            <a:r>
              <a:rPr lang="en-US" altLang="zh-TW" smtClean="0"/>
              <a:t>SensorManager </a:t>
            </a:r>
            <a:r>
              <a:rPr lang="zh-TW" altLang="en-US" smtClean="0"/>
              <a:t>物件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呼叫 </a:t>
            </a:r>
            <a:r>
              <a:rPr lang="en-US" altLang="zh-TW" smtClean="0"/>
              <a:t>SensorManager </a:t>
            </a:r>
            <a:r>
              <a:rPr lang="zh-TW" altLang="en-US" smtClean="0"/>
              <a:t>物件的</a:t>
            </a:r>
            <a:r>
              <a:rPr lang="en-US" altLang="zh-TW" smtClean="0"/>
              <a:t>getSensorList</a:t>
            </a:r>
            <a:r>
              <a:rPr lang="zh-TW" altLang="en-US" smtClean="0"/>
              <a:t>方法取得</a:t>
            </a:r>
            <a:r>
              <a:rPr lang="en-US" altLang="zh-TW" smtClean="0"/>
              <a:t>Sensor </a:t>
            </a:r>
            <a:r>
              <a:rPr lang="zh-TW" altLang="en-US" smtClean="0"/>
              <a:t>物件</a:t>
            </a:r>
            <a:endParaRPr lang="en-US" altLang="zh-TW" smtClean="0"/>
          </a:p>
          <a:p>
            <a:pPr lvl="1"/>
            <a:r>
              <a:rPr lang="en-US" altLang="zh-TW" smtClean="0"/>
              <a:t>Sensor. TYPE_ALL </a:t>
            </a:r>
            <a:r>
              <a:rPr lang="zh-TW" altLang="en-US" smtClean="0"/>
              <a:t>代表所有種類的感測器都要取得</a:t>
            </a:r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sz="5400" dirty="0" smtClean="0"/>
          </a:p>
          <a:p>
            <a:pPr marL="0" indent="0" algn="ctr">
              <a:buNone/>
            </a:pPr>
            <a:r>
              <a:rPr lang="zh-TW" altLang="en-US" sz="5400" dirty="0" smtClean="0"/>
              <a:t>讀取</a:t>
            </a:r>
            <a:r>
              <a:rPr lang="en-US" altLang="zh-TW" sz="5400" dirty="0" smtClean="0"/>
              <a:t>Sensor</a:t>
            </a:r>
            <a:r>
              <a:rPr lang="zh-TW" altLang="en-US" sz="5400" dirty="0" smtClean="0"/>
              <a:t>的資料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1743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>
          <a:xfrm>
            <a:off x="468313" y="692150"/>
            <a:ext cx="8229600" cy="1143000"/>
          </a:xfrm>
        </p:spPr>
        <p:txBody>
          <a:bodyPr/>
          <a:lstStyle/>
          <a:p>
            <a:r>
              <a:rPr lang="en-US" altLang="zh-TW" smtClean="0"/>
              <a:t>SensorReader</a:t>
            </a:r>
            <a:endParaRPr lang="zh-TW" altLang="en-US" smtClean="0"/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>
          <a:xfrm>
            <a:off x="468313" y="1916113"/>
            <a:ext cx="3024187" cy="4537075"/>
          </a:xfrm>
        </p:spPr>
        <p:txBody>
          <a:bodyPr/>
          <a:lstStyle/>
          <a:p>
            <a:r>
              <a:rPr lang="zh-TW" altLang="en-US" sz="2400" dirty="0" smtClean="0"/>
              <a:t>首先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請先新增一個</a:t>
            </a:r>
            <a:r>
              <a:rPr lang="en-US" altLang="zh-TW" sz="2400" dirty="0" smtClean="0"/>
              <a:t>SensorReader.java</a:t>
            </a:r>
            <a:r>
              <a:rPr lang="zh-TW" altLang="en-US" sz="2400" dirty="0" smtClean="0"/>
              <a:t>檔</a:t>
            </a:r>
          </a:p>
          <a:p>
            <a:pPr marL="742950" lvl="1" indent="-285750"/>
            <a:r>
              <a:rPr lang="en-US" altLang="zh-TW" dirty="0" err="1" smtClean="0"/>
              <a:t>Com.android.pts</a:t>
            </a:r>
            <a:r>
              <a:rPr lang="zh-TW" altLang="en-US" dirty="0" smtClean="0"/>
              <a:t>資料夾 </a:t>
            </a:r>
            <a:r>
              <a:rPr lang="en-US" altLang="zh-TW" dirty="0" smtClean="0"/>
              <a:t>-&gt;</a:t>
            </a:r>
          </a:p>
          <a:p>
            <a:pPr marL="457200" lvl="1" indent="0">
              <a:buNone/>
            </a:pPr>
            <a:r>
              <a:rPr lang="en-US" altLang="zh-TW" dirty="0" smtClean="0"/>
              <a:t>   </a:t>
            </a:r>
            <a:r>
              <a:rPr lang="zh-TW" altLang="en-US" dirty="0" smtClean="0"/>
              <a:t>右鍵</a:t>
            </a:r>
            <a:r>
              <a:rPr lang="en-US" altLang="zh-TW" dirty="0" smtClean="0"/>
              <a:t>-&gt; </a:t>
            </a:r>
          </a:p>
          <a:p>
            <a:pPr marL="742950" lvl="1" indent="-285750">
              <a:buFont typeface="Wingdings 2" pitchFamily="18" charset="2"/>
              <a:buNone/>
            </a:pPr>
            <a:r>
              <a:rPr lang="en-US" altLang="zh-TW" dirty="0" smtClean="0"/>
              <a:t>	New -&gt;</a:t>
            </a:r>
          </a:p>
          <a:p>
            <a:pPr marL="742950" lvl="1" indent="-285750">
              <a:buFont typeface="Wingdings 2" pitchFamily="18" charset="2"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Java Class -&gt;</a:t>
            </a:r>
          </a:p>
          <a:p>
            <a:pPr marL="742950" lvl="1" indent="-285750">
              <a:buFont typeface="Wingdings 2" pitchFamily="18" charset="2"/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取名</a:t>
            </a:r>
            <a:r>
              <a:rPr lang="en-US" altLang="zh-TW" dirty="0" err="1" smtClean="0"/>
              <a:t>SensorReader</a:t>
            </a:r>
            <a:endParaRPr lang="en-US" altLang="zh-TW" dirty="0" smtClean="0"/>
          </a:p>
          <a:p>
            <a:pPr marL="742950" lvl="1" indent="-285750">
              <a:buFont typeface="Wingdings 2" pitchFamily="18" charset="2"/>
              <a:buNone/>
            </a:pPr>
            <a:r>
              <a:rPr lang="zh-TW" altLang="en-US" dirty="0" smtClean="0"/>
              <a:t>	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599" y="1884032"/>
            <a:ext cx="4824536" cy="5001352"/>
          </a:xfrm>
          <a:prstGeom prst="rect">
            <a:avLst/>
          </a:prstGeom>
        </p:spPr>
      </p:pic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4536393" y="2348632"/>
            <a:ext cx="611672" cy="18008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6804248" y="2348632"/>
            <a:ext cx="647600" cy="144264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557212"/>
          </a:xfrm>
        </p:spPr>
        <p:txBody>
          <a:bodyPr/>
          <a:lstStyle/>
          <a:p>
            <a:r>
              <a:rPr lang="zh-TW" altLang="en-US" smtClean="0"/>
              <a:t>修改</a:t>
            </a:r>
            <a:r>
              <a:rPr lang="en-US" altLang="zh-TW" smtClean="0"/>
              <a:t>Androidmanifest.xml,</a:t>
            </a:r>
            <a:r>
              <a:rPr lang="zh-TW" altLang="en-US" smtClean="0"/>
              <a:t>新增</a:t>
            </a:r>
            <a:r>
              <a:rPr lang="en-US" altLang="zh-TW" smtClean="0"/>
              <a:t>Activity</a:t>
            </a:r>
            <a:endParaRPr lang="zh-TW" altLang="en-US" smtClean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565400"/>
            <a:ext cx="8353425" cy="2630488"/>
          </a:xfrm>
          <a:prstGeom prst="rect">
            <a:avLst/>
          </a:prstGeom>
          <a:noFill/>
        </p:spPr>
      </p:pic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684213" y="4437063"/>
            <a:ext cx="5975350" cy="2873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68313" y="1341438"/>
            <a:ext cx="8229600" cy="647700"/>
          </a:xfrm>
        </p:spPr>
        <p:txBody>
          <a:bodyPr/>
          <a:lstStyle/>
          <a:p>
            <a:r>
              <a:rPr lang="zh-TW" altLang="en-US" smtClean="0"/>
              <a:t>修改</a:t>
            </a:r>
            <a:r>
              <a:rPr lang="en-US" altLang="zh-TW" smtClean="0"/>
              <a:t>sensorlist.java,</a:t>
            </a:r>
            <a:r>
              <a:rPr lang="zh-TW" altLang="en-US" smtClean="0"/>
              <a:t>新增</a:t>
            </a:r>
            <a:r>
              <a:rPr lang="en-US" altLang="zh-TW" smtClean="0"/>
              <a:t>intent</a:t>
            </a:r>
            <a:r>
              <a:rPr lang="zh-TW" altLang="en-US" smtClean="0"/>
              <a:t>呼叫</a:t>
            </a:r>
            <a:r>
              <a:rPr lang="en-US" altLang="zh-TW" smtClean="0"/>
              <a:t>readerSensor.java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2634575"/>
            <a:ext cx="8280400" cy="201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Sensorlist.java</a:t>
            </a:r>
          </a:p>
          <a:p>
            <a:pPr lvl="1"/>
            <a:r>
              <a:rPr lang="en-US" altLang="zh-TW" dirty="0" smtClean="0"/>
              <a:t>new an Intent,</a:t>
            </a:r>
            <a:r>
              <a:rPr lang="zh-TW" altLang="en-US" dirty="0" smtClean="0"/>
              <a:t>來達到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之間的訊息傳遞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當使用者點選某個感測器後，會將感測器的型別夾帶在</a:t>
            </a:r>
            <a:r>
              <a:rPr lang="en-US" altLang="zh-TW" dirty="0" smtClean="0"/>
              <a:t>Intent </a:t>
            </a:r>
            <a:r>
              <a:rPr lang="zh-TW" altLang="en-US" dirty="0" smtClean="0"/>
              <a:t>裡傳送給</a:t>
            </a:r>
            <a:r>
              <a:rPr lang="en-US" altLang="zh-TW" dirty="0" smtClean="0"/>
              <a:t>SensorReader.java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765175"/>
            <a:ext cx="8229600" cy="5559425"/>
          </a:xfrm>
        </p:spPr>
        <p:txBody>
          <a:bodyPr/>
          <a:lstStyle/>
          <a:p>
            <a:r>
              <a:rPr lang="zh-TW" altLang="en-US" smtClean="0"/>
              <a:t>修改</a:t>
            </a:r>
            <a:r>
              <a:rPr lang="en-US" altLang="zh-TW" smtClean="0"/>
              <a:t>SensorReader.java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49" y="1390714"/>
            <a:ext cx="7993063" cy="4764087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6984776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97152"/>
            <a:ext cx="69847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18" y="2308041"/>
            <a:ext cx="8207375" cy="3017837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8006"/>
            <a:ext cx="7832024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5104"/>
            <a:ext cx="59864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052513"/>
            <a:ext cx="8280400" cy="5037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(Sensor in android development)</a:t>
            </a:r>
          </a:p>
          <a:p>
            <a:pPr lvl="1"/>
            <a:r>
              <a:rPr lang="en-US" altLang="zh-TW" dirty="0" smtClean="0"/>
              <a:t>Sensor type</a:t>
            </a:r>
          </a:p>
          <a:p>
            <a:pPr lvl="1"/>
            <a:r>
              <a:rPr lang="en-US" altLang="zh-TW" dirty="0" smtClean="0"/>
              <a:t>Public methods</a:t>
            </a:r>
          </a:p>
          <a:p>
            <a:r>
              <a:rPr lang="en-US" altLang="zh-TW" dirty="0" smtClean="0"/>
              <a:t>Sensor on SONY(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Sensors on SONY</a:t>
            </a:r>
          </a:p>
          <a:p>
            <a:pPr lvl="1"/>
            <a:r>
              <a:rPr lang="en-US" altLang="zh-TW" dirty="0" smtClean="0"/>
              <a:t>The value of sensor</a:t>
            </a:r>
          </a:p>
          <a:p>
            <a:pPr lvl="2"/>
            <a:r>
              <a:rPr lang="en-US" altLang="zh-TW" dirty="0" smtClean="0"/>
              <a:t>Accelerometer</a:t>
            </a:r>
          </a:p>
          <a:p>
            <a:pPr lvl="2"/>
            <a:r>
              <a:rPr lang="en-US" altLang="zh-TW" dirty="0" smtClean="0"/>
              <a:t>Magnetic</a:t>
            </a:r>
          </a:p>
          <a:p>
            <a:pPr lvl="2"/>
            <a:r>
              <a:rPr lang="en-US" altLang="zh-TW" dirty="0" smtClean="0"/>
              <a:t>orientation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052513"/>
            <a:ext cx="8207375" cy="548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SensorReader.java</a:t>
            </a:r>
          </a:p>
          <a:p>
            <a:pPr lvl="1"/>
            <a:r>
              <a:rPr lang="zh-TW" altLang="en-US" smtClean="0"/>
              <a:t>利用</a:t>
            </a:r>
            <a:r>
              <a:rPr lang="en-US" altLang="zh-TW" smtClean="0"/>
              <a:t>getDefaultSensor </a:t>
            </a:r>
            <a:r>
              <a:rPr lang="zh-TW" altLang="en-US" smtClean="0"/>
              <a:t>取得該種類的</a:t>
            </a:r>
            <a:r>
              <a:rPr lang="en-US" altLang="zh-TW" smtClean="0"/>
              <a:t>Sensor </a:t>
            </a:r>
            <a:r>
              <a:rPr lang="zh-TW" altLang="en-US" smtClean="0"/>
              <a:t>物件</a:t>
            </a:r>
          </a:p>
          <a:p>
            <a:pPr lvl="1"/>
            <a:r>
              <a:rPr lang="en-US" altLang="zh-TW" smtClean="0"/>
              <a:t>registerListener</a:t>
            </a:r>
            <a:r>
              <a:rPr lang="zh-TW" altLang="en-US" smtClean="0"/>
              <a:t>註冊</a:t>
            </a:r>
            <a:r>
              <a:rPr lang="en-US" altLang="zh-TW" smtClean="0"/>
              <a:t>Sensor</a:t>
            </a:r>
            <a:r>
              <a:rPr lang="zh-TW" altLang="en-US" smtClean="0"/>
              <a:t>的</a:t>
            </a:r>
            <a:r>
              <a:rPr lang="en-US" altLang="zh-TW" smtClean="0"/>
              <a:t>listener</a:t>
            </a:r>
          </a:p>
          <a:p>
            <a:pPr lvl="1"/>
            <a:r>
              <a:rPr lang="en-US" altLang="zh-TW" smtClean="0"/>
              <a:t>unregisterListener</a:t>
            </a:r>
            <a:r>
              <a:rPr lang="zh-TW" altLang="en-US" smtClean="0"/>
              <a:t>註銷</a:t>
            </a:r>
            <a:r>
              <a:rPr lang="en-US" altLang="zh-TW" smtClean="0"/>
              <a:t>Sensor</a:t>
            </a:r>
            <a:r>
              <a:rPr lang="zh-TW" altLang="en-US" smtClean="0"/>
              <a:t>的</a:t>
            </a:r>
            <a:r>
              <a:rPr lang="en-US" altLang="zh-TW" smtClean="0"/>
              <a:t>listener</a:t>
            </a:r>
          </a:p>
          <a:p>
            <a:pPr lvl="1"/>
            <a:r>
              <a:rPr lang="en-US" altLang="zh-TW" smtClean="0"/>
              <a:t>SensorEventListener</a:t>
            </a:r>
            <a:r>
              <a:rPr lang="zh-TW" altLang="en-US" smtClean="0"/>
              <a:t>讀取感測器的資料</a:t>
            </a:r>
            <a:r>
              <a:rPr lang="en-US" altLang="zh-TW" smtClean="0"/>
              <a:t>,</a:t>
            </a:r>
            <a:r>
              <a:rPr lang="zh-TW" altLang="en-US" smtClean="0"/>
              <a:t>可以分成兩種方式</a:t>
            </a:r>
          </a:p>
          <a:p>
            <a:pPr lvl="2"/>
            <a:r>
              <a:rPr lang="en-US" altLang="zh-TW" smtClean="0"/>
              <a:t>onAccuracyChanged</a:t>
            </a:r>
            <a:r>
              <a:rPr lang="zh-TW" altLang="en-US" smtClean="0"/>
              <a:t>：當量測值的精準度改變時，這個方法會被呼叫</a:t>
            </a:r>
          </a:p>
          <a:p>
            <a:pPr lvl="2"/>
            <a:r>
              <a:rPr lang="en-US" altLang="zh-TW" smtClean="0"/>
              <a:t>onSensorChanged</a:t>
            </a:r>
            <a:r>
              <a:rPr lang="zh-TW" altLang="en-US" smtClean="0"/>
              <a:t>：當量測值改變時，這個方法會被呼叫</a:t>
            </a:r>
          </a:p>
          <a:p>
            <a:pPr lvl="1"/>
            <a:endParaRPr lang="en-US" altLang="zh-TW" smtClean="0"/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Sensor’s values</a:t>
            </a:r>
          </a:p>
          <a:p>
            <a:pPr lvl="1"/>
            <a:r>
              <a:rPr lang="en-US" altLang="zh-TW" dirty="0" smtClean="0"/>
              <a:t>Accelerometer</a:t>
            </a:r>
          </a:p>
          <a:p>
            <a:pPr lvl="2"/>
            <a:r>
              <a:rPr lang="en-US" altLang="zh-TW" dirty="0" smtClean="0"/>
              <a:t>Value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[0]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: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X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方向加速度變化量</a:t>
            </a:r>
            <a:endParaRPr lang="en-US" altLang="zh-TW" dirty="0" smtClean="0"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altLang="zh-TW" dirty="0" smtClean="0"/>
              <a:t>Value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[1]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: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Y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方向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加速度變化量</a:t>
            </a:r>
            <a:endParaRPr lang="en-US" altLang="zh-TW" dirty="0"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altLang="zh-TW" dirty="0" smtClean="0"/>
              <a:t>Value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[2]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: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Z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方向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加速度變化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量</a:t>
            </a:r>
            <a:endParaRPr lang="en-US" altLang="zh-TW" dirty="0" smtClean="0">
              <a:ea typeface="Verdana" pitchFamily="34" charset="0"/>
              <a:cs typeface="Verdana" pitchFamily="34" charset="0"/>
            </a:endParaRPr>
          </a:p>
          <a:p>
            <a:pPr lvl="1"/>
            <a:r>
              <a:rPr lang="en-US" altLang="zh-TW" dirty="0" smtClean="0"/>
              <a:t>Magnetic</a:t>
            </a:r>
          </a:p>
          <a:p>
            <a:pPr lvl="2"/>
            <a:r>
              <a:rPr lang="en-US" altLang="zh-TW" dirty="0"/>
              <a:t>Value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[0]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: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X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方向磁力變化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量</a:t>
            </a:r>
            <a:endParaRPr lang="en-US" altLang="zh-TW" dirty="0"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altLang="zh-TW" dirty="0"/>
              <a:t>Value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[1]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: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Y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方向磁力變化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量</a:t>
            </a:r>
            <a:endParaRPr lang="en-US" altLang="zh-TW" dirty="0">
              <a:ea typeface="Verdana" pitchFamily="34" charset="0"/>
              <a:cs typeface="Verdana" pitchFamily="34" charset="0"/>
            </a:endParaRPr>
          </a:p>
          <a:p>
            <a:pPr lvl="2"/>
            <a:r>
              <a:rPr lang="en-US" altLang="zh-TW" dirty="0"/>
              <a:t>Value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[2]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: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Z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方向磁力變化量</a:t>
            </a:r>
            <a:endParaRPr lang="en-US" altLang="zh-TW" dirty="0" smtClean="0"/>
          </a:p>
          <a:p>
            <a:pPr marL="393700" lvl="1" indent="0">
              <a:buNone/>
            </a:pP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687" lvl="2" indent="-273050">
              <a:buClr>
                <a:srgbClr val="0BD0D9"/>
              </a:buClr>
              <a:buSzPct val="95000"/>
            </a:pPr>
            <a:r>
              <a:rPr lang="en-US" altLang="zh-TW" dirty="0" smtClean="0"/>
              <a:t>Orientation</a:t>
            </a:r>
          </a:p>
          <a:p>
            <a:pPr lvl="2"/>
            <a:r>
              <a:rPr lang="en-US" altLang="zh-TW" dirty="0"/>
              <a:t>Value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[0]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: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方向角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(0~359)</a:t>
            </a:r>
          </a:p>
          <a:p>
            <a:pPr lvl="3"/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北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:0,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 東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:90,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 南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:180,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 西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:270</a:t>
            </a:r>
          </a:p>
          <a:p>
            <a:pPr lvl="2"/>
            <a:r>
              <a:rPr lang="en-US" altLang="zh-TW" dirty="0" smtClean="0"/>
              <a:t>Value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[1]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: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縱向旋轉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角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(-180~180)</a:t>
            </a:r>
          </a:p>
          <a:p>
            <a:pPr lvl="3"/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類似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Pitch</a:t>
            </a:r>
          </a:p>
          <a:p>
            <a:pPr lvl="2"/>
            <a:r>
              <a:rPr lang="en-US" altLang="zh-TW" dirty="0" smtClean="0"/>
              <a:t>Value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[2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]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ea typeface="Verdana" pitchFamily="34" charset="0"/>
                <a:cs typeface="Verdana" pitchFamily="34" charset="0"/>
              </a:rPr>
              <a:t>:</a:t>
            </a:r>
            <a:r>
              <a:rPr lang="zh-TW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zh-TW" altLang="en-US" dirty="0" smtClean="0">
                <a:ea typeface="Verdana" pitchFamily="34" charset="0"/>
                <a:cs typeface="Verdana" pitchFamily="34" charset="0"/>
              </a:rPr>
              <a:t>橫向旋轉角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(-90~90)</a:t>
            </a:r>
          </a:p>
          <a:p>
            <a:pPr lvl="3"/>
            <a:r>
              <a:rPr lang="zh-TW" altLang="en-US" dirty="0">
                <a:cs typeface="Verdana" pitchFamily="34" charset="0"/>
              </a:rPr>
              <a:t>類似</a:t>
            </a:r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Roll</a:t>
            </a:r>
          </a:p>
          <a:p>
            <a:pPr lvl="1"/>
            <a:r>
              <a:rPr lang="en-US" altLang="zh-TW" dirty="0" smtClean="0">
                <a:ea typeface="Verdana" pitchFamily="34" charset="0"/>
                <a:cs typeface="Verdana" pitchFamily="34" charset="0"/>
              </a:rPr>
              <a:t>Accuracy</a:t>
            </a:r>
          </a:p>
          <a:p>
            <a:pPr lvl="2"/>
            <a:r>
              <a:rPr lang="en-US" altLang="zh-TW" dirty="0" smtClean="0"/>
              <a:t>Sensor data</a:t>
            </a:r>
            <a:r>
              <a:rPr lang="zh-TW" altLang="en-US" dirty="0" smtClean="0"/>
              <a:t>的精準度</a:t>
            </a:r>
            <a:r>
              <a:rPr lang="en-US" altLang="zh-TW" dirty="0" smtClean="0"/>
              <a:t>(1~3)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30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PTS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r>
              <a:rPr lang="en-US" altLang="zh-TW" dirty="0" smtClean="0"/>
              <a:t>Pts.java</a:t>
            </a:r>
          </a:p>
          <a:p>
            <a:r>
              <a:rPr lang="en-US" altLang="zh-TW" dirty="0" smtClean="0"/>
              <a:t>Service.java</a:t>
            </a:r>
          </a:p>
          <a:p>
            <a:r>
              <a:rPr lang="zh-TW" altLang="en-US" dirty="0"/>
              <a:t>計步器實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r>
              <a:rPr lang="zh-TW" altLang="en-US" dirty="0"/>
              <a:t>計算步</a:t>
            </a:r>
            <a:r>
              <a:rPr lang="zh-TW" altLang="en-US" dirty="0" smtClean="0"/>
              <a:t>距</a:t>
            </a:r>
            <a:endParaRPr lang="en-US" altLang="zh-TW" dirty="0" smtClean="0"/>
          </a:p>
          <a:p>
            <a:r>
              <a:rPr lang="zh-TW" altLang="en-US" dirty="0"/>
              <a:t>方向判斷</a:t>
            </a:r>
          </a:p>
        </p:txBody>
      </p:sp>
    </p:spTree>
    <p:extLst>
      <p:ext uri="{BB962C8B-B14F-4D97-AF65-F5344CB8AC3E}">
        <p14:creationId xmlns:p14="http://schemas.microsoft.com/office/powerpoint/2010/main" val="14106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3789040"/>
            <a:ext cx="2386608" cy="70174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ANS: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TextView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27624"/>
            <a:ext cx="3312368" cy="490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539552" y="2087562"/>
            <a:ext cx="3322712" cy="70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fontAlgn="base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此圖用了什麼物件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0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383088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78" y="2852936"/>
            <a:ext cx="411886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467544" y="2420888"/>
            <a:ext cx="3600400" cy="115212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8" y="3574110"/>
            <a:ext cx="3621087" cy="151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向右箭號 5"/>
          <p:cNvSpPr/>
          <p:nvPr/>
        </p:nvSpPr>
        <p:spPr>
          <a:xfrm rot="976087">
            <a:off x="4088109" y="2789992"/>
            <a:ext cx="648072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1148">
            <a:off x="4033202" y="3933056"/>
            <a:ext cx="6953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3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 smtClean="0"/>
              <a:t>請各位新增一個</a:t>
            </a:r>
            <a:r>
              <a:rPr lang="en-US" altLang="zh-TW" sz="3600" dirty="0" err="1" smtClean="0"/>
              <a:t>TextView</a:t>
            </a:r>
            <a:r>
              <a:rPr lang="zh-TW" altLang="en-US" sz="3600" dirty="0" smtClean="0"/>
              <a:t>的</a:t>
            </a:r>
            <a:r>
              <a:rPr lang="en-US" altLang="zh-TW" sz="3600" dirty="0" smtClean="0"/>
              <a:t>layout</a:t>
            </a:r>
            <a:r>
              <a:rPr lang="zh-TW" altLang="en-US" sz="3600" dirty="0" smtClean="0"/>
              <a:t>物件</a:t>
            </a:r>
            <a:endParaRPr lang="en-US" altLang="zh-TW" sz="3600" dirty="0" smtClean="0"/>
          </a:p>
          <a:p>
            <a:pPr lvl="1"/>
            <a:r>
              <a:rPr lang="en-US" altLang="zh-TW" sz="3400" dirty="0" smtClean="0"/>
              <a:t>Id</a:t>
            </a:r>
            <a:r>
              <a:rPr lang="zh-TW" altLang="en-US" sz="3400" dirty="0" smtClean="0"/>
              <a:t>自訂</a:t>
            </a:r>
            <a:endParaRPr lang="en-US" altLang="zh-TW" sz="3400" dirty="0" smtClean="0"/>
          </a:p>
          <a:p>
            <a:pPr lvl="1"/>
            <a:r>
              <a:rPr lang="en-US" altLang="zh-TW" sz="3600" dirty="0" smtClean="0"/>
              <a:t>Size</a:t>
            </a:r>
            <a:r>
              <a:rPr lang="zh-TW" altLang="en-US" sz="3600" dirty="0" smtClean="0"/>
              <a:t>為</a:t>
            </a:r>
            <a:r>
              <a:rPr lang="en-US" altLang="zh-TW" sz="3600" dirty="0" smtClean="0"/>
              <a:t>30</a:t>
            </a:r>
          </a:p>
          <a:p>
            <a:pPr lvl="1"/>
            <a:r>
              <a:rPr lang="en-US" altLang="zh-TW" sz="3600" dirty="0" smtClean="0"/>
              <a:t>Text</a:t>
            </a:r>
            <a:r>
              <a:rPr lang="zh-TW" altLang="en-US" sz="3600" dirty="0" smtClean="0"/>
              <a:t>自訂</a:t>
            </a:r>
            <a:endParaRPr lang="en-US" altLang="zh-TW" sz="3600" dirty="0" smtClean="0"/>
          </a:p>
          <a:p>
            <a:pPr lvl="1"/>
            <a:r>
              <a:rPr lang="zh-TW" altLang="en-US" sz="3600" dirty="0"/>
              <a:t>將</a:t>
            </a:r>
            <a:r>
              <a:rPr lang="en-US" altLang="zh-TW" sz="3600" dirty="0" smtClean="0"/>
              <a:t>Text</a:t>
            </a:r>
            <a:r>
              <a:rPr lang="zh-TW" altLang="en-US" sz="3600" dirty="0" smtClean="0"/>
              <a:t>顯示在中間部分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640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Pts.java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activity(Foreground)</a:t>
            </a:r>
          </a:p>
          <a:p>
            <a:r>
              <a:rPr lang="zh-TW" altLang="en-US" dirty="0"/>
              <a:t>增加</a:t>
            </a:r>
            <a:r>
              <a:rPr lang="en-US" altLang="zh-TW" dirty="0" smtClean="0"/>
              <a:t>menu</a:t>
            </a:r>
            <a:r>
              <a:rPr lang="zh-TW" altLang="en-US" dirty="0" smtClean="0"/>
              <a:t>控制程式的執行</a:t>
            </a:r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en-US" altLang="zh-TW" dirty="0" smtClean="0"/>
              <a:t>Runnable</a:t>
            </a:r>
            <a:r>
              <a:rPr lang="zh-TW" altLang="en-US" dirty="0" smtClean="0"/>
              <a:t>定時執行</a:t>
            </a:r>
            <a:r>
              <a:rPr lang="en-US" altLang="zh-TW" dirty="0" smtClean="0"/>
              <a:t>push,cal_G0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walking_judge</a:t>
            </a:r>
            <a:endParaRPr lang="en-US" altLang="zh-TW" dirty="0" smtClean="0"/>
          </a:p>
          <a:p>
            <a:r>
              <a:rPr lang="zh-TW" altLang="en-US" dirty="0" smtClean="0"/>
              <a:t>最後輸出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Step counter</a:t>
            </a:r>
          </a:p>
          <a:p>
            <a:pPr lvl="1"/>
            <a:r>
              <a:rPr lang="en-US" altLang="zh-TW" dirty="0" smtClean="0"/>
              <a:t>Stride length</a:t>
            </a:r>
          </a:p>
          <a:p>
            <a:pPr lvl="1"/>
            <a:r>
              <a:rPr lang="en-US" altLang="zh-TW" dirty="0" smtClean="0"/>
              <a:t>Walking direction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4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menu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onCreateOptionsMenu</a:t>
            </a:r>
            <a:r>
              <a:rPr lang="en-US" altLang="zh-TW" dirty="0"/>
              <a:t> 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/>
              <a:t>public abstract </a:t>
            </a:r>
            <a:r>
              <a:rPr lang="en-US" altLang="zh-TW" dirty="0" err="1"/>
              <a:t>MenuItem</a:t>
            </a:r>
            <a:r>
              <a:rPr lang="en-US" altLang="zh-TW" dirty="0"/>
              <a:t> add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groupId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itemId</a:t>
            </a:r>
            <a:r>
              <a:rPr lang="en-US" altLang="zh-TW" dirty="0"/>
              <a:t>, </a:t>
            </a:r>
            <a:r>
              <a:rPr lang="en-US" altLang="zh-TW" dirty="0" err="1"/>
              <a:t>int</a:t>
            </a:r>
            <a:r>
              <a:rPr lang="en-US" altLang="zh-TW" dirty="0"/>
              <a:t> order,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titleRes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Ex : </a:t>
            </a:r>
            <a:r>
              <a:rPr lang="en-US" altLang="zh-TW" dirty="0" err="1" smtClean="0"/>
              <a:t>menu.add</a:t>
            </a:r>
            <a:r>
              <a:rPr lang="en-US" altLang="zh-TW" dirty="0" smtClean="0"/>
              <a:t>(0,1,0,</a:t>
            </a:r>
            <a:r>
              <a:rPr lang="en-US" altLang="zh-TW" dirty="0"/>
              <a:t> </a:t>
            </a:r>
            <a:r>
              <a:rPr lang="en-US" altLang="zh-TW" dirty="0" err="1"/>
              <a:t>R.string.</a:t>
            </a:r>
            <a:r>
              <a:rPr lang="en-US" altLang="zh-TW" i="1" dirty="0" err="1"/>
              <a:t>start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MENU.NONE=0</a:t>
            </a:r>
          </a:p>
          <a:p>
            <a:pPr lvl="1"/>
            <a:endParaRPr lang="en-US" altLang="zh-TW" dirty="0" smtClean="0"/>
          </a:p>
          <a:p>
            <a:r>
              <a:rPr lang="en-US" altLang="zh-TW" dirty="0" err="1"/>
              <a:t>onOptionsItemSelected</a:t>
            </a:r>
            <a:r>
              <a:rPr lang="en-US" altLang="zh-TW" dirty="0"/>
              <a:t> 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擷取</a:t>
            </a:r>
            <a:r>
              <a:rPr lang="en-US" altLang="zh-TW" dirty="0" err="1" smtClean="0"/>
              <a:t>itemId</a:t>
            </a:r>
            <a:r>
              <a:rPr lang="en-US" altLang="zh-TW" dirty="0" smtClean="0"/>
              <a:t>,</a:t>
            </a:r>
            <a:r>
              <a:rPr lang="zh-TW" altLang="en-US" dirty="0" smtClean="0"/>
              <a:t>判斷該做什麼事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10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74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PTS(</a:t>
            </a:r>
            <a:r>
              <a:rPr lang="zh-TW" altLang="en-US" smtClean="0"/>
              <a:t>實作</a:t>
            </a:r>
            <a:r>
              <a:rPr lang="en-US" altLang="zh-TW" smtClean="0"/>
              <a:t>)</a:t>
            </a:r>
          </a:p>
          <a:p>
            <a:pPr lvl="1"/>
            <a:r>
              <a:rPr lang="en-US" altLang="zh-TW" smtClean="0"/>
              <a:t>Stepping</a:t>
            </a:r>
          </a:p>
          <a:p>
            <a:pPr lvl="1"/>
            <a:r>
              <a:rPr lang="en-US" altLang="zh-TW" smtClean="0"/>
              <a:t>Stride length</a:t>
            </a:r>
          </a:p>
          <a:p>
            <a:pPr lvl="1"/>
            <a:r>
              <a:rPr lang="en-US" altLang="zh-TW" smtClean="0"/>
              <a:t>Walking direction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56792"/>
            <a:ext cx="3168352" cy="471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50720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1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偵測</a:t>
            </a:r>
            <a:r>
              <a:rPr lang="en-US" altLang="zh-TW" dirty="0" smtClean="0"/>
              <a:t>menu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判斷</a:t>
            </a:r>
            <a:r>
              <a:rPr lang="en-US" altLang="zh-TW" smtClean="0"/>
              <a:t>click item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顯示相關訊息在練習一所作之</a:t>
            </a:r>
            <a:r>
              <a:rPr lang="en-US" altLang="zh-TW" dirty="0" err="1" smtClean="0"/>
              <a:t>TextView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5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Runnable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/>
              <a:t>H</a:t>
            </a:r>
            <a:r>
              <a:rPr lang="en-US" altLang="zh-TW" dirty="0" smtClean="0"/>
              <a:t>andler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做為執行緒傳遞</a:t>
            </a:r>
            <a:r>
              <a:rPr lang="en-US" altLang="zh-TW" dirty="0" err="1" smtClean="0"/>
              <a:t>postDelayed</a:t>
            </a:r>
            <a:r>
              <a:rPr lang="zh-TW" altLang="en-US" dirty="0" smtClean="0"/>
              <a:t>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private Handler push = new Handler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呼叫</a:t>
            </a:r>
            <a:r>
              <a:rPr lang="en-US" altLang="zh-TW" dirty="0" err="1" smtClean="0"/>
              <a:t>Handler.postDelayed</a:t>
            </a:r>
            <a:r>
              <a:rPr lang="zh-TW" altLang="en-US" dirty="0" smtClean="0"/>
              <a:t>方法跑</a:t>
            </a:r>
            <a:r>
              <a:rPr lang="en-US" altLang="zh-TW" dirty="0" err="1" smtClean="0"/>
              <a:t>mTasks</a:t>
            </a:r>
            <a:r>
              <a:rPr lang="zh-TW" altLang="en-US" dirty="0" smtClean="0"/>
              <a:t>執行緒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err="1" smtClean="0"/>
              <a:t>push.postDelayed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mTasks</a:t>
            </a:r>
            <a:r>
              <a:rPr lang="en-US" altLang="zh-TW" dirty="0" smtClean="0"/>
              <a:t>, 1000);</a:t>
            </a:r>
          </a:p>
        </p:txBody>
      </p:sp>
    </p:spTree>
    <p:extLst>
      <p:ext uri="{BB962C8B-B14F-4D97-AF65-F5344CB8AC3E}">
        <p14:creationId xmlns:p14="http://schemas.microsoft.com/office/powerpoint/2010/main" val="107927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mTasks</a:t>
            </a:r>
            <a:r>
              <a:rPr lang="zh-TW" altLang="en-US" dirty="0"/>
              <a:t>為</a:t>
            </a:r>
            <a:r>
              <a:rPr lang="en-US" altLang="zh-TW" dirty="0"/>
              <a:t>Runnable</a:t>
            </a:r>
            <a:r>
              <a:rPr lang="zh-TW" altLang="en-US" dirty="0"/>
              <a:t>物件</a:t>
            </a:r>
            <a:r>
              <a:rPr lang="en-US" altLang="zh-TW" dirty="0"/>
              <a:t>,</a:t>
            </a:r>
            <a:r>
              <a:rPr lang="zh-TW" altLang="en-US" dirty="0"/>
              <a:t>作為</a:t>
            </a:r>
            <a:r>
              <a:rPr lang="en-US" altLang="zh-TW" dirty="0"/>
              <a:t>Timer</a:t>
            </a:r>
          </a:p>
          <a:p>
            <a:pPr lvl="1"/>
            <a:r>
              <a:rPr lang="en-US" altLang="zh-TW" dirty="0"/>
              <a:t>Ex: private Runnable </a:t>
            </a:r>
            <a:r>
              <a:rPr lang="en-US" altLang="zh-TW" dirty="0" err="1"/>
              <a:t>mTasks</a:t>
            </a:r>
            <a:r>
              <a:rPr lang="en-US" altLang="zh-TW" dirty="0"/>
              <a:t> = new Runnable()</a:t>
            </a:r>
          </a:p>
          <a:p>
            <a:pPr marL="393700" lvl="1" indent="0">
              <a:buNone/>
            </a:pPr>
            <a:r>
              <a:rPr lang="en-US" altLang="zh-TW" dirty="0"/>
              <a:t>	   {</a:t>
            </a:r>
          </a:p>
          <a:p>
            <a:pPr marL="1252538" lvl="4" indent="0">
              <a:buNone/>
            </a:pPr>
            <a:r>
              <a:rPr lang="en-US" altLang="zh-TW" dirty="0"/>
              <a:t>	public void run()</a:t>
            </a:r>
          </a:p>
          <a:p>
            <a:pPr marL="1527048" lvl="5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{</a:t>
            </a:r>
          </a:p>
          <a:p>
            <a:pPr marL="1527048" lvl="5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		//</a:t>
            </a:r>
            <a:r>
              <a:rPr lang="zh-TW" altLang="en-US" dirty="0" smtClean="0"/>
              <a:t>輸入你要做的事</a:t>
            </a:r>
            <a:r>
              <a:rPr lang="en-US" altLang="zh-TW" dirty="0" smtClean="0"/>
              <a:t>	</a:t>
            </a:r>
          </a:p>
          <a:p>
            <a:pPr marL="1527048" lvl="5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push.postDelayed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mTasks</a:t>
            </a:r>
            <a:r>
              <a:rPr lang="en-US" altLang="zh-TW" dirty="0"/>
              <a:t>, 1000</a:t>
            </a:r>
            <a:r>
              <a:rPr lang="en-US" altLang="zh-TW" dirty="0" smtClean="0"/>
              <a:t>;</a:t>
            </a:r>
          </a:p>
          <a:p>
            <a:pPr marL="1527048" lvl="5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977900" lvl="3" indent="0">
              <a:buNone/>
            </a:pPr>
            <a:r>
              <a:rPr lang="en-US" altLang="zh-TW" dirty="0"/>
              <a:t>   };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6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Push()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96" y="2636912"/>
            <a:ext cx="5748007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52397"/>
            <a:ext cx="2160240" cy="60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89040"/>
            <a:ext cx="5184576" cy="2232248"/>
          </a:xfrm>
          <a:prstGeom prst="rect">
            <a:avLst/>
          </a:prstGeom>
          <a:noFill/>
          <a:ln w="3175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427984" y="33720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擷取</a:t>
            </a:r>
            <a:r>
              <a:rPr lang="en-US" altLang="zh-TW" dirty="0" smtClean="0"/>
              <a:t>sensor data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64188" y="60932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Low-pass filter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00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2960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168352" cy="88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735872" y="505414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方向輸出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630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Cal_G0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628800"/>
            <a:ext cx="769476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0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</a:t>
            </a:r>
            <a:r>
              <a:rPr lang="en-US" altLang="zh-TW" dirty="0" smtClean="0"/>
              <a:t>G0</a:t>
            </a:r>
            <a:r>
              <a:rPr lang="zh-TW" altLang="en-US" dirty="0" smtClean="0"/>
              <a:t>值給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TextView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en-US" altLang="zh-TW" dirty="0"/>
              <a:t>G0</a:t>
            </a:r>
            <a:r>
              <a:rPr lang="zh-TW" altLang="en-US" dirty="0"/>
              <a:t>值是否有</a:t>
            </a:r>
            <a:r>
              <a:rPr lang="zh-TW" altLang="en-US" dirty="0" smtClean="0"/>
              <a:t>誤</a:t>
            </a:r>
            <a:endParaRPr lang="en-US" altLang="zh-TW" dirty="0" smtClean="0"/>
          </a:p>
          <a:p>
            <a:pPr marL="393700" lvl="1" indent="0">
              <a:buNone/>
            </a:pPr>
            <a:endParaRPr lang="en-US" altLang="zh-TW" dirty="0"/>
          </a:p>
          <a:p>
            <a:r>
              <a:rPr lang="zh-TW" altLang="en-US" dirty="0" smtClean="0"/>
              <a:t>利用練習一的</a:t>
            </a:r>
            <a:r>
              <a:rPr lang="en-US" altLang="zh-TW" dirty="0" err="1" smtClean="0"/>
              <a:t>TextView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亦可新增</a:t>
            </a:r>
            <a:r>
              <a:rPr lang="en-US" altLang="zh-TW" dirty="0" err="1" smtClean="0"/>
              <a:t>TextView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0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Walking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_</a:t>
            </a:r>
            <a:r>
              <a:rPr lang="zh-TW" altLang="en-US" dirty="0" smtClean="0"/>
              <a:t> </a:t>
            </a:r>
            <a:r>
              <a:rPr lang="en-US" altLang="zh-TW" dirty="0" smtClean="0"/>
              <a:t>judge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434722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971599" y="4293096"/>
            <a:ext cx="4320481" cy="208823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9"/>
            <a:ext cx="468052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436096" y="17086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Index</a:t>
            </a:r>
            <a:r>
              <a:rPr lang="zh-TW" altLang="en-US" dirty="0" smtClean="0"/>
              <a:t>不在判斷範圍內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460377" y="52292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找</a:t>
            </a:r>
            <a:r>
              <a:rPr lang="en-US" altLang="zh-TW" dirty="0" smtClean="0"/>
              <a:t>max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1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1" y="2232767"/>
            <a:ext cx="8229600" cy="3605610"/>
          </a:xfrm>
        </p:spPr>
      </p:pic>
      <p:sp>
        <p:nvSpPr>
          <p:cNvPr id="7" name="圓角矩形 6"/>
          <p:cNvSpPr/>
          <p:nvPr/>
        </p:nvSpPr>
        <p:spPr>
          <a:xfrm>
            <a:off x="683568" y="4365104"/>
            <a:ext cx="3024337" cy="151737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60213" y="2847726"/>
            <a:ext cx="3024337" cy="151737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53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 smtClean="0"/>
              <a:t>Introduction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/>
              <a:t>Sensor in android development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TW" dirty="0" smtClean="0"/>
              <a:t>Sensor type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/>
              <a:t>Accelerometer(</a:t>
            </a:r>
            <a:r>
              <a:rPr lang="zh-TW" altLang="en-US" dirty="0" smtClean="0"/>
              <a:t>加速度感測器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量測手機所受到的三軸加速度</a:t>
            </a:r>
            <a:r>
              <a:rPr lang="en-US" altLang="zh-TW" dirty="0" smtClean="0"/>
              <a:t> 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/>
              <a:t>Magnetic (</a:t>
            </a:r>
            <a:r>
              <a:rPr lang="zh-TW" altLang="en-US" dirty="0" smtClean="0"/>
              <a:t>磁力感測</a:t>
            </a:r>
            <a:r>
              <a:rPr lang="zh-TW" altLang="en-US" dirty="0"/>
              <a:t>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量測手機</a:t>
            </a:r>
            <a:r>
              <a:rPr lang="zh-TW" altLang="en-US" dirty="0"/>
              <a:t>本身所受到的重力磁場值</a:t>
            </a: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/>
              <a:t>Orientation (</a:t>
            </a:r>
            <a:r>
              <a:rPr lang="zh-TW" altLang="en-US" dirty="0" smtClean="0"/>
              <a:t>方向感測</a:t>
            </a:r>
            <a:r>
              <a:rPr lang="zh-TW" altLang="en-US" dirty="0"/>
              <a:t>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量測手機的方向</a:t>
            </a: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smtClean="0"/>
              <a:t>Gyroscope (</a:t>
            </a:r>
            <a:r>
              <a:rPr lang="zh-TW" altLang="en-US" dirty="0" smtClean="0"/>
              <a:t>陀螺儀感測</a:t>
            </a:r>
            <a:r>
              <a:rPr lang="zh-TW" altLang="en-US" dirty="0"/>
              <a:t>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量測手機本身的旋轉</a:t>
            </a:r>
            <a:endParaRPr lang="en-US" altLang="zh-TW" dirty="0" smtClean="0"/>
          </a:p>
          <a:p>
            <a:pPr marL="393192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5812"/>
            <a:ext cx="779467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899592" y="4725144"/>
            <a:ext cx="5544616" cy="36004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64088" y="51787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計算速度變化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並求出位移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3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971327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2051720" y="4509120"/>
            <a:ext cx="4680520" cy="72008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40429" y="5303802"/>
            <a:ext cx="206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通過所有條件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做輸出的更新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1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程式可以改成在</a:t>
            </a:r>
            <a:r>
              <a:rPr lang="en-US" altLang="zh-TW" dirty="0" smtClean="0"/>
              <a:t>background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Service)</a:t>
            </a:r>
          </a:p>
          <a:p>
            <a:r>
              <a:rPr lang="en-US" altLang="zh-TW" dirty="0" smtClean="0"/>
              <a:t>low-pass filter</a:t>
            </a:r>
            <a:r>
              <a:rPr lang="zh-TW" altLang="en-US" dirty="0" smtClean="0"/>
              <a:t>可減少資料的不規則變動</a:t>
            </a:r>
            <a:endParaRPr lang="en-US" altLang="zh-TW" dirty="0" smtClean="0"/>
          </a:p>
          <a:p>
            <a:r>
              <a:rPr lang="en-US" altLang="zh-TW" dirty="0" smtClean="0"/>
              <a:t>Android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sensor,</a:t>
            </a:r>
            <a:r>
              <a:rPr lang="zh-TW" altLang="en-US" dirty="0" smtClean="0"/>
              <a:t>頻率不固定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可用</a:t>
            </a:r>
            <a:r>
              <a:rPr lang="en-US" altLang="zh-TW" dirty="0" smtClean="0"/>
              <a:t>Handler</a:t>
            </a:r>
            <a:r>
              <a:rPr lang="zh-TW" altLang="en-US" dirty="0" smtClean="0"/>
              <a:t>加強</a:t>
            </a:r>
            <a:endParaRPr lang="en-US" altLang="zh-TW" dirty="0" smtClean="0"/>
          </a:p>
          <a:p>
            <a:r>
              <a:rPr lang="zh-TW" altLang="en-US" dirty="0"/>
              <a:t>方向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也可以利用</a:t>
            </a:r>
            <a:r>
              <a:rPr lang="en-US" altLang="zh-TW" dirty="0" smtClean="0"/>
              <a:t>Magnetic sensor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實作</a:t>
            </a:r>
            <a:endParaRPr lang="en-US" altLang="zh-TW" dirty="0" smtClean="0"/>
          </a:p>
          <a:p>
            <a:r>
              <a:rPr lang="zh-TW" altLang="en-US" dirty="0" smtClean="0"/>
              <a:t>此程式為簡易版本</a:t>
            </a:r>
            <a:r>
              <a:rPr lang="en-US" altLang="zh-TW" dirty="0" smtClean="0"/>
              <a:t>,</a:t>
            </a:r>
            <a:r>
              <a:rPr lang="zh-TW" altLang="en-US" dirty="0" smtClean="0"/>
              <a:t>準確度不確定有多高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63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0" lvl="8" indent="0">
              <a:buNone/>
            </a:pPr>
            <a:endParaRPr lang="en-US" altLang="zh-TW" sz="4200" dirty="0" smtClean="0"/>
          </a:p>
          <a:p>
            <a:pPr marL="2286000" lvl="8" indent="0">
              <a:buNone/>
            </a:pPr>
            <a:endParaRPr lang="en-US" altLang="zh-TW" sz="4200" dirty="0"/>
          </a:p>
          <a:p>
            <a:pPr marL="2286000" lvl="8" indent="0">
              <a:buNone/>
            </a:pPr>
            <a:r>
              <a:rPr lang="en-US" altLang="zh-TW" sz="4200" dirty="0" smtClean="0"/>
              <a:t>Thank</a:t>
            </a:r>
            <a:r>
              <a:rPr lang="zh-TW" altLang="en-US" sz="4200" dirty="0" smtClean="0"/>
              <a:t> </a:t>
            </a:r>
            <a:r>
              <a:rPr lang="en-US" altLang="zh-TW" sz="4200" dirty="0" smtClean="0"/>
              <a:t> you!!</a:t>
            </a:r>
            <a:endParaRPr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7948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mtClean="0"/>
              <a:t>Pressure (</a:t>
            </a:r>
            <a:r>
              <a:rPr lang="zh-TW" altLang="en-US" smtClean="0"/>
              <a:t>壓力感測器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偵測壓力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r>
              <a:rPr lang="en-US" altLang="zh-TW" smtClean="0"/>
              <a:t>Proximity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接近感測器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偵測是否有物體接近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r>
              <a:rPr lang="en-US" altLang="zh-TW" smtClean="0"/>
              <a:t>Temperature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溫度感測器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偵測溫度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/>
            <a:r>
              <a:rPr lang="en-US" altLang="zh-TW" smtClean="0"/>
              <a:t>Light(</a:t>
            </a:r>
            <a:r>
              <a:rPr lang="zh-TW" altLang="en-US" smtClean="0"/>
              <a:t>光感測器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偵測光度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altLang="zh-TW" dirty="0" smtClean="0"/>
              <a:t>Public methods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/>
              <a:t>getMaximumRange</a:t>
            </a:r>
            <a:r>
              <a:rPr lang="en-US" altLang="zh-TW" dirty="0"/>
              <a:t> </a:t>
            </a:r>
            <a:r>
              <a:rPr lang="en-US" altLang="zh-TW" dirty="0" smtClean="0"/>
              <a:t>() : maximum </a:t>
            </a:r>
            <a:r>
              <a:rPr lang="en-US" altLang="zh-TW" dirty="0"/>
              <a:t>range of the sensor in the sensor's </a:t>
            </a:r>
            <a:r>
              <a:rPr lang="en-US" altLang="zh-TW" dirty="0" smtClean="0"/>
              <a:t>unit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 smtClean="0"/>
              <a:t>getName</a:t>
            </a:r>
            <a:r>
              <a:rPr lang="en-US" altLang="zh-TW" dirty="0"/>
              <a:t>() </a:t>
            </a:r>
            <a:r>
              <a:rPr lang="en-US" altLang="zh-TW" dirty="0" smtClean="0"/>
              <a:t>: name </a:t>
            </a:r>
            <a:r>
              <a:rPr lang="en-US" altLang="zh-TW" dirty="0"/>
              <a:t>string of the </a:t>
            </a:r>
            <a:r>
              <a:rPr lang="en-US" altLang="zh-TW" dirty="0" smtClean="0"/>
              <a:t>sensor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 smtClean="0"/>
              <a:t>getPower</a:t>
            </a:r>
            <a:r>
              <a:rPr lang="en-US" altLang="zh-TW" dirty="0" smtClean="0"/>
              <a:t>() : </a:t>
            </a:r>
            <a:r>
              <a:rPr lang="en-US" altLang="zh-TW" dirty="0"/>
              <a:t>the power in mA used by this sensor while in use </a:t>
            </a: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 smtClean="0"/>
              <a:t>getResolution</a:t>
            </a:r>
            <a:r>
              <a:rPr lang="en-US" altLang="zh-TW" dirty="0"/>
              <a:t>() : resolution of the sensor in the sensor's </a:t>
            </a:r>
            <a:r>
              <a:rPr lang="en-US" altLang="zh-TW" dirty="0" smtClean="0"/>
              <a:t>unit</a:t>
            </a:r>
          </a:p>
          <a:p>
            <a:pPr marL="393192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TW" dirty="0" smtClean="0"/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192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 smtClean="0"/>
              <a:t>getType</a:t>
            </a:r>
            <a:r>
              <a:rPr lang="en-US" altLang="zh-TW" dirty="0"/>
              <a:t>() : generic type of this sensor</a:t>
            </a: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 smtClean="0"/>
              <a:t>getVendor</a:t>
            </a:r>
            <a:r>
              <a:rPr lang="en-US" altLang="zh-TW" dirty="0" smtClean="0"/>
              <a:t>() : </a:t>
            </a:r>
            <a:r>
              <a:rPr lang="en-US" altLang="zh-TW" dirty="0"/>
              <a:t>vendor string of this sensor</a:t>
            </a: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 err="1" smtClean="0"/>
              <a:t>getVersion</a:t>
            </a:r>
            <a:r>
              <a:rPr lang="en-US" altLang="zh-TW" dirty="0" smtClean="0"/>
              <a:t>() :</a:t>
            </a:r>
            <a:r>
              <a:rPr lang="zh-TW" altLang="en-US" dirty="0" smtClean="0"/>
              <a:t> </a:t>
            </a:r>
            <a:r>
              <a:rPr lang="en-US" altLang="zh-TW" dirty="0"/>
              <a:t>version of the sensor's module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sz="4000" dirty="0" smtClean="0"/>
          </a:p>
          <a:p>
            <a:pPr marL="0" indent="0" algn="ctr">
              <a:buNone/>
            </a:pPr>
            <a:r>
              <a:rPr lang="zh-TW" altLang="en-US" sz="5400" dirty="0" smtClean="0"/>
              <a:t>手機上的</a:t>
            </a:r>
            <a:r>
              <a:rPr lang="en-US" altLang="zh-TW" sz="5400" dirty="0" smtClean="0"/>
              <a:t>sensor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383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Sensor on SONY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557212"/>
          </a:xfrm>
        </p:spPr>
        <p:txBody>
          <a:bodyPr>
            <a:normAutofit/>
          </a:bodyPr>
          <a:lstStyle/>
          <a:p>
            <a:pPr marL="274320" lvl="1" indent="-274320" fontAlgn="auto"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altLang="zh-TW" dirty="0"/>
              <a:t>Sensors on </a:t>
            </a:r>
            <a:r>
              <a:rPr lang="en-US" altLang="zh-TW" dirty="0" smtClean="0"/>
              <a:t>SONY:</a:t>
            </a:r>
            <a:r>
              <a:rPr lang="zh-TW" altLang="en-US" dirty="0" smtClean="0"/>
              <a:t> 手機上面有哪些感測器 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25004"/>
            <a:ext cx="2406551" cy="42783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525004"/>
            <a:ext cx="2437310" cy="4332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線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5853</TotalTime>
  <Words>787</Words>
  <Application>Microsoft Macintosh PowerPoint</Application>
  <PresentationFormat>如螢幕大小 (4:3)</PresentationFormat>
  <Paragraphs>186</Paragraphs>
  <Slides>43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Constantia</vt:lpstr>
      <vt:lpstr>Verdana</vt:lpstr>
      <vt:lpstr>Wingdings 2</vt:lpstr>
      <vt:lpstr>微軟正黑體</vt:lpstr>
      <vt:lpstr>新細明體</vt:lpstr>
      <vt:lpstr>流線</vt:lpstr>
      <vt:lpstr>Sensors on Android Phones for Developing PTS</vt:lpstr>
      <vt:lpstr>課程大綱</vt:lpstr>
      <vt:lpstr>PowerPoint 簡報</vt:lpstr>
      <vt:lpstr>Introduction (Sensor in android development)</vt:lpstr>
      <vt:lpstr>PowerPoint 簡報</vt:lpstr>
      <vt:lpstr>PowerPoint 簡報</vt:lpstr>
      <vt:lpstr>PowerPoint 簡報</vt:lpstr>
      <vt:lpstr>PowerPoint 簡報</vt:lpstr>
      <vt:lpstr>Sensor on SONY</vt:lpstr>
      <vt:lpstr>Sensor list</vt:lpstr>
      <vt:lpstr>PowerPoint 簡報</vt:lpstr>
      <vt:lpstr>PowerPoint 簡報</vt:lpstr>
      <vt:lpstr>SensorReader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PTS實作</vt:lpstr>
      <vt:lpstr>UI設計</vt:lpstr>
      <vt:lpstr>PowerPoint 簡報</vt:lpstr>
      <vt:lpstr>練習一</vt:lpstr>
      <vt:lpstr>Pts.java</vt:lpstr>
      <vt:lpstr>新增menu</vt:lpstr>
      <vt:lpstr>PowerPoint 簡報</vt:lpstr>
      <vt:lpstr>練習二</vt:lpstr>
      <vt:lpstr>Runnable</vt:lpstr>
      <vt:lpstr>PowerPoint 簡報</vt:lpstr>
      <vt:lpstr>Push()</vt:lpstr>
      <vt:lpstr>PowerPoint 簡報</vt:lpstr>
      <vt:lpstr>Cal_G0</vt:lpstr>
      <vt:lpstr>練習三</vt:lpstr>
      <vt:lpstr>Walking _ judge</vt:lpstr>
      <vt:lpstr>PowerPoint 簡報</vt:lpstr>
      <vt:lpstr>PowerPoint 簡報</vt:lpstr>
      <vt:lpstr>PowerPoint 簡報</vt:lpstr>
      <vt:lpstr>附註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on Android phone</dc:title>
  <dc:creator>NOL_MARS</dc:creator>
  <cp:lastModifiedBy>Microsoft Office 使用者</cp:lastModifiedBy>
  <cp:revision>80</cp:revision>
  <dcterms:created xsi:type="dcterms:W3CDTF">2010-10-14T05:04:01Z</dcterms:created>
  <dcterms:modified xsi:type="dcterms:W3CDTF">2016-12-22T03:59:34Z</dcterms:modified>
</cp:coreProperties>
</file>