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4A86-41E4-49CD-A939-19059ADE65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A2270AE0-7E19-43D2-A492-8706CC2DF9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755FD6A6-7032-4CE3-8FDE-9A691F5149F4}"/>
              </a:ext>
            </a:extLst>
          </p:cNvPr>
          <p:cNvSpPr>
            <a:spLocks noGrp="1"/>
          </p:cNvSpPr>
          <p:nvPr>
            <p:ph type="dt" sz="half" idx="10"/>
          </p:nvPr>
        </p:nvSpPr>
        <p:spPr/>
        <p:txBody>
          <a:bodyPr/>
          <a:lstStyle/>
          <a:p>
            <a:fld id="{E4450778-ABB3-4A39-8F02-761BD145A1FA}" type="datetimeFigureOut">
              <a:rPr lang="fr-FR" smtClean="0"/>
              <a:t>23/11/2021</a:t>
            </a:fld>
            <a:endParaRPr lang="fr-FR"/>
          </a:p>
        </p:txBody>
      </p:sp>
      <p:sp>
        <p:nvSpPr>
          <p:cNvPr id="5" name="Footer Placeholder 4">
            <a:extLst>
              <a:ext uri="{FF2B5EF4-FFF2-40B4-BE49-F238E27FC236}">
                <a16:creationId xmlns:a16="http://schemas.microsoft.com/office/drawing/2014/main" id="{48A3C51A-2AC0-4704-9A5F-E4BB4E3188A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D810388-D433-4A14-8D5C-AAF3D3098345}"/>
              </a:ext>
            </a:extLst>
          </p:cNvPr>
          <p:cNvSpPr>
            <a:spLocks noGrp="1"/>
          </p:cNvSpPr>
          <p:nvPr>
            <p:ph type="sldNum" sz="quarter" idx="12"/>
          </p:nvPr>
        </p:nvSpPr>
        <p:spPr/>
        <p:txBody>
          <a:bodyPr/>
          <a:lstStyle/>
          <a:p>
            <a:fld id="{813A2EA5-3BD4-45BE-BC7A-B7B1C71A32C5}" type="slidenum">
              <a:rPr lang="fr-FR" smtClean="0"/>
              <a:t>‹#›</a:t>
            </a:fld>
            <a:endParaRPr lang="fr-FR"/>
          </a:p>
        </p:txBody>
      </p:sp>
    </p:spTree>
    <p:extLst>
      <p:ext uri="{BB962C8B-B14F-4D97-AF65-F5344CB8AC3E}">
        <p14:creationId xmlns:p14="http://schemas.microsoft.com/office/powerpoint/2010/main" val="187698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0DF7-3EB5-4F26-A085-9E0CF9A1DFC7}"/>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7F9D1191-4055-4C8F-8FF7-7AB9DC40A3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28CC7845-60BC-42EA-B9F0-72DF31F58A7C}"/>
              </a:ext>
            </a:extLst>
          </p:cNvPr>
          <p:cNvSpPr>
            <a:spLocks noGrp="1"/>
          </p:cNvSpPr>
          <p:nvPr>
            <p:ph type="dt" sz="half" idx="10"/>
          </p:nvPr>
        </p:nvSpPr>
        <p:spPr/>
        <p:txBody>
          <a:bodyPr/>
          <a:lstStyle/>
          <a:p>
            <a:fld id="{E4450778-ABB3-4A39-8F02-761BD145A1FA}" type="datetimeFigureOut">
              <a:rPr lang="fr-FR" smtClean="0"/>
              <a:t>23/11/2021</a:t>
            </a:fld>
            <a:endParaRPr lang="fr-FR"/>
          </a:p>
        </p:txBody>
      </p:sp>
      <p:sp>
        <p:nvSpPr>
          <p:cNvPr id="5" name="Footer Placeholder 4">
            <a:extLst>
              <a:ext uri="{FF2B5EF4-FFF2-40B4-BE49-F238E27FC236}">
                <a16:creationId xmlns:a16="http://schemas.microsoft.com/office/drawing/2014/main" id="{13B142E8-0723-4274-AD3E-8F4EE10AEB9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82E2085-D47F-41D8-A957-0B3EA76EC83A}"/>
              </a:ext>
            </a:extLst>
          </p:cNvPr>
          <p:cNvSpPr>
            <a:spLocks noGrp="1"/>
          </p:cNvSpPr>
          <p:nvPr>
            <p:ph type="sldNum" sz="quarter" idx="12"/>
          </p:nvPr>
        </p:nvSpPr>
        <p:spPr/>
        <p:txBody>
          <a:bodyPr/>
          <a:lstStyle/>
          <a:p>
            <a:fld id="{813A2EA5-3BD4-45BE-BC7A-B7B1C71A32C5}" type="slidenum">
              <a:rPr lang="fr-FR" smtClean="0"/>
              <a:t>‹#›</a:t>
            </a:fld>
            <a:endParaRPr lang="fr-FR"/>
          </a:p>
        </p:txBody>
      </p:sp>
    </p:spTree>
    <p:extLst>
      <p:ext uri="{BB962C8B-B14F-4D97-AF65-F5344CB8AC3E}">
        <p14:creationId xmlns:p14="http://schemas.microsoft.com/office/powerpoint/2010/main" val="330397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F7C83F-D2F8-4BF4-AEB0-A3A5B7725D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8DADCD3A-200B-4CC5-9BAB-11F16464A8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4DDA38F-A635-45CF-B776-F5FD95788FF1}"/>
              </a:ext>
            </a:extLst>
          </p:cNvPr>
          <p:cNvSpPr>
            <a:spLocks noGrp="1"/>
          </p:cNvSpPr>
          <p:nvPr>
            <p:ph type="dt" sz="half" idx="10"/>
          </p:nvPr>
        </p:nvSpPr>
        <p:spPr/>
        <p:txBody>
          <a:bodyPr/>
          <a:lstStyle/>
          <a:p>
            <a:fld id="{E4450778-ABB3-4A39-8F02-761BD145A1FA}" type="datetimeFigureOut">
              <a:rPr lang="fr-FR" smtClean="0"/>
              <a:t>23/11/2021</a:t>
            </a:fld>
            <a:endParaRPr lang="fr-FR"/>
          </a:p>
        </p:txBody>
      </p:sp>
      <p:sp>
        <p:nvSpPr>
          <p:cNvPr id="5" name="Footer Placeholder 4">
            <a:extLst>
              <a:ext uri="{FF2B5EF4-FFF2-40B4-BE49-F238E27FC236}">
                <a16:creationId xmlns:a16="http://schemas.microsoft.com/office/drawing/2014/main" id="{6FD4D22B-3DBA-4758-A7B9-010812FBA12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1648392-F3BB-4B45-9751-F872924263A2}"/>
              </a:ext>
            </a:extLst>
          </p:cNvPr>
          <p:cNvSpPr>
            <a:spLocks noGrp="1"/>
          </p:cNvSpPr>
          <p:nvPr>
            <p:ph type="sldNum" sz="quarter" idx="12"/>
          </p:nvPr>
        </p:nvSpPr>
        <p:spPr/>
        <p:txBody>
          <a:bodyPr/>
          <a:lstStyle/>
          <a:p>
            <a:fld id="{813A2EA5-3BD4-45BE-BC7A-B7B1C71A32C5}" type="slidenum">
              <a:rPr lang="fr-FR" smtClean="0"/>
              <a:t>‹#›</a:t>
            </a:fld>
            <a:endParaRPr lang="fr-FR"/>
          </a:p>
        </p:txBody>
      </p:sp>
    </p:spTree>
    <p:extLst>
      <p:ext uri="{BB962C8B-B14F-4D97-AF65-F5344CB8AC3E}">
        <p14:creationId xmlns:p14="http://schemas.microsoft.com/office/powerpoint/2010/main" val="138271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E9F6-AABF-4CDE-B26B-2AC07E2E0E06}"/>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7B5FE3F8-6949-43C7-833E-A87DE5C221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C7C2045-326D-4F24-9326-0EF72DDDE654}"/>
              </a:ext>
            </a:extLst>
          </p:cNvPr>
          <p:cNvSpPr>
            <a:spLocks noGrp="1"/>
          </p:cNvSpPr>
          <p:nvPr>
            <p:ph type="dt" sz="half" idx="10"/>
          </p:nvPr>
        </p:nvSpPr>
        <p:spPr/>
        <p:txBody>
          <a:bodyPr/>
          <a:lstStyle/>
          <a:p>
            <a:fld id="{E4450778-ABB3-4A39-8F02-761BD145A1FA}" type="datetimeFigureOut">
              <a:rPr lang="fr-FR" smtClean="0"/>
              <a:t>23/11/2021</a:t>
            </a:fld>
            <a:endParaRPr lang="fr-FR"/>
          </a:p>
        </p:txBody>
      </p:sp>
      <p:sp>
        <p:nvSpPr>
          <p:cNvPr id="5" name="Footer Placeholder 4">
            <a:extLst>
              <a:ext uri="{FF2B5EF4-FFF2-40B4-BE49-F238E27FC236}">
                <a16:creationId xmlns:a16="http://schemas.microsoft.com/office/drawing/2014/main" id="{72D7C698-7AA7-4123-86E9-771F06A4DE14}"/>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7D90048-7547-4503-9D43-D2ECD2759701}"/>
              </a:ext>
            </a:extLst>
          </p:cNvPr>
          <p:cNvSpPr>
            <a:spLocks noGrp="1"/>
          </p:cNvSpPr>
          <p:nvPr>
            <p:ph type="sldNum" sz="quarter" idx="12"/>
          </p:nvPr>
        </p:nvSpPr>
        <p:spPr/>
        <p:txBody>
          <a:bodyPr/>
          <a:lstStyle/>
          <a:p>
            <a:fld id="{813A2EA5-3BD4-45BE-BC7A-B7B1C71A32C5}" type="slidenum">
              <a:rPr lang="fr-FR" smtClean="0"/>
              <a:t>‹#›</a:t>
            </a:fld>
            <a:endParaRPr lang="fr-FR"/>
          </a:p>
        </p:txBody>
      </p:sp>
    </p:spTree>
    <p:extLst>
      <p:ext uri="{BB962C8B-B14F-4D97-AF65-F5344CB8AC3E}">
        <p14:creationId xmlns:p14="http://schemas.microsoft.com/office/powerpoint/2010/main" val="66601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E5C43-1A80-40A9-AF06-49B7E8AC60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AAB66C6A-0C70-4CC1-BA7D-549BCFE782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3949BB-EE2E-4B45-B6A2-D1949C0AB019}"/>
              </a:ext>
            </a:extLst>
          </p:cNvPr>
          <p:cNvSpPr>
            <a:spLocks noGrp="1"/>
          </p:cNvSpPr>
          <p:nvPr>
            <p:ph type="dt" sz="half" idx="10"/>
          </p:nvPr>
        </p:nvSpPr>
        <p:spPr/>
        <p:txBody>
          <a:bodyPr/>
          <a:lstStyle/>
          <a:p>
            <a:fld id="{E4450778-ABB3-4A39-8F02-761BD145A1FA}" type="datetimeFigureOut">
              <a:rPr lang="fr-FR" smtClean="0"/>
              <a:t>23/11/2021</a:t>
            </a:fld>
            <a:endParaRPr lang="fr-FR"/>
          </a:p>
        </p:txBody>
      </p:sp>
      <p:sp>
        <p:nvSpPr>
          <p:cNvPr id="5" name="Footer Placeholder 4">
            <a:extLst>
              <a:ext uri="{FF2B5EF4-FFF2-40B4-BE49-F238E27FC236}">
                <a16:creationId xmlns:a16="http://schemas.microsoft.com/office/drawing/2014/main" id="{84FC3DE3-D55A-43A6-80E0-7A03FD6B978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82420DA-4258-49F5-B8D5-029CCC10A0E9}"/>
              </a:ext>
            </a:extLst>
          </p:cNvPr>
          <p:cNvSpPr>
            <a:spLocks noGrp="1"/>
          </p:cNvSpPr>
          <p:nvPr>
            <p:ph type="sldNum" sz="quarter" idx="12"/>
          </p:nvPr>
        </p:nvSpPr>
        <p:spPr/>
        <p:txBody>
          <a:bodyPr/>
          <a:lstStyle/>
          <a:p>
            <a:fld id="{813A2EA5-3BD4-45BE-BC7A-B7B1C71A32C5}" type="slidenum">
              <a:rPr lang="fr-FR" smtClean="0"/>
              <a:t>‹#›</a:t>
            </a:fld>
            <a:endParaRPr lang="fr-FR"/>
          </a:p>
        </p:txBody>
      </p:sp>
    </p:spTree>
    <p:extLst>
      <p:ext uri="{BB962C8B-B14F-4D97-AF65-F5344CB8AC3E}">
        <p14:creationId xmlns:p14="http://schemas.microsoft.com/office/powerpoint/2010/main" val="42734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1DB54-2E6E-4B5F-8D79-34496A58FA48}"/>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592F72FC-3E69-4BF5-AD03-4E06997BA8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6FE209BA-2370-4347-87F8-E325C07A9F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93179213-C811-42C9-90EE-BB3DC24653F4}"/>
              </a:ext>
            </a:extLst>
          </p:cNvPr>
          <p:cNvSpPr>
            <a:spLocks noGrp="1"/>
          </p:cNvSpPr>
          <p:nvPr>
            <p:ph type="dt" sz="half" idx="10"/>
          </p:nvPr>
        </p:nvSpPr>
        <p:spPr/>
        <p:txBody>
          <a:bodyPr/>
          <a:lstStyle/>
          <a:p>
            <a:fld id="{E4450778-ABB3-4A39-8F02-761BD145A1FA}" type="datetimeFigureOut">
              <a:rPr lang="fr-FR" smtClean="0"/>
              <a:t>23/11/2021</a:t>
            </a:fld>
            <a:endParaRPr lang="fr-FR"/>
          </a:p>
        </p:txBody>
      </p:sp>
      <p:sp>
        <p:nvSpPr>
          <p:cNvPr id="6" name="Footer Placeholder 5">
            <a:extLst>
              <a:ext uri="{FF2B5EF4-FFF2-40B4-BE49-F238E27FC236}">
                <a16:creationId xmlns:a16="http://schemas.microsoft.com/office/drawing/2014/main" id="{415E0FE4-5FDA-4994-BEE4-83C922D93CFE}"/>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D46C3D8-2EE9-457F-8248-500FA23A1782}"/>
              </a:ext>
            </a:extLst>
          </p:cNvPr>
          <p:cNvSpPr>
            <a:spLocks noGrp="1"/>
          </p:cNvSpPr>
          <p:nvPr>
            <p:ph type="sldNum" sz="quarter" idx="12"/>
          </p:nvPr>
        </p:nvSpPr>
        <p:spPr/>
        <p:txBody>
          <a:bodyPr/>
          <a:lstStyle/>
          <a:p>
            <a:fld id="{813A2EA5-3BD4-45BE-BC7A-B7B1C71A32C5}" type="slidenum">
              <a:rPr lang="fr-FR" smtClean="0"/>
              <a:t>‹#›</a:t>
            </a:fld>
            <a:endParaRPr lang="fr-FR"/>
          </a:p>
        </p:txBody>
      </p:sp>
    </p:spTree>
    <p:extLst>
      <p:ext uri="{BB962C8B-B14F-4D97-AF65-F5344CB8AC3E}">
        <p14:creationId xmlns:p14="http://schemas.microsoft.com/office/powerpoint/2010/main" val="1009084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9195-714E-4A44-B43F-2B2AF10C69D8}"/>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368FEAF1-5974-419E-BACA-15C8641F2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9E1307-7EA2-42EC-801D-385F279123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4763F8D1-1AAA-4AE3-8F3F-5F3DE1D544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AB910F-84B4-4A2B-B506-1C343C513D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0B1C31B4-C62A-4903-8CC5-8EC517A97D4E}"/>
              </a:ext>
            </a:extLst>
          </p:cNvPr>
          <p:cNvSpPr>
            <a:spLocks noGrp="1"/>
          </p:cNvSpPr>
          <p:nvPr>
            <p:ph type="dt" sz="half" idx="10"/>
          </p:nvPr>
        </p:nvSpPr>
        <p:spPr/>
        <p:txBody>
          <a:bodyPr/>
          <a:lstStyle/>
          <a:p>
            <a:fld id="{E4450778-ABB3-4A39-8F02-761BD145A1FA}" type="datetimeFigureOut">
              <a:rPr lang="fr-FR" smtClean="0"/>
              <a:t>23/11/2021</a:t>
            </a:fld>
            <a:endParaRPr lang="fr-FR"/>
          </a:p>
        </p:txBody>
      </p:sp>
      <p:sp>
        <p:nvSpPr>
          <p:cNvPr id="8" name="Footer Placeholder 7">
            <a:extLst>
              <a:ext uri="{FF2B5EF4-FFF2-40B4-BE49-F238E27FC236}">
                <a16:creationId xmlns:a16="http://schemas.microsoft.com/office/drawing/2014/main" id="{A1B4346C-5D06-4BF0-965D-3A19B317527A}"/>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8ED5A90E-7C50-4CB5-87B6-653AECE44476}"/>
              </a:ext>
            </a:extLst>
          </p:cNvPr>
          <p:cNvSpPr>
            <a:spLocks noGrp="1"/>
          </p:cNvSpPr>
          <p:nvPr>
            <p:ph type="sldNum" sz="quarter" idx="12"/>
          </p:nvPr>
        </p:nvSpPr>
        <p:spPr/>
        <p:txBody>
          <a:bodyPr/>
          <a:lstStyle/>
          <a:p>
            <a:fld id="{813A2EA5-3BD4-45BE-BC7A-B7B1C71A32C5}" type="slidenum">
              <a:rPr lang="fr-FR" smtClean="0"/>
              <a:t>‹#›</a:t>
            </a:fld>
            <a:endParaRPr lang="fr-FR"/>
          </a:p>
        </p:txBody>
      </p:sp>
    </p:spTree>
    <p:extLst>
      <p:ext uri="{BB962C8B-B14F-4D97-AF65-F5344CB8AC3E}">
        <p14:creationId xmlns:p14="http://schemas.microsoft.com/office/powerpoint/2010/main" val="2965024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375D-5B4D-45D3-A592-ACB3651E2DAB}"/>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D1959754-B821-45C3-A34F-44BB0B0F44F8}"/>
              </a:ext>
            </a:extLst>
          </p:cNvPr>
          <p:cNvSpPr>
            <a:spLocks noGrp="1"/>
          </p:cNvSpPr>
          <p:nvPr>
            <p:ph type="dt" sz="half" idx="10"/>
          </p:nvPr>
        </p:nvSpPr>
        <p:spPr/>
        <p:txBody>
          <a:bodyPr/>
          <a:lstStyle/>
          <a:p>
            <a:fld id="{E4450778-ABB3-4A39-8F02-761BD145A1FA}" type="datetimeFigureOut">
              <a:rPr lang="fr-FR" smtClean="0"/>
              <a:t>23/11/2021</a:t>
            </a:fld>
            <a:endParaRPr lang="fr-FR"/>
          </a:p>
        </p:txBody>
      </p:sp>
      <p:sp>
        <p:nvSpPr>
          <p:cNvPr id="4" name="Footer Placeholder 3">
            <a:extLst>
              <a:ext uri="{FF2B5EF4-FFF2-40B4-BE49-F238E27FC236}">
                <a16:creationId xmlns:a16="http://schemas.microsoft.com/office/drawing/2014/main" id="{7AC44982-1A6D-4476-8742-A466572B12F5}"/>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E2150701-E812-4750-81FA-FA51A4DCB6C4}"/>
              </a:ext>
            </a:extLst>
          </p:cNvPr>
          <p:cNvSpPr>
            <a:spLocks noGrp="1"/>
          </p:cNvSpPr>
          <p:nvPr>
            <p:ph type="sldNum" sz="quarter" idx="12"/>
          </p:nvPr>
        </p:nvSpPr>
        <p:spPr/>
        <p:txBody>
          <a:bodyPr/>
          <a:lstStyle/>
          <a:p>
            <a:fld id="{813A2EA5-3BD4-45BE-BC7A-B7B1C71A32C5}" type="slidenum">
              <a:rPr lang="fr-FR" smtClean="0"/>
              <a:t>‹#›</a:t>
            </a:fld>
            <a:endParaRPr lang="fr-FR"/>
          </a:p>
        </p:txBody>
      </p:sp>
    </p:spTree>
    <p:extLst>
      <p:ext uri="{BB962C8B-B14F-4D97-AF65-F5344CB8AC3E}">
        <p14:creationId xmlns:p14="http://schemas.microsoft.com/office/powerpoint/2010/main" val="3036730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ACA3DA-A74A-428E-8EEB-B9CA015A931C}"/>
              </a:ext>
            </a:extLst>
          </p:cNvPr>
          <p:cNvSpPr>
            <a:spLocks noGrp="1"/>
          </p:cNvSpPr>
          <p:nvPr>
            <p:ph type="dt" sz="half" idx="10"/>
          </p:nvPr>
        </p:nvSpPr>
        <p:spPr/>
        <p:txBody>
          <a:bodyPr/>
          <a:lstStyle/>
          <a:p>
            <a:fld id="{E4450778-ABB3-4A39-8F02-761BD145A1FA}" type="datetimeFigureOut">
              <a:rPr lang="fr-FR" smtClean="0"/>
              <a:t>23/11/2021</a:t>
            </a:fld>
            <a:endParaRPr lang="fr-FR"/>
          </a:p>
        </p:txBody>
      </p:sp>
      <p:sp>
        <p:nvSpPr>
          <p:cNvPr id="3" name="Footer Placeholder 2">
            <a:extLst>
              <a:ext uri="{FF2B5EF4-FFF2-40B4-BE49-F238E27FC236}">
                <a16:creationId xmlns:a16="http://schemas.microsoft.com/office/drawing/2014/main" id="{73A1A942-FB40-4CF5-9022-7EAA4D756D9D}"/>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DC8DF347-0593-45C6-ABB3-CB412832F31A}"/>
              </a:ext>
            </a:extLst>
          </p:cNvPr>
          <p:cNvSpPr>
            <a:spLocks noGrp="1"/>
          </p:cNvSpPr>
          <p:nvPr>
            <p:ph type="sldNum" sz="quarter" idx="12"/>
          </p:nvPr>
        </p:nvSpPr>
        <p:spPr/>
        <p:txBody>
          <a:bodyPr/>
          <a:lstStyle/>
          <a:p>
            <a:fld id="{813A2EA5-3BD4-45BE-BC7A-B7B1C71A32C5}" type="slidenum">
              <a:rPr lang="fr-FR" smtClean="0"/>
              <a:t>‹#›</a:t>
            </a:fld>
            <a:endParaRPr lang="fr-FR"/>
          </a:p>
        </p:txBody>
      </p:sp>
    </p:spTree>
    <p:extLst>
      <p:ext uri="{BB962C8B-B14F-4D97-AF65-F5344CB8AC3E}">
        <p14:creationId xmlns:p14="http://schemas.microsoft.com/office/powerpoint/2010/main" val="1779906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F5F2-CEAA-4891-ADF8-B0FED27B6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1E2EDA87-0E31-49B1-B18D-7A6AD54D63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950EA9CD-8391-45F5-A7E2-37A78296C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BF1E40-05A1-4268-9233-5801B66CC8D7}"/>
              </a:ext>
            </a:extLst>
          </p:cNvPr>
          <p:cNvSpPr>
            <a:spLocks noGrp="1"/>
          </p:cNvSpPr>
          <p:nvPr>
            <p:ph type="dt" sz="half" idx="10"/>
          </p:nvPr>
        </p:nvSpPr>
        <p:spPr/>
        <p:txBody>
          <a:bodyPr/>
          <a:lstStyle/>
          <a:p>
            <a:fld id="{E4450778-ABB3-4A39-8F02-761BD145A1FA}" type="datetimeFigureOut">
              <a:rPr lang="fr-FR" smtClean="0"/>
              <a:t>23/11/2021</a:t>
            </a:fld>
            <a:endParaRPr lang="fr-FR"/>
          </a:p>
        </p:txBody>
      </p:sp>
      <p:sp>
        <p:nvSpPr>
          <p:cNvPr id="6" name="Footer Placeholder 5">
            <a:extLst>
              <a:ext uri="{FF2B5EF4-FFF2-40B4-BE49-F238E27FC236}">
                <a16:creationId xmlns:a16="http://schemas.microsoft.com/office/drawing/2014/main" id="{2DFA5925-3626-4212-9410-86ABBFB67C29}"/>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5D23B7F-E645-4396-82D8-5B9A95BC5883}"/>
              </a:ext>
            </a:extLst>
          </p:cNvPr>
          <p:cNvSpPr>
            <a:spLocks noGrp="1"/>
          </p:cNvSpPr>
          <p:nvPr>
            <p:ph type="sldNum" sz="quarter" idx="12"/>
          </p:nvPr>
        </p:nvSpPr>
        <p:spPr/>
        <p:txBody>
          <a:bodyPr/>
          <a:lstStyle/>
          <a:p>
            <a:fld id="{813A2EA5-3BD4-45BE-BC7A-B7B1C71A32C5}" type="slidenum">
              <a:rPr lang="fr-FR" smtClean="0"/>
              <a:t>‹#›</a:t>
            </a:fld>
            <a:endParaRPr lang="fr-FR"/>
          </a:p>
        </p:txBody>
      </p:sp>
    </p:spTree>
    <p:extLst>
      <p:ext uri="{BB962C8B-B14F-4D97-AF65-F5344CB8AC3E}">
        <p14:creationId xmlns:p14="http://schemas.microsoft.com/office/powerpoint/2010/main" val="457184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6256-FB3D-4CE9-B47A-CBA38E3AB4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68B9429A-F0B9-46B3-9B6C-C95EF866C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DE69FB51-C68A-407F-9B69-4067F94E2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061C07-1D32-4572-9319-081FEFD9D758}"/>
              </a:ext>
            </a:extLst>
          </p:cNvPr>
          <p:cNvSpPr>
            <a:spLocks noGrp="1"/>
          </p:cNvSpPr>
          <p:nvPr>
            <p:ph type="dt" sz="half" idx="10"/>
          </p:nvPr>
        </p:nvSpPr>
        <p:spPr/>
        <p:txBody>
          <a:bodyPr/>
          <a:lstStyle/>
          <a:p>
            <a:fld id="{E4450778-ABB3-4A39-8F02-761BD145A1FA}" type="datetimeFigureOut">
              <a:rPr lang="fr-FR" smtClean="0"/>
              <a:t>23/11/2021</a:t>
            </a:fld>
            <a:endParaRPr lang="fr-FR"/>
          </a:p>
        </p:txBody>
      </p:sp>
      <p:sp>
        <p:nvSpPr>
          <p:cNvPr id="6" name="Footer Placeholder 5">
            <a:extLst>
              <a:ext uri="{FF2B5EF4-FFF2-40B4-BE49-F238E27FC236}">
                <a16:creationId xmlns:a16="http://schemas.microsoft.com/office/drawing/2014/main" id="{52D30B59-CF8F-425D-9DD5-88BC7E604879}"/>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D2E8CD22-34E8-4E9C-8F7E-16FB363B8D54}"/>
              </a:ext>
            </a:extLst>
          </p:cNvPr>
          <p:cNvSpPr>
            <a:spLocks noGrp="1"/>
          </p:cNvSpPr>
          <p:nvPr>
            <p:ph type="sldNum" sz="quarter" idx="12"/>
          </p:nvPr>
        </p:nvSpPr>
        <p:spPr/>
        <p:txBody>
          <a:bodyPr/>
          <a:lstStyle/>
          <a:p>
            <a:fld id="{813A2EA5-3BD4-45BE-BC7A-B7B1C71A32C5}" type="slidenum">
              <a:rPr lang="fr-FR" smtClean="0"/>
              <a:t>‹#›</a:t>
            </a:fld>
            <a:endParaRPr lang="fr-FR"/>
          </a:p>
        </p:txBody>
      </p:sp>
    </p:spTree>
    <p:extLst>
      <p:ext uri="{BB962C8B-B14F-4D97-AF65-F5344CB8AC3E}">
        <p14:creationId xmlns:p14="http://schemas.microsoft.com/office/powerpoint/2010/main" val="876140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7A1990-2942-495B-A650-04E9EDBBA1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741C31A-1BB1-49E9-86FC-36F820E46A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BD4FF4A-008E-4F6F-B682-C87E76C58E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50778-ABB3-4A39-8F02-761BD145A1FA}" type="datetimeFigureOut">
              <a:rPr lang="fr-FR" smtClean="0"/>
              <a:t>23/11/2021</a:t>
            </a:fld>
            <a:endParaRPr lang="fr-FR"/>
          </a:p>
        </p:txBody>
      </p:sp>
      <p:sp>
        <p:nvSpPr>
          <p:cNvPr id="5" name="Footer Placeholder 4">
            <a:extLst>
              <a:ext uri="{FF2B5EF4-FFF2-40B4-BE49-F238E27FC236}">
                <a16:creationId xmlns:a16="http://schemas.microsoft.com/office/drawing/2014/main" id="{12EAF388-EA00-455C-B473-8F89BDD5B9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36CBEF35-7258-4768-B8DC-89A0525C82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3A2EA5-3BD4-45BE-BC7A-B7B1C71A32C5}" type="slidenum">
              <a:rPr lang="fr-FR" smtClean="0"/>
              <a:t>‹#›</a:t>
            </a:fld>
            <a:endParaRPr lang="fr-FR"/>
          </a:p>
        </p:txBody>
      </p:sp>
    </p:spTree>
    <p:extLst>
      <p:ext uri="{BB962C8B-B14F-4D97-AF65-F5344CB8AC3E}">
        <p14:creationId xmlns:p14="http://schemas.microsoft.com/office/powerpoint/2010/main" val="3003059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237943"/>
            <a:ext cx="8179633" cy="1006240"/>
          </a:xfrm>
        </p:spPr>
        <p:txBody>
          <a:bodyPr/>
          <a:lstStyle/>
          <a:p>
            <a:r>
              <a:rPr lang="fr-FR" b="1" dirty="0">
                <a:latin typeface="Cambria Math" panose="02040503050406030204" pitchFamily="18" charset="0"/>
                <a:ea typeface="Cambria Math" panose="02040503050406030204" pitchFamily="18" charset="0"/>
              </a:rPr>
              <a:t>Introduction</a:t>
            </a: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a:bodyPr>
          <a:lstStyle/>
          <a:p>
            <a:pPr algn="just"/>
            <a:r>
              <a:rPr lang="en-US" sz="4000" dirty="0">
                <a:latin typeface="Cambria Math" panose="02040503050406030204" pitchFamily="18" charset="0"/>
                <a:ea typeface="Cambria Math" panose="02040503050406030204" pitchFamily="18" charset="0"/>
              </a:rPr>
              <a:t>J2EE stand for Java 2 Enterprise Edition. This edition is dedicated to the realization of enterprise application. </a:t>
            </a:r>
          </a:p>
          <a:p>
            <a:pPr algn="just"/>
            <a:endParaRPr lang="en-US" sz="4000" dirty="0">
              <a:latin typeface="Cambria Math" panose="02040503050406030204" pitchFamily="18" charset="0"/>
              <a:ea typeface="Cambria Math" panose="02040503050406030204" pitchFamily="18" charset="0"/>
            </a:endParaRPr>
          </a:p>
          <a:p>
            <a:pPr algn="just"/>
            <a:r>
              <a:rPr lang="en-US" sz="4000" dirty="0">
                <a:latin typeface="Cambria Math" panose="02040503050406030204" pitchFamily="18" charset="0"/>
                <a:ea typeface="Cambria Math" panose="02040503050406030204" pitchFamily="18" charset="0"/>
              </a:rPr>
              <a:t>It’s based on J2SE (Java 2 Standard Edition) that content all the base API (Application Programming Interface) of Java Language. Since his version 5 J2EE is renamed JEE for Java Enterprise Edition.</a:t>
            </a:r>
          </a:p>
        </p:txBody>
      </p:sp>
    </p:spTree>
    <p:extLst>
      <p:ext uri="{BB962C8B-B14F-4D97-AF65-F5344CB8AC3E}">
        <p14:creationId xmlns:p14="http://schemas.microsoft.com/office/powerpoint/2010/main" val="2403468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237943"/>
            <a:ext cx="8179633" cy="1006240"/>
          </a:xfrm>
        </p:spPr>
        <p:txBody>
          <a:bodyPr>
            <a:noAutofit/>
          </a:bodyPr>
          <a:lstStyle/>
          <a:p>
            <a:r>
              <a:rPr lang="en-US" sz="4400" b="1" dirty="0">
                <a:latin typeface="Cambria Math" panose="02040503050406030204" pitchFamily="18" charset="0"/>
                <a:ea typeface="Cambria Math" panose="02040503050406030204" pitchFamily="18" charset="0"/>
              </a:rPr>
              <a:t>Web Service Specification</a:t>
            </a:r>
            <a:endParaRPr lang="fr-FR" sz="4400" b="1"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a:bodyPr>
          <a:lstStyle/>
          <a:p>
            <a:pPr marL="571500" indent="-571500" algn="just">
              <a:buFont typeface="Wingdings" panose="05000000000000000000" pitchFamily="2" charset="2"/>
              <a:buChar char="q"/>
            </a:pPr>
            <a:r>
              <a:rPr lang="en-US" sz="4000" b="1" dirty="0">
                <a:latin typeface="Cambria Math" panose="02040503050406030204" pitchFamily="18" charset="0"/>
                <a:ea typeface="Cambria Math" panose="02040503050406030204" pitchFamily="18" charset="0"/>
              </a:rPr>
              <a:t>XML Binding:</a:t>
            </a:r>
            <a:r>
              <a:rPr lang="en-US" sz="3600" dirty="0">
                <a:latin typeface="Cambria Math" panose="02040503050406030204" pitchFamily="18" charset="0"/>
                <a:ea typeface="Cambria Math" panose="02040503050406030204" pitchFamily="18" charset="0"/>
              </a:rPr>
              <a:t> JSON Binding allows binding of XML into objects. It allows us to create SOAP web services. SAOP stands for simple Object Access Protocol.</a:t>
            </a:r>
          </a:p>
          <a:p>
            <a:pPr algn="just"/>
            <a:endParaRPr lang="en-US" sz="40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16204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237943"/>
            <a:ext cx="8179633" cy="1006240"/>
          </a:xfrm>
        </p:spPr>
        <p:txBody>
          <a:bodyPr>
            <a:noAutofit/>
          </a:bodyPr>
          <a:lstStyle/>
          <a:p>
            <a:r>
              <a:rPr lang="en-US" sz="4400" b="1" dirty="0">
                <a:latin typeface="Cambria Math" panose="02040503050406030204" pitchFamily="18" charset="0"/>
                <a:ea typeface="Cambria Math" panose="02040503050406030204" pitchFamily="18" charset="0"/>
              </a:rPr>
              <a:t>Other Specification</a:t>
            </a:r>
            <a:endParaRPr lang="fr-FR" sz="4400" b="1"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a:bodyPr>
          <a:lstStyle/>
          <a:p>
            <a:pPr marL="571500" indent="-571500" algn="just">
              <a:buFont typeface="Wingdings" panose="05000000000000000000" pitchFamily="2" charset="2"/>
              <a:buChar char="q"/>
            </a:pPr>
            <a:r>
              <a:rPr lang="en-US" sz="4000" b="1" dirty="0">
                <a:latin typeface="Cambria Math" panose="02040503050406030204" pitchFamily="18" charset="0"/>
                <a:ea typeface="Cambria Math" panose="02040503050406030204" pitchFamily="18" charset="0"/>
              </a:rPr>
              <a:t>Validation:</a:t>
            </a:r>
            <a:r>
              <a:rPr lang="en-US" sz="3600" dirty="0">
                <a:latin typeface="Cambria Math" panose="02040503050406030204" pitchFamily="18" charset="0"/>
                <a:ea typeface="Cambria Math" panose="02040503050406030204" pitchFamily="18" charset="0"/>
              </a:rPr>
              <a:t> The validation package contains various interfaces and annotations for declarative validation support offered by Bean Validation API.</a:t>
            </a:r>
          </a:p>
          <a:p>
            <a:pPr marL="571500" indent="-571500" algn="just">
              <a:buFont typeface="Wingdings" panose="05000000000000000000" pitchFamily="2" charset="2"/>
              <a:buChar char="q"/>
            </a:pPr>
            <a:r>
              <a:rPr lang="en-US" sz="4000" b="1" dirty="0">
                <a:latin typeface="Cambria Math" panose="02040503050406030204" pitchFamily="18" charset="0"/>
                <a:ea typeface="Cambria Math" panose="02040503050406030204" pitchFamily="18" charset="0"/>
              </a:rPr>
              <a:t>Batch Applications:</a:t>
            </a:r>
            <a:r>
              <a:rPr lang="en-US" sz="3600" dirty="0">
                <a:latin typeface="Cambria Math" panose="02040503050406030204" pitchFamily="18" charset="0"/>
                <a:ea typeface="Cambria Math" panose="02040503050406030204" pitchFamily="18" charset="0"/>
              </a:rPr>
              <a:t> batch Applications provides the means to run long running background tasks which involve a large volume of data and need to be periodically executed.</a:t>
            </a:r>
          </a:p>
          <a:p>
            <a:pPr marL="571500" indent="-571500" algn="just">
              <a:buFont typeface="Wingdings" panose="05000000000000000000" pitchFamily="2" charset="2"/>
              <a:buChar char="q"/>
            </a:pPr>
            <a:endParaRPr lang="en-US" sz="3600" dirty="0">
              <a:latin typeface="Cambria Math" panose="02040503050406030204" pitchFamily="18" charset="0"/>
              <a:ea typeface="Cambria Math" panose="02040503050406030204" pitchFamily="18" charset="0"/>
            </a:endParaRPr>
          </a:p>
          <a:p>
            <a:pPr algn="just"/>
            <a:endParaRPr lang="en-US" sz="40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34280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237943"/>
            <a:ext cx="8179633" cy="1006240"/>
          </a:xfrm>
        </p:spPr>
        <p:txBody>
          <a:bodyPr>
            <a:noAutofit/>
          </a:bodyPr>
          <a:lstStyle/>
          <a:p>
            <a:r>
              <a:rPr lang="en-US" sz="4400" b="1" dirty="0">
                <a:latin typeface="Cambria Math" panose="02040503050406030204" pitchFamily="18" charset="0"/>
                <a:ea typeface="Cambria Math" panose="02040503050406030204" pitchFamily="18" charset="0"/>
              </a:rPr>
              <a:t>Other Specification</a:t>
            </a:r>
            <a:endParaRPr lang="fr-FR" sz="4400" b="1"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a:bodyPr>
          <a:lstStyle/>
          <a:p>
            <a:pPr marL="571500" indent="-571500" algn="just">
              <a:buFont typeface="Wingdings" panose="05000000000000000000" pitchFamily="2" charset="2"/>
              <a:buChar char="q"/>
            </a:pPr>
            <a:r>
              <a:rPr lang="en-US" sz="4000" b="1" dirty="0">
                <a:latin typeface="Cambria Math" panose="02040503050406030204" pitchFamily="18" charset="0"/>
                <a:ea typeface="Cambria Math" panose="02040503050406030204" pitchFamily="18" charset="0"/>
              </a:rPr>
              <a:t>Java EE Connectors Architecture:</a:t>
            </a:r>
            <a:r>
              <a:rPr lang="en-US" sz="3600" dirty="0">
                <a:latin typeface="Cambria Math" panose="02040503050406030204" pitchFamily="18" charset="0"/>
                <a:ea typeface="Cambria Math" panose="02040503050406030204" pitchFamily="18" charset="0"/>
              </a:rPr>
              <a:t> Java EE connectors is a Java-based technological solution for connecting java Server to Enterprise Information System.</a:t>
            </a:r>
          </a:p>
          <a:p>
            <a:pPr algn="just"/>
            <a:endParaRPr lang="en-US" sz="40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610714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237943"/>
            <a:ext cx="8179633" cy="646477"/>
          </a:xfrm>
        </p:spPr>
        <p:txBody>
          <a:bodyPr>
            <a:noAutofit/>
          </a:bodyPr>
          <a:lstStyle/>
          <a:p>
            <a:r>
              <a:rPr lang="en-US" sz="3200" b="1" dirty="0">
                <a:latin typeface="Cambria Math" panose="02040503050406030204" pitchFamily="18" charset="0"/>
                <a:ea typeface="Cambria Math" panose="02040503050406030204" pitchFamily="18" charset="0"/>
              </a:rPr>
              <a:t>System requirements to use and start </a:t>
            </a:r>
            <a:r>
              <a:rPr lang="en-US" sz="2800" b="1" dirty="0">
                <a:latin typeface="Cambria Math" panose="02040503050406030204" pitchFamily="18" charset="0"/>
                <a:ea typeface="Cambria Math" panose="02040503050406030204" pitchFamily="18" charset="0"/>
              </a:rPr>
              <a:t>Java</a:t>
            </a:r>
            <a:r>
              <a:rPr lang="en-US" sz="3200" b="1" dirty="0">
                <a:latin typeface="Cambria Math" panose="02040503050406030204" pitchFamily="18" charset="0"/>
                <a:ea typeface="Cambria Math" panose="02040503050406030204" pitchFamily="18" charset="0"/>
              </a:rPr>
              <a:t> EE</a:t>
            </a:r>
            <a:endParaRPr lang="fr-FR" sz="3200" b="1"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a:bodyPr>
          <a:lstStyle/>
          <a:p>
            <a:pPr algn="just"/>
            <a:r>
              <a:rPr lang="en-US" sz="4000" dirty="0">
                <a:latin typeface="Cambria Math" panose="02040503050406030204" pitchFamily="18" charset="0"/>
                <a:ea typeface="Cambria Math" panose="02040503050406030204" pitchFamily="18" charset="0"/>
              </a:rPr>
              <a:t>The basic requirements to install </a:t>
            </a:r>
            <a:r>
              <a:rPr lang="en-US" sz="4000" dirty="0" err="1">
                <a:latin typeface="Cambria Math" panose="02040503050406030204" pitchFamily="18" charset="0"/>
                <a:ea typeface="Cambria Math" panose="02040503050406030204" pitchFamily="18" charset="0"/>
              </a:rPr>
              <a:t>JavaEE</a:t>
            </a:r>
            <a:r>
              <a:rPr lang="en-US" sz="4000" dirty="0">
                <a:latin typeface="Cambria Math" panose="02040503050406030204" pitchFamily="18" charset="0"/>
                <a:ea typeface="Cambria Math" panose="02040503050406030204" pitchFamily="18" charset="0"/>
              </a:rPr>
              <a:t> are: </a:t>
            </a:r>
          </a:p>
          <a:p>
            <a:pPr marL="571500" indent="-571500" algn="just">
              <a:buFont typeface="Wingdings" panose="05000000000000000000" pitchFamily="2" charset="2"/>
              <a:buChar char="Ø"/>
            </a:pPr>
            <a:r>
              <a:rPr lang="en-US" sz="4000" dirty="0">
                <a:latin typeface="Cambria Math" panose="02040503050406030204" pitchFamily="18" charset="0"/>
                <a:ea typeface="Cambria Math" panose="02040503050406030204" pitchFamily="18" charset="0"/>
              </a:rPr>
              <a:t>JVM standard Edition from version 5</a:t>
            </a:r>
          </a:p>
          <a:p>
            <a:pPr marL="571500" indent="-571500" algn="just">
              <a:buFont typeface="Wingdings" panose="05000000000000000000" pitchFamily="2" charset="2"/>
              <a:buChar char="Ø"/>
            </a:pPr>
            <a:r>
              <a:rPr lang="en-US" sz="4000" dirty="0">
                <a:latin typeface="Cambria Math" panose="02040503050406030204" pitchFamily="18" charset="0"/>
                <a:ea typeface="Cambria Math" panose="02040503050406030204" pitchFamily="18" charset="0"/>
              </a:rPr>
              <a:t>1 GB RAM</a:t>
            </a:r>
          </a:p>
          <a:p>
            <a:pPr marL="571500" indent="-571500" algn="just">
              <a:buFont typeface="Wingdings" panose="05000000000000000000" pitchFamily="2" charset="2"/>
              <a:buChar char="Ø"/>
            </a:pPr>
            <a:r>
              <a:rPr lang="en-US" sz="4000" dirty="0">
                <a:latin typeface="Cambria Math" panose="02040503050406030204" pitchFamily="18" charset="0"/>
                <a:ea typeface="Cambria Math" panose="02040503050406030204" pitchFamily="18" charset="0"/>
              </a:rPr>
              <a:t>Java Development Kit install onto the local System</a:t>
            </a:r>
          </a:p>
        </p:txBody>
      </p:sp>
    </p:spTree>
    <p:extLst>
      <p:ext uri="{BB962C8B-B14F-4D97-AF65-F5344CB8AC3E}">
        <p14:creationId xmlns:p14="http://schemas.microsoft.com/office/powerpoint/2010/main" val="2012502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119922"/>
            <a:ext cx="8179633" cy="884420"/>
          </a:xfrm>
        </p:spPr>
        <p:txBody>
          <a:bodyPr>
            <a:noAutofit/>
          </a:bodyPr>
          <a:lstStyle/>
          <a:p>
            <a:r>
              <a:rPr lang="en-US" sz="3200" b="1" dirty="0">
                <a:latin typeface="Cambria Math" panose="02040503050406030204" pitchFamily="18" charset="0"/>
                <a:ea typeface="Cambria Math" panose="02040503050406030204" pitchFamily="18" charset="0"/>
              </a:rPr>
              <a:t>How to install or setup </a:t>
            </a:r>
            <a:r>
              <a:rPr lang="en-US" sz="3200" b="1" dirty="0" err="1">
                <a:latin typeface="Cambria Math" panose="02040503050406030204" pitchFamily="18" charset="0"/>
                <a:ea typeface="Cambria Math" panose="02040503050406030204" pitchFamily="18" charset="0"/>
              </a:rPr>
              <a:t>JavaEE</a:t>
            </a:r>
            <a:r>
              <a:rPr lang="en-US" sz="3200" b="1" dirty="0">
                <a:latin typeface="Cambria Math" panose="02040503050406030204" pitchFamily="18" charset="0"/>
                <a:ea typeface="Cambria Math" panose="02040503050406030204" pitchFamily="18" charset="0"/>
              </a:rPr>
              <a:t> on to the local system</a:t>
            </a:r>
            <a:endParaRPr lang="fr-FR" sz="3200" b="1"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fontScale="92500" lnSpcReduction="10000"/>
          </a:bodyPr>
          <a:lstStyle/>
          <a:p>
            <a:pPr marL="571500" indent="-571500" algn="just">
              <a:buFont typeface="Wingdings" panose="05000000000000000000" pitchFamily="2" charset="2"/>
              <a:buChar char="Ø"/>
            </a:pPr>
            <a:r>
              <a:rPr lang="en-US" sz="4000" dirty="0">
                <a:latin typeface="Cambria Math" panose="02040503050406030204" pitchFamily="18" charset="0"/>
                <a:ea typeface="Cambria Math" panose="02040503050406030204" pitchFamily="18" charset="0"/>
              </a:rPr>
              <a:t>Browse to oracle official Java Web Site</a:t>
            </a:r>
          </a:p>
          <a:p>
            <a:pPr marL="571500" indent="-571500" algn="just">
              <a:buFont typeface="Wingdings" panose="05000000000000000000" pitchFamily="2" charset="2"/>
              <a:buChar char="Ø"/>
            </a:pPr>
            <a:r>
              <a:rPr lang="en-US" sz="4000" dirty="0">
                <a:latin typeface="Cambria Math" panose="02040503050406030204" pitchFamily="18" charset="0"/>
                <a:ea typeface="Cambria Math" panose="02040503050406030204" pitchFamily="18" charset="0"/>
              </a:rPr>
              <a:t>Go to Java SE Development Kit</a:t>
            </a:r>
          </a:p>
          <a:p>
            <a:pPr marL="571500" indent="-571500" algn="just">
              <a:buFont typeface="Wingdings" panose="05000000000000000000" pitchFamily="2" charset="2"/>
              <a:buChar char="Ø"/>
            </a:pPr>
            <a:r>
              <a:rPr lang="en-US" sz="4000" dirty="0">
                <a:latin typeface="Cambria Math" panose="02040503050406030204" pitchFamily="18" charset="0"/>
                <a:ea typeface="Cambria Math" panose="02040503050406030204" pitchFamily="18" charset="0"/>
              </a:rPr>
              <a:t>Accept the license terms</a:t>
            </a:r>
          </a:p>
          <a:p>
            <a:pPr marL="571500" indent="-571500" algn="just">
              <a:buFont typeface="Wingdings" panose="05000000000000000000" pitchFamily="2" charset="2"/>
              <a:buChar char="Ø"/>
            </a:pPr>
            <a:r>
              <a:rPr lang="en-US" sz="4000" dirty="0">
                <a:latin typeface="Cambria Math" panose="02040503050406030204" pitchFamily="18" charset="0"/>
                <a:ea typeface="Cambria Math" panose="02040503050406030204" pitchFamily="18" charset="0"/>
              </a:rPr>
              <a:t>Download the JDK file</a:t>
            </a:r>
          </a:p>
          <a:p>
            <a:pPr marL="571500" indent="-571500" algn="just">
              <a:buFont typeface="Wingdings" panose="05000000000000000000" pitchFamily="2" charset="2"/>
              <a:buChar char="Ø"/>
            </a:pPr>
            <a:r>
              <a:rPr lang="en-US" sz="4000" dirty="0">
                <a:latin typeface="Cambria Math" panose="02040503050406030204" pitchFamily="18" charset="0"/>
                <a:ea typeface="Cambria Math" panose="02040503050406030204" pitchFamily="18" charset="0"/>
              </a:rPr>
              <a:t>Run JDK as administrator</a:t>
            </a:r>
          </a:p>
          <a:p>
            <a:pPr marL="571500" indent="-571500" algn="just">
              <a:buFont typeface="Wingdings" panose="05000000000000000000" pitchFamily="2" charset="2"/>
              <a:buChar char="Ø"/>
            </a:pPr>
            <a:r>
              <a:rPr lang="en-US" sz="4000" dirty="0">
                <a:latin typeface="Cambria Math" panose="02040503050406030204" pitchFamily="18" charset="0"/>
                <a:ea typeface="Cambria Math" panose="02040503050406030204" pitchFamily="18" charset="0"/>
              </a:rPr>
              <a:t>Setup Java Environment variable</a:t>
            </a:r>
          </a:p>
          <a:p>
            <a:pPr marL="571500" indent="-571500" algn="just">
              <a:buFont typeface="Wingdings" panose="05000000000000000000" pitchFamily="2" charset="2"/>
              <a:buChar char="Ø"/>
            </a:pPr>
            <a:r>
              <a:rPr lang="en-US" sz="4000" dirty="0">
                <a:latin typeface="Cambria Math" panose="02040503050406030204" pitchFamily="18" charset="0"/>
                <a:ea typeface="Cambria Math" panose="02040503050406030204" pitchFamily="18" charset="0"/>
              </a:rPr>
              <a:t>Test it by typing “</a:t>
            </a:r>
            <a:r>
              <a:rPr lang="en-US" sz="4000" dirty="0" err="1">
                <a:latin typeface="Cambria Math" panose="02040503050406030204" pitchFamily="18" charset="0"/>
                <a:ea typeface="Cambria Math" panose="02040503050406030204" pitchFamily="18" charset="0"/>
              </a:rPr>
              <a:t>javac</a:t>
            </a:r>
            <a:r>
              <a:rPr lang="en-US" sz="4000" dirty="0">
                <a:latin typeface="Cambria Math" panose="02040503050406030204" pitchFamily="18" charset="0"/>
                <a:ea typeface="Cambria Math" panose="02040503050406030204" pitchFamily="18" charset="0"/>
              </a:rPr>
              <a:t>” and “java” command on Command line Interface. If there is result then it is well setup else restart again.</a:t>
            </a:r>
          </a:p>
        </p:txBody>
      </p:sp>
    </p:spTree>
    <p:extLst>
      <p:ext uri="{BB962C8B-B14F-4D97-AF65-F5344CB8AC3E}">
        <p14:creationId xmlns:p14="http://schemas.microsoft.com/office/powerpoint/2010/main" val="3407339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119922"/>
            <a:ext cx="8179633" cy="884420"/>
          </a:xfrm>
        </p:spPr>
        <p:txBody>
          <a:bodyPr>
            <a:noAutofit/>
          </a:bodyPr>
          <a:lstStyle/>
          <a:p>
            <a:r>
              <a:rPr lang="en-US" sz="4800" b="1" dirty="0">
                <a:latin typeface="Cambria Math" panose="02040503050406030204" pitchFamily="18" charset="0"/>
                <a:ea typeface="Cambria Math" panose="02040503050406030204" pitchFamily="18" charset="0"/>
              </a:rPr>
              <a:t>Java SE vs Java EE</a:t>
            </a:r>
            <a:endParaRPr lang="fr-FR" sz="4800" b="1"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fontScale="92500" lnSpcReduction="20000"/>
          </a:bodyPr>
          <a:lstStyle/>
          <a:p>
            <a:pPr marL="571500" indent="-571500" algn="just">
              <a:buFont typeface="Wingdings" panose="05000000000000000000" pitchFamily="2" charset="2"/>
              <a:buChar char="Ø"/>
            </a:pPr>
            <a:r>
              <a:rPr lang="en-US" sz="4000" dirty="0">
                <a:latin typeface="Cambria Math" panose="02040503050406030204" pitchFamily="18" charset="0"/>
                <a:ea typeface="Cambria Math" panose="02040503050406030204" pitchFamily="18" charset="0"/>
              </a:rPr>
              <a:t>Java SE provides basic functionalities like defining classes and objects. While Java EE mainly focuses on high-end and corporate type of Java application.</a:t>
            </a:r>
          </a:p>
          <a:p>
            <a:pPr marL="571500" indent="-571500" algn="just">
              <a:buFont typeface="Wingdings" panose="05000000000000000000" pitchFamily="2" charset="2"/>
              <a:buChar char="Ø"/>
            </a:pPr>
            <a:r>
              <a:rPr lang="en-US" sz="4000" dirty="0">
                <a:latin typeface="Cambria Math" panose="02040503050406030204" pitchFamily="18" charset="0"/>
                <a:ea typeface="Cambria Math" panose="02040503050406030204" pitchFamily="18" charset="0"/>
              </a:rPr>
              <a:t>Java SE comes with only standard specification. While Java EE is an advanced specification to support Web application and Servlets</a:t>
            </a:r>
          </a:p>
          <a:p>
            <a:pPr marL="571500" indent="-571500" algn="just">
              <a:buFont typeface="Wingdings" panose="05000000000000000000" pitchFamily="2" charset="2"/>
              <a:buChar char="Ø"/>
            </a:pPr>
            <a:r>
              <a:rPr lang="en-US" sz="4000" dirty="0">
                <a:latin typeface="Cambria Math" panose="02040503050406030204" pitchFamily="18" charset="0"/>
                <a:ea typeface="Cambria Math" panose="02040503050406030204" pitchFamily="18" charset="0"/>
              </a:rPr>
              <a:t>Java SE has features like class </a:t>
            </a:r>
            <a:r>
              <a:rPr lang="en-US" sz="4000" dirty="0" err="1">
                <a:latin typeface="Cambria Math" panose="02040503050406030204" pitchFamily="18" charset="0"/>
                <a:ea typeface="Cambria Math" panose="02040503050406030204" pitchFamily="18" charset="0"/>
              </a:rPr>
              <a:t>librairies</a:t>
            </a:r>
            <a:r>
              <a:rPr lang="en-US" sz="4000" dirty="0">
                <a:latin typeface="Cambria Math" panose="02040503050406030204" pitchFamily="18" charset="0"/>
                <a:ea typeface="Cambria Math" panose="02040503050406030204" pitchFamily="18" charset="0"/>
              </a:rPr>
              <a:t> and deployment environments. While Java EE has structured application with clients business and enterprise layer.</a:t>
            </a:r>
          </a:p>
        </p:txBody>
      </p:sp>
    </p:spTree>
    <p:extLst>
      <p:ext uri="{BB962C8B-B14F-4D97-AF65-F5344CB8AC3E}">
        <p14:creationId xmlns:p14="http://schemas.microsoft.com/office/powerpoint/2010/main" val="2652591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119922"/>
            <a:ext cx="8179633" cy="884420"/>
          </a:xfrm>
        </p:spPr>
        <p:txBody>
          <a:bodyPr>
            <a:noAutofit/>
          </a:bodyPr>
          <a:lstStyle/>
          <a:p>
            <a:r>
              <a:rPr lang="en-US" sz="4800" b="1" dirty="0">
                <a:latin typeface="Cambria Math" panose="02040503050406030204" pitchFamily="18" charset="0"/>
                <a:ea typeface="Cambria Math" panose="02040503050406030204" pitchFamily="18" charset="0"/>
              </a:rPr>
              <a:t>Java SE vs Java EE</a:t>
            </a:r>
            <a:endParaRPr lang="fr-FR" sz="4800" b="1"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a:bodyPr>
          <a:lstStyle/>
          <a:p>
            <a:pPr marL="571500" indent="-571500" algn="just">
              <a:buFont typeface="Wingdings" panose="05000000000000000000" pitchFamily="2" charset="2"/>
              <a:buChar char="Ø"/>
            </a:pPr>
            <a:r>
              <a:rPr lang="en-US" sz="4000" dirty="0">
                <a:latin typeface="Cambria Math" panose="02040503050406030204" pitchFamily="18" charset="0"/>
                <a:ea typeface="Cambria Math" panose="02040503050406030204" pitchFamily="18" charset="0"/>
              </a:rPr>
              <a:t>Java SE is used for Desktop and mobile application development while </a:t>
            </a:r>
            <a:r>
              <a:rPr lang="en-US" sz="4000" dirty="0" err="1">
                <a:latin typeface="Cambria Math" panose="02040503050406030204" pitchFamily="18" charset="0"/>
                <a:ea typeface="Cambria Math" panose="02040503050406030204" pitchFamily="18" charset="0"/>
              </a:rPr>
              <a:t>JavaEE</a:t>
            </a:r>
            <a:r>
              <a:rPr lang="en-US" sz="4000" dirty="0">
                <a:latin typeface="Cambria Math" panose="02040503050406030204" pitchFamily="18" charset="0"/>
                <a:ea typeface="Cambria Math" panose="02040503050406030204" pitchFamily="18" charset="0"/>
              </a:rPr>
              <a:t> is used mainly for web development. </a:t>
            </a:r>
          </a:p>
          <a:p>
            <a:pPr marL="571500" indent="-571500" algn="just">
              <a:buFont typeface="Wingdings" panose="05000000000000000000" pitchFamily="2" charset="2"/>
              <a:buChar char="Ø"/>
            </a:pPr>
            <a:r>
              <a:rPr lang="en-US" sz="4000" dirty="0">
                <a:latin typeface="Cambria Math" panose="02040503050406030204" pitchFamily="18" charset="0"/>
                <a:ea typeface="Cambria Math" panose="02040503050406030204" pitchFamily="18" charset="0"/>
              </a:rPr>
              <a:t>Java SE is used by beginners While Java EE is used by experts. </a:t>
            </a:r>
          </a:p>
          <a:p>
            <a:pPr marL="571500" indent="-571500" algn="just">
              <a:buFont typeface="Wingdings" panose="05000000000000000000" pitchFamily="2" charset="2"/>
              <a:buChar char="Ø"/>
            </a:pPr>
            <a:r>
              <a:rPr lang="en-US" sz="4000" dirty="0">
                <a:latin typeface="Cambria Math" panose="02040503050406030204" pitchFamily="18" charset="0"/>
                <a:ea typeface="Cambria Math" panose="02040503050406030204" pitchFamily="18" charset="0"/>
              </a:rPr>
              <a:t>Java SE does not have authentication while Java EE has authentication service.</a:t>
            </a:r>
          </a:p>
        </p:txBody>
      </p:sp>
    </p:spTree>
    <p:extLst>
      <p:ext uri="{BB962C8B-B14F-4D97-AF65-F5344CB8AC3E}">
        <p14:creationId xmlns:p14="http://schemas.microsoft.com/office/powerpoint/2010/main" val="2670099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119922"/>
            <a:ext cx="8179633" cy="884420"/>
          </a:xfrm>
        </p:spPr>
        <p:txBody>
          <a:bodyPr>
            <a:noAutofit/>
          </a:bodyPr>
          <a:lstStyle/>
          <a:p>
            <a:r>
              <a:rPr lang="en-US" sz="4800" b="1" dirty="0">
                <a:latin typeface="Cambria Math" panose="02040503050406030204" pitchFamily="18" charset="0"/>
                <a:ea typeface="Cambria Math" panose="02040503050406030204" pitchFamily="18" charset="0"/>
              </a:rPr>
              <a:t>Java EE Description</a:t>
            </a:r>
            <a:endParaRPr lang="fr-FR" sz="4800" b="1"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lnSpcReduction="10000"/>
          </a:bodyPr>
          <a:lstStyle/>
          <a:p>
            <a:pPr algn="just"/>
            <a:r>
              <a:rPr lang="en-US" sz="4000" dirty="0">
                <a:latin typeface="Cambria Math" panose="02040503050406030204" pitchFamily="18" charset="0"/>
                <a:ea typeface="Cambria Math" panose="02040503050406030204" pitchFamily="18" charset="0"/>
              </a:rPr>
              <a:t>	Java EE is a platform highly oriented Server for developments and execution of distributed applications. It is composed globally by: </a:t>
            </a:r>
          </a:p>
          <a:p>
            <a:pPr marL="1028700" lvl="1" indent="-571500" algn="just">
              <a:buFont typeface="Wingdings" panose="05000000000000000000" pitchFamily="2" charset="2"/>
              <a:buChar char="Ø"/>
            </a:pPr>
            <a:r>
              <a:rPr lang="en-US" sz="3600" dirty="0">
                <a:latin typeface="Cambria Math" panose="02040503050406030204" pitchFamily="18" charset="0"/>
                <a:ea typeface="Cambria Math" panose="02040503050406030204" pitchFamily="18" charset="0"/>
              </a:rPr>
              <a:t>A set of specification for an infrastructure in which Java components are executed: Such environment is named </a:t>
            </a:r>
            <a:r>
              <a:rPr lang="en-US" sz="3600" b="1" dirty="0">
                <a:latin typeface="Cambria Math" panose="02040503050406030204" pitchFamily="18" charset="0"/>
                <a:ea typeface="Cambria Math" panose="02040503050406030204" pitchFamily="18" charset="0"/>
              </a:rPr>
              <a:t>Application Server </a:t>
            </a:r>
            <a:r>
              <a:rPr lang="en-US" sz="3600" dirty="0">
                <a:latin typeface="Cambria Math" panose="02040503050406030204" pitchFamily="18" charset="0"/>
                <a:ea typeface="Cambria Math" panose="02040503050406030204" pitchFamily="18" charset="0"/>
              </a:rPr>
              <a:t>(</a:t>
            </a:r>
            <a:r>
              <a:rPr lang="en-US" sz="3600" b="1" dirty="0" err="1">
                <a:latin typeface="Cambria Math" panose="02040503050406030204" pitchFamily="18" charset="0"/>
                <a:ea typeface="Cambria Math" panose="02040503050406030204" pitchFamily="18" charset="0"/>
              </a:rPr>
              <a:t>eg</a:t>
            </a:r>
            <a:r>
              <a:rPr lang="en-US" sz="3600" dirty="0">
                <a:latin typeface="Cambria Math" panose="02040503050406030204" pitchFamily="18" charset="0"/>
                <a:ea typeface="Cambria Math" panose="02040503050406030204" pitchFamily="18" charset="0"/>
              </a:rPr>
              <a:t>: Tomcat, Glassfish, JBOSS, Web Sphere, etc.)</a:t>
            </a:r>
          </a:p>
          <a:p>
            <a:pPr marL="1028700" lvl="1" indent="-571500" algn="just">
              <a:buFont typeface="Wingdings" panose="05000000000000000000" pitchFamily="2" charset="2"/>
              <a:buChar char="Ø"/>
            </a:pPr>
            <a:r>
              <a:rPr lang="en-US" sz="3600" dirty="0">
                <a:latin typeface="Cambria Math" panose="02040503050406030204" pitchFamily="18" charset="0"/>
                <a:ea typeface="Cambria Math" panose="02040503050406030204" pitchFamily="18" charset="0"/>
              </a:rPr>
              <a:t>A set of API which can be obtained and used separately</a:t>
            </a:r>
          </a:p>
          <a:p>
            <a:pPr lvl="1" algn="just"/>
            <a:endParaRPr lang="en-US" sz="3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41206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119921"/>
            <a:ext cx="8179633" cy="1124261"/>
          </a:xfrm>
        </p:spPr>
        <p:txBody>
          <a:bodyPr>
            <a:noAutofit/>
          </a:bodyPr>
          <a:lstStyle/>
          <a:p>
            <a:r>
              <a:rPr lang="en-US" sz="4000" b="1" dirty="0">
                <a:latin typeface="Cambria Math" panose="02040503050406030204" pitchFamily="18" charset="0"/>
                <a:ea typeface="Cambria Math" panose="02040503050406030204" pitchFamily="18" charset="0"/>
              </a:rPr>
              <a:t>Advantages of using Java EE to develop and execute applications</a:t>
            </a:r>
            <a:endParaRPr lang="fr-FR" sz="4000" b="1"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lnSpcReduction="10000"/>
          </a:bodyPr>
          <a:lstStyle/>
          <a:p>
            <a:pPr marL="571500" indent="-571500" algn="just">
              <a:buFont typeface="Wingdings" panose="05000000000000000000" pitchFamily="2" charset="2"/>
              <a:buChar char="Ø"/>
            </a:pPr>
            <a:r>
              <a:rPr lang="en-US" sz="4000" dirty="0">
                <a:latin typeface="Cambria Math" panose="02040503050406030204" pitchFamily="18" charset="0"/>
                <a:ea typeface="Cambria Math" panose="02040503050406030204" pitchFamily="18" charset="0"/>
              </a:rPr>
              <a:t>We have an application architecture based on </a:t>
            </a:r>
            <a:r>
              <a:rPr lang="en-US" sz="4000" b="1" dirty="0">
                <a:latin typeface="Cambria Math" panose="02040503050406030204" pitchFamily="18" charset="0"/>
                <a:ea typeface="Cambria Math" panose="02040503050406030204" pitchFamily="18" charset="0"/>
              </a:rPr>
              <a:t>component</a:t>
            </a:r>
            <a:r>
              <a:rPr lang="en-US" sz="4000" dirty="0">
                <a:latin typeface="Cambria Math" panose="02040503050406030204" pitchFamily="18" charset="0"/>
                <a:ea typeface="Cambria Math" panose="02040503050406030204" pitchFamily="18" charset="0"/>
              </a:rPr>
              <a:t> that allows to split an application into several sub application and build it separately. We can also affect each part to a developer team. </a:t>
            </a:r>
          </a:p>
          <a:p>
            <a:pPr marL="571500" indent="-571500" algn="just">
              <a:buFont typeface="Wingdings" panose="05000000000000000000" pitchFamily="2" charset="2"/>
              <a:buChar char="Ø"/>
            </a:pPr>
            <a:r>
              <a:rPr lang="en-US" sz="4000" dirty="0">
                <a:latin typeface="Cambria Math" panose="02040503050406030204" pitchFamily="18" charset="0"/>
                <a:ea typeface="Cambria Math" panose="02040503050406030204" pitchFamily="18" charset="0"/>
              </a:rPr>
              <a:t>We have possibility to have access with the existing information system by the help of many API like JDBC, JNDI, JMS, JCA, …</a:t>
            </a:r>
          </a:p>
        </p:txBody>
      </p:sp>
    </p:spTree>
    <p:extLst>
      <p:ext uri="{BB962C8B-B14F-4D97-AF65-F5344CB8AC3E}">
        <p14:creationId xmlns:p14="http://schemas.microsoft.com/office/powerpoint/2010/main" val="2482657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119921"/>
            <a:ext cx="8179633" cy="1124261"/>
          </a:xfrm>
        </p:spPr>
        <p:txBody>
          <a:bodyPr>
            <a:noAutofit/>
          </a:bodyPr>
          <a:lstStyle/>
          <a:p>
            <a:r>
              <a:rPr lang="en-US" sz="4000" b="1" dirty="0">
                <a:latin typeface="Cambria Math" panose="02040503050406030204" pitchFamily="18" charset="0"/>
                <a:ea typeface="Cambria Math" panose="02040503050406030204" pitchFamily="18" charset="0"/>
              </a:rPr>
              <a:t>Advantages of using Java EE to develop and execute applications</a:t>
            </a:r>
            <a:endParaRPr lang="fr-FR" sz="4000" b="1"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a:bodyPr>
          <a:lstStyle/>
          <a:p>
            <a:pPr marL="571500" indent="-571500" algn="just">
              <a:buFont typeface="Wingdings" panose="05000000000000000000" pitchFamily="2" charset="2"/>
              <a:buChar char="Ø"/>
            </a:pPr>
            <a:r>
              <a:rPr lang="en-US" sz="4000" dirty="0">
                <a:latin typeface="Cambria Math" panose="02040503050406030204" pitchFamily="18" charset="0"/>
                <a:ea typeface="Cambria Math" panose="02040503050406030204" pitchFamily="18" charset="0"/>
              </a:rPr>
              <a:t>The possibility to choose development tools and application Server.: With java EE the architecture of an application can be divided into 03 tiers: </a:t>
            </a:r>
          </a:p>
          <a:p>
            <a:pPr algn="just"/>
            <a:r>
              <a:rPr lang="en-US" sz="4000" dirty="0">
                <a:latin typeface="Cambria Math" panose="02040503050406030204" pitchFamily="18" charset="0"/>
                <a:ea typeface="Cambria Math" panose="02040503050406030204" pitchFamily="18" charset="0"/>
              </a:rPr>
              <a:t>Note: A </a:t>
            </a:r>
            <a:r>
              <a:rPr lang="en-US" sz="4000" b="1" dirty="0">
                <a:latin typeface="Cambria Math" panose="02040503050406030204" pitchFamily="18" charset="0"/>
                <a:ea typeface="Cambria Math" panose="02040503050406030204" pitchFamily="18" charset="0"/>
              </a:rPr>
              <a:t>tier</a:t>
            </a:r>
            <a:r>
              <a:rPr lang="en-US" sz="4000" dirty="0">
                <a:latin typeface="Cambria Math" panose="02040503050406030204" pitchFamily="18" charset="0"/>
                <a:ea typeface="Cambria Math" panose="02040503050406030204" pitchFamily="18" charset="0"/>
              </a:rPr>
              <a:t> is a part of software that can be develop without </a:t>
            </a:r>
            <a:r>
              <a:rPr lang="en-US" sz="4000" dirty="0" err="1">
                <a:latin typeface="Cambria Math" panose="02040503050406030204" pitchFamily="18" charset="0"/>
                <a:ea typeface="Cambria Math" panose="02040503050406030204" pitchFamily="18" charset="0"/>
              </a:rPr>
              <a:t>knowning</a:t>
            </a:r>
            <a:r>
              <a:rPr lang="en-US" sz="4000" dirty="0">
                <a:latin typeface="Cambria Math" panose="02040503050406030204" pitchFamily="18" charset="0"/>
                <a:ea typeface="Cambria Math" panose="02040503050406030204" pitchFamily="18" charset="0"/>
              </a:rPr>
              <a:t> what happens in other tier. </a:t>
            </a:r>
          </a:p>
        </p:txBody>
      </p:sp>
    </p:spTree>
    <p:extLst>
      <p:ext uri="{BB962C8B-B14F-4D97-AF65-F5344CB8AC3E}">
        <p14:creationId xmlns:p14="http://schemas.microsoft.com/office/powerpoint/2010/main" val="327341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237943"/>
            <a:ext cx="8179633" cy="1006240"/>
          </a:xfrm>
        </p:spPr>
        <p:txBody>
          <a:bodyPr/>
          <a:lstStyle/>
          <a:p>
            <a:r>
              <a:rPr lang="en-US" b="1" dirty="0">
                <a:latin typeface="Cambria Math" panose="02040503050406030204" pitchFamily="18" charset="0"/>
                <a:ea typeface="Cambria Math" panose="02040503050406030204" pitchFamily="18" charset="0"/>
              </a:rPr>
              <a:t>What</a:t>
            </a:r>
            <a:r>
              <a:rPr lang="fr-FR" b="1" dirty="0">
                <a:latin typeface="Cambria Math" panose="02040503050406030204" pitchFamily="18" charset="0"/>
                <a:ea typeface="Cambria Math" panose="02040503050406030204" pitchFamily="18" charset="0"/>
              </a:rPr>
              <a:t> </a:t>
            </a:r>
            <a:r>
              <a:rPr lang="en-US" b="1" dirty="0">
                <a:latin typeface="Cambria Math" panose="02040503050406030204" pitchFamily="18" charset="0"/>
                <a:ea typeface="Cambria Math" panose="02040503050406030204" pitchFamily="18" charset="0"/>
              </a:rPr>
              <a:t>is</a:t>
            </a:r>
            <a:r>
              <a:rPr lang="fr-FR" b="1" dirty="0">
                <a:latin typeface="Cambria Math" panose="02040503050406030204" pitchFamily="18" charset="0"/>
                <a:ea typeface="Cambria Math" panose="02040503050406030204" pitchFamily="18" charset="0"/>
              </a:rPr>
              <a:t> JEE</a:t>
            </a: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a:bodyPr>
          <a:lstStyle/>
          <a:p>
            <a:pPr algn="just"/>
            <a:r>
              <a:rPr lang="en-US" sz="4000" dirty="0">
                <a:latin typeface="Cambria Math" panose="02040503050406030204" pitchFamily="18" charset="0"/>
                <a:ea typeface="Cambria Math" panose="02040503050406030204" pitchFamily="18" charset="0"/>
              </a:rPr>
              <a:t>Is an upgraded version of Java Standard Edition. These upgrades are added for supporting enterprise-level developer requirements. It’s provide a platform for developers with enterprise features such as distributed computing and web services. </a:t>
            </a:r>
          </a:p>
        </p:txBody>
      </p:sp>
    </p:spTree>
    <p:extLst>
      <p:ext uri="{BB962C8B-B14F-4D97-AF65-F5344CB8AC3E}">
        <p14:creationId xmlns:p14="http://schemas.microsoft.com/office/powerpoint/2010/main" val="882807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119921"/>
            <a:ext cx="8179633" cy="1124261"/>
          </a:xfrm>
        </p:spPr>
        <p:txBody>
          <a:bodyPr>
            <a:noAutofit/>
          </a:bodyPr>
          <a:lstStyle/>
          <a:p>
            <a:r>
              <a:rPr lang="en-US" sz="4000" b="1" dirty="0">
                <a:latin typeface="Cambria Math" panose="02040503050406030204" pitchFamily="18" charset="0"/>
                <a:ea typeface="Cambria Math" panose="02040503050406030204" pitchFamily="18" charset="0"/>
              </a:rPr>
              <a:t>Advantages of using Java EE to develop and execute applications</a:t>
            </a:r>
            <a:endParaRPr lang="fr-FR" sz="4000" b="1"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lnSpcReduction="10000"/>
          </a:bodyPr>
          <a:lstStyle/>
          <a:p>
            <a:pPr algn="just"/>
            <a:r>
              <a:rPr lang="en-US" sz="4000" dirty="0">
                <a:latin typeface="Cambria Math" panose="02040503050406030204" pitchFamily="18" charset="0"/>
                <a:ea typeface="Cambria Math" panose="02040503050406030204" pitchFamily="18" charset="0"/>
              </a:rPr>
              <a:t>Tier1: Client tier</a:t>
            </a:r>
          </a:p>
          <a:p>
            <a:pPr algn="just"/>
            <a:r>
              <a:rPr lang="en-US" sz="4000" dirty="0">
                <a:latin typeface="Cambria Math" panose="02040503050406030204" pitchFamily="18" charset="0"/>
                <a:ea typeface="Cambria Math" panose="02040503050406030204" pitchFamily="18" charset="0"/>
              </a:rPr>
              <a:t>Is the part using to dialog with the end user. It can be composed by a standalone application, web application or applet</a:t>
            </a:r>
          </a:p>
          <a:p>
            <a:pPr algn="just"/>
            <a:r>
              <a:rPr lang="en-US" sz="4000" dirty="0">
                <a:latin typeface="Cambria Math" panose="02040503050406030204" pitchFamily="18" charset="0"/>
                <a:ea typeface="Cambria Math" panose="02040503050406030204" pitchFamily="18" charset="0"/>
              </a:rPr>
              <a:t>Tier2: Core tier</a:t>
            </a:r>
          </a:p>
          <a:p>
            <a:pPr algn="just"/>
            <a:r>
              <a:rPr lang="en-US" sz="4000" dirty="0">
                <a:latin typeface="Cambria Math" panose="02040503050406030204" pitchFamily="18" charset="0"/>
                <a:ea typeface="Cambria Math" panose="02040503050406030204" pitchFamily="18" charset="0"/>
              </a:rPr>
              <a:t>Is the part that encapsulate all the treatments (business)</a:t>
            </a:r>
          </a:p>
          <a:p>
            <a:pPr algn="just"/>
            <a:r>
              <a:rPr lang="en-US" sz="4000" dirty="0">
                <a:latin typeface="Cambria Math" panose="02040503050406030204" pitchFamily="18" charset="0"/>
                <a:ea typeface="Cambria Math" panose="02040503050406030204" pitchFamily="18" charset="0"/>
              </a:rPr>
              <a:t>Tier3: Data tier</a:t>
            </a:r>
          </a:p>
          <a:p>
            <a:pPr algn="just"/>
            <a:r>
              <a:rPr lang="en-US" sz="4000" dirty="0">
                <a:latin typeface="Cambria Math" panose="02040503050406030204" pitchFamily="18" charset="0"/>
                <a:ea typeface="Cambria Math" panose="02040503050406030204" pitchFamily="18" charset="0"/>
              </a:rPr>
              <a:t>Is the part use for data storage</a:t>
            </a:r>
          </a:p>
        </p:txBody>
      </p:sp>
    </p:spTree>
    <p:extLst>
      <p:ext uri="{BB962C8B-B14F-4D97-AF65-F5344CB8AC3E}">
        <p14:creationId xmlns:p14="http://schemas.microsoft.com/office/powerpoint/2010/main" val="2373848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119921"/>
            <a:ext cx="8179633" cy="1124261"/>
          </a:xfrm>
        </p:spPr>
        <p:txBody>
          <a:bodyPr>
            <a:noAutofit/>
          </a:bodyPr>
          <a:lstStyle/>
          <a:p>
            <a:r>
              <a:rPr lang="en-US" sz="4000" b="1" dirty="0">
                <a:latin typeface="Cambria Math" panose="02040503050406030204" pitchFamily="18" charset="0"/>
                <a:ea typeface="Cambria Math" panose="02040503050406030204" pitchFamily="18" charset="0"/>
              </a:rPr>
              <a:t>Example of API in </a:t>
            </a:r>
            <a:r>
              <a:rPr lang="en-US" sz="4000" b="1" dirty="0" err="1">
                <a:latin typeface="Cambria Math" panose="02040503050406030204" pitchFamily="18" charset="0"/>
                <a:ea typeface="Cambria Math" panose="02040503050406030204" pitchFamily="18" charset="0"/>
              </a:rPr>
              <a:t>JavaEE</a:t>
            </a:r>
            <a:endParaRPr lang="fr-FR" sz="4000" b="1"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a:bodyPr>
          <a:lstStyle/>
          <a:p>
            <a:pPr algn="just"/>
            <a:r>
              <a:rPr lang="en-US" sz="4000" dirty="0">
                <a:latin typeface="Cambria Math" panose="02040503050406030204" pitchFamily="18" charset="0"/>
                <a:ea typeface="Cambria Math" panose="02040503050406030204" pitchFamily="18" charset="0"/>
              </a:rPr>
              <a:t>We have 03 mains categories of API in </a:t>
            </a:r>
            <a:r>
              <a:rPr lang="en-US" sz="4000" dirty="0" err="1">
                <a:latin typeface="Cambria Math" panose="02040503050406030204" pitchFamily="18" charset="0"/>
                <a:ea typeface="Cambria Math" panose="02040503050406030204" pitchFamily="18" charset="0"/>
              </a:rPr>
              <a:t>JavaEE</a:t>
            </a:r>
            <a:endParaRPr lang="en-US" sz="4000" dirty="0">
              <a:latin typeface="Cambria Math" panose="02040503050406030204" pitchFamily="18" charset="0"/>
              <a:ea typeface="Cambria Math" panose="02040503050406030204" pitchFamily="18" charset="0"/>
            </a:endParaRPr>
          </a:p>
          <a:p>
            <a:pPr marL="571500" indent="-571500" algn="just">
              <a:buFont typeface="Arial" panose="020B0604020202020204" pitchFamily="34" charset="0"/>
              <a:buChar char="•"/>
            </a:pPr>
            <a:r>
              <a:rPr lang="en-US" sz="4000" dirty="0">
                <a:latin typeface="Cambria Math" panose="02040503050406030204" pitchFamily="18" charset="0"/>
                <a:ea typeface="Cambria Math" panose="02040503050406030204" pitchFamily="18" charset="0"/>
              </a:rPr>
              <a:t>Component API: Servlet, JSP, EJB</a:t>
            </a:r>
          </a:p>
          <a:p>
            <a:pPr marL="571500" indent="-571500" algn="just">
              <a:buFont typeface="Arial" panose="020B0604020202020204" pitchFamily="34" charset="0"/>
              <a:buChar char="•"/>
            </a:pPr>
            <a:r>
              <a:rPr lang="en-US" sz="4000" dirty="0">
                <a:latin typeface="Cambria Math" panose="02040503050406030204" pitchFamily="18" charset="0"/>
                <a:ea typeface="Cambria Math" panose="02040503050406030204" pitchFamily="18" charset="0"/>
              </a:rPr>
              <a:t>Services API: JDBC, JNDI, JCA, </a:t>
            </a:r>
          </a:p>
          <a:p>
            <a:pPr marL="571500" indent="-571500" algn="just">
              <a:buFont typeface="Arial" panose="020B0604020202020204" pitchFamily="34" charset="0"/>
              <a:buChar char="•"/>
            </a:pPr>
            <a:r>
              <a:rPr lang="en-US" sz="4000" dirty="0">
                <a:latin typeface="Cambria Math" panose="02040503050406030204" pitchFamily="18" charset="0"/>
                <a:ea typeface="Cambria Math" panose="02040503050406030204" pitchFamily="18" charset="0"/>
              </a:rPr>
              <a:t>Communication API: RMI, JMS, </a:t>
            </a:r>
            <a:r>
              <a:rPr lang="en-US" sz="4000" dirty="0" err="1">
                <a:latin typeface="Cambria Math" panose="02040503050406030204" pitchFamily="18" charset="0"/>
                <a:ea typeface="Cambria Math" panose="02040503050406030204" pitchFamily="18" charset="0"/>
              </a:rPr>
              <a:t>JavaMail</a:t>
            </a:r>
            <a:r>
              <a:rPr lang="en-US" sz="4000" dirty="0">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293823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237943"/>
            <a:ext cx="8179633" cy="1006240"/>
          </a:xfrm>
        </p:spPr>
        <p:txBody>
          <a:bodyPr/>
          <a:lstStyle/>
          <a:p>
            <a:r>
              <a:rPr lang="fr-FR" b="1" dirty="0">
                <a:latin typeface="Cambria Math" panose="02040503050406030204" pitchFamily="18" charset="0"/>
                <a:ea typeface="Cambria Math" panose="02040503050406030204" pitchFamily="18" charset="0"/>
              </a:rPr>
              <a:t>Need for JEE</a:t>
            </a: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a:bodyPr>
          <a:lstStyle/>
          <a:p>
            <a:pPr algn="just"/>
            <a:r>
              <a:rPr lang="en-US" sz="4000" dirty="0">
                <a:latin typeface="Cambria Math" panose="02040503050406030204" pitchFamily="18" charset="0"/>
                <a:ea typeface="Cambria Math" panose="02040503050406030204" pitchFamily="18" charset="0"/>
              </a:rPr>
              <a:t>We need JEE for four major reasons: </a:t>
            </a:r>
          </a:p>
          <a:p>
            <a:pPr marL="571500" indent="-571500" algn="just">
              <a:buFont typeface="Arial" panose="020B0604020202020204" pitchFamily="34" charset="0"/>
              <a:buChar char="•"/>
            </a:pPr>
            <a:r>
              <a:rPr lang="en-US" sz="4000" dirty="0">
                <a:latin typeface="Cambria Math" panose="02040503050406030204" pitchFamily="18" charset="0"/>
                <a:ea typeface="Cambria Math" panose="02040503050406030204" pitchFamily="18" charset="0"/>
              </a:rPr>
              <a:t>Powerful API support</a:t>
            </a:r>
          </a:p>
          <a:p>
            <a:pPr marL="571500" indent="-571500" algn="just">
              <a:buFont typeface="Arial" panose="020B0604020202020204" pitchFamily="34" charset="0"/>
              <a:buChar char="•"/>
            </a:pPr>
            <a:r>
              <a:rPr lang="en-US" sz="4000" dirty="0">
                <a:latin typeface="Cambria Math" panose="02040503050406030204" pitchFamily="18" charset="0"/>
                <a:ea typeface="Cambria Math" panose="02040503050406030204" pitchFamily="18" charset="0"/>
              </a:rPr>
              <a:t>Reduce development time</a:t>
            </a:r>
          </a:p>
          <a:p>
            <a:pPr marL="571500" indent="-571500" algn="just">
              <a:buFont typeface="Arial" panose="020B0604020202020204" pitchFamily="34" charset="0"/>
              <a:buChar char="•"/>
            </a:pPr>
            <a:r>
              <a:rPr lang="en-US" sz="4000" dirty="0">
                <a:latin typeface="Cambria Math" panose="02040503050406030204" pitchFamily="18" charset="0"/>
                <a:ea typeface="Cambria Math" panose="02040503050406030204" pitchFamily="18" charset="0"/>
              </a:rPr>
              <a:t>Reduce Application Complexity</a:t>
            </a:r>
          </a:p>
          <a:p>
            <a:pPr marL="571500" indent="-571500" algn="just">
              <a:buFont typeface="Arial" panose="020B0604020202020204" pitchFamily="34" charset="0"/>
              <a:buChar char="•"/>
            </a:pPr>
            <a:r>
              <a:rPr lang="en-US" sz="4000" dirty="0">
                <a:latin typeface="Cambria Math" panose="02040503050406030204" pitchFamily="18" charset="0"/>
                <a:ea typeface="Cambria Math" panose="02040503050406030204" pitchFamily="18" charset="0"/>
              </a:rPr>
              <a:t>Improve Application Performance</a:t>
            </a:r>
          </a:p>
        </p:txBody>
      </p:sp>
    </p:spTree>
    <p:extLst>
      <p:ext uri="{BB962C8B-B14F-4D97-AF65-F5344CB8AC3E}">
        <p14:creationId xmlns:p14="http://schemas.microsoft.com/office/powerpoint/2010/main" val="329718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237943"/>
            <a:ext cx="8179633" cy="1006240"/>
          </a:xfrm>
        </p:spPr>
        <p:txBody>
          <a:bodyPr/>
          <a:lstStyle/>
          <a:p>
            <a:r>
              <a:rPr lang="en-US" b="1" dirty="0">
                <a:latin typeface="Cambria Math" panose="02040503050406030204" pitchFamily="18" charset="0"/>
                <a:ea typeface="Cambria Math" panose="02040503050406030204" pitchFamily="18" charset="0"/>
              </a:rPr>
              <a:t>Specification</a:t>
            </a:r>
            <a:r>
              <a:rPr lang="fr-FR" b="1" dirty="0">
                <a:latin typeface="Cambria Math" panose="02040503050406030204" pitchFamily="18" charset="0"/>
                <a:ea typeface="Cambria Math" panose="02040503050406030204" pitchFamily="18" charset="0"/>
              </a:rPr>
              <a:t> of JEE</a:t>
            </a: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fontScale="92500" lnSpcReduction="10000"/>
          </a:bodyPr>
          <a:lstStyle/>
          <a:p>
            <a:pPr algn="just"/>
            <a:r>
              <a:rPr lang="en-US" sz="4000" dirty="0">
                <a:latin typeface="Cambria Math" panose="02040503050406030204" pitchFamily="18" charset="0"/>
                <a:ea typeface="Cambria Math" panose="02040503050406030204" pitchFamily="18" charset="0"/>
              </a:rPr>
              <a:t>The four majors specification used by enterprise developers: </a:t>
            </a:r>
          </a:p>
          <a:p>
            <a:pPr marL="571500" indent="-571500" algn="just">
              <a:buFont typeface="Wingdings" panose="05000000000000000000" pitchFamily="2" charset="2"/>
              <a:buChar char="v"/>
            </a:pPr>
            <a:r>
              <a:rPr lang="en-US" sz="4000" dirty="0">
                <a:latin typeface="Cambria Math" panose="02040503050406030204" pitchFamily="18" charset="0"/>
                <a:ea typeface="Cambria Math" panose="02040503050406030204" pitchFamily="18" charset="0"/>
              </a:rPr>
              <a:t>Enterprise specification</a:t>
            </a:r>
          </a:p>
          <a:p>
            <a:pPr algn="just"/>
            <a:endParaRPr lang="en-US" sz="4000" dirty="0">
              <a:latin typeface="Cambria Math" panose="02040503050406030204" pitchFamily="18" charset="0"/>
              <a:ea typeface="Cambria Math" panose="02040503050406030204" pitchFamily="18" charset="0"/>
            </a:endParaRPr>
          </a:p>
          <a:p>
            <a:pPr marL="571500" indent="-571500" algn="just">
              <a:buFont typeface="Wingdings" panose="05000000000000000000" pitchFamily="2" charset="2"/>
              <a:buChar char="v"/>
            </a:pPr>
            <a:r>
              <a:rPr lang="en-US" sz="4000" dirty="0">
                <a:latin typeface="Cambria Math" panose="02040503050406030204" pitchFamily="18" charset="0"/>
                <a:ea typeface="Cambria Math" panose="02040503050406030204" pitchFamily="18" charset="0"/>
              </a:rPr>
              <a:t>Web specification</a:t>
            </a:r>
          </a:p>
          <a:p>
            <a:pPr algn="just"/>
            <a:endParaRPr lang="en-US" sz="4000" dirty="0">
              <a:latin typeface="Cambria Math" panose="02040503050406030204" pitchFamily="18" charset="0"/>
              <a:ea typeface="Cambria Math" panose="02040503050406030204" pitchFamily="18" charset="0"/>
            </a:endParaRPr>
          </a:p>
          <a:p>
            <a:pPr marL="571500" indent="-571500" algn="just">
              <a:buFont typeface="Wingdings" panose="05000000000000000000" pitchFamily="2" charset="2"/>
              <a:buChar char="v"/>
            </a:pPr>
            <a:r>
              <a:rPr lang="en-US" sz="4000" dirty="0">
                <a:latin typeface="Cambria Math" panose="02040503050406030204" pitchFamily="18" charset="0"/>
                <a:ea typeface="Cambria Math" panose="02040503050406030204" pitchFamily="18" charset="0"/>
              </a:rPr>
              <a:t>Web service specification</a:t>
            </a:r>
          </a:p>
          <a:p>
            <a:pPr algn="just"/>
            <a:endParaRPr lang="en-US" sz="4000" dirty="0">
              <a:latin typeface="Cambria Math" panose="02040503050406030204" pitchFamily="18" charset="0"/>
              <a:ea typeface="Cambria Math" panose="02040503050406030204" pitchFamily="18" charset="0"/>
            </a:endParaRPr>
          </a:p>
          <a:p>
            <a:pPr marL="571500" indent="-571500" algn="just">
              <a:buFont typeface="Wingdings" panose="05000000000000000000" pitchFamily="2" charset="2"/>
              <a:buChar char="v"/>
            </a:pPr>
            <a:r>
              <a:rPr lang="en-US" sz="4000" dirty="0">
                <a:latin typeface="Cambria Math" panose="02040503050406030204" pitchFamily="18" charset="0"/>
                <a:ea typeface="Cambria Math" panose="02040503050406030204" pitchFamily="18" charset="0"/>
              </a:rPr>
              <a:t>Other specification</a:t>
            </a:r>
          </a:p>
        </p:txBody>
      </p:sp>
    </p:spTree>
    <p:extLst>
      <p:ext uri="{BB962C8B-B14F-4D97-AF65-F5344CB8AC3E}">
        <p14:creationId xmlns:p14="http://schemas.microsoft.com/office/powerpoint/2010/main" val="240183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237943"/>
            <a:ext cx="8179633" cy="1006240"/>
          </a:xfrm>
        </p:spPr>
        <p:txBody>
          <a:bodyPr>
            <a:noAutofit/>
          </a:bodyPr>
          <a:lstStyle/>
          <a:p>
            <a:r>
              <a:rPr lang="en-US" sz="4800" b="1" dirty="0">
                <a:latin typeface="Cambria Math" panose="02040503050406030204" pitchFamily="18" charset="0"/>
                <a:ea typeface="Cambria Math" panose="02040503050406030204" pitchFamily="18" charset="0"/>
              </a:rPr>
              <a:t>Java Enterprise Specification</a:t>
            </a:r>
            <a:endParaRPr lang="fr-FR" sz="4800" b="1"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a:bodyPr>
          <a:lstStyle/>
          <a:p>
            <a:pPr marL="571500" indent="-571500" algn="just">
              <a:buFont typeface="Wingdings" panose="05000000000000000000" pitchFamily="2" charset="2"/>
              <a:buChar char="q"/>
            </a:pPr>
            <a:r>
              <a:rPr lang="en-US" sz="4000" b="1" dirty="0">
                <a:latin typeface="Cambria Math" panose="02040503050406030204" pitchFamily="18" charset="0"/>
                <a:ea typeface="Cambria Math" panose="02040503050406030204" pitchFamily="18" charset="0"/>
              </a:rPr>
              <a:t>The context dependency Injection</a:t>
            </a:r>
            <a:r>
              <a:rPr lang="en-US" sz="4000" dirty="0">
                <a:latin typeface="Cambria Math" panose="02040503050406030204" pitchFamily="18" charset="0"/>
                <a:ea typeface="Cambria Math" panose="02040503050406030204" pitchFamily="18" charset="0"/>
              </a:rPr>
              <a:t>: </a:t>
            </a:r>
            <a:r>
              <a:rPr lang="en-US" sz="3600" dirty="0">
                <a:latin typeface="Cambria Math" panose="02040503050406030204" pitchFamily="18" charset="0"/>
                <a:ea typeface="Cambria Math" panose="02040503050406030204" pitchFamily="18" charset="0"/>
              </a:rPr>
              <a:t>The </a:t>
            </a:r>
            <a:r>
              <a:rPr lang="en-US" sz="3600" dirty="0" err="1">
                <a:latin typeface="Cambria Math" panose="02040503050406030204" pitchFamily="18" charset="0"/>
                <a:ea typeface="Cambria Math" panose="02040503050406030204" pitchFamily="18" charset="0"/>
              </a:rPr>
              <a:t>JavaEE</a:t>
            </a:r>
            <a:r>
              <a:rPr lang="en-US" sz="3600" dirty="0">
                <a:latin typeface="Cambria Math" panose="02040503050406030204" pitchFamily="18" charset="0"/>
                <a:ea typeface="Cambria Math" panose="02040503050406030204" pitchFamily="18" charset="0"/>
              </a:rPr>
              <a:t> provides the software container developed to enable the injection of dependencies in swing</a:t>
            </a:r>
          </a:p>
          <a:p>
            <a:pPr algn="just"/>
            <a:endParaRPr lang="en-US" sz="3600" dirty="0">
              <a:latin typeface="Cambria Math" panose="02040503050406030204" pitchFamily="18" charset="0"/>
              <a:ea typeface="Cambria Math" panose="02040503050406030204" pitchFamily="18" charset="0"/>
            </a:endParaRPr>
          </a:p>
          <a:p>
            <a:pPr marL="571500" indent="-571500" algn="just">
              <a:buFont typeface="Wingdings" panose="05000000000000000000" pitchFamily="2" charset="2"/>
              <a:buChar char="q"/>
            </a:pPr>
            <a:r>
              <a:rPr lang="en-US" sz="4000" b="1" dirty="0">
                <a:latin typeface="Cambria Math" panose="02040503050406030204" pitchFamily="18" charset="0"/>
                <a:ea typeface="Cambria Math" panose="02040503050406030204" pitchFamily="18" charset="0"/>
              </a:rPr>
              <a:t>Java Enterprise java Bean</a:t>
            </a:r>
            <a:r>
              <a:rPr lang="en-US" sz="4000" dirty="0">
                <a:latin typeface="Cambria Math" panose="02040503050406030204" pitchFamily="18" charset="0"/>
                <a:ea typeface="Cambria Math" panose="02040503050406030204" pitchFamily="18" charset="0"/>
              </a:rPr>
              <a:t>: These are API that an object container executes to provide transactions, remote procedure calls (RPC) and concurrency control.</a:t>
            </a:r>
          </a:p>
        </p:txBody>
      </p:sp>
    </p:spTree>
    <p:extLst>
      <p:ext uri="{BB962C8B-B14F-4D97-AF65-F5344CB8AC3E}">
        <p14:creationId xmlns:p14="http://schemas.microsoft.com/office/powerpoint/2010/main" val="2715063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237943"/>
            <a:ext cx="8179633" cy="1006240"/>
          </a:xfrm>
        </p:spPr>
        <p:txBody>
          <a:bodyPr>
            <a:noAutofit/>
          </a:bodyPr>
          <a:lstStyle/>
          <a:p>
            <a:r>
              <a:rPr lang="en-US" sz="4800" b="1" dirty="0">
                <a:latin typeface="Cambria Math" panose="02040503050406030204" pitchFamily="18" charset="0"/>
                <a:ea typeface="Cambria Math" panose="02040503050406030204" pitchFamily="18" charset="0"/>
              </a:rPr>
              <a:t>Java Enterprise Specification</a:t>
            </a:r>
            <a:endParaRPr lang="fr-FR" sz="4800" b="1"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lnSpcReduction="10000"/>
          </a:bodyPr>
          <a:lstStyle/>
          <a:p>
            <a:pPr marL="571500" indent="-571500" algn="just">
              <a:buFont typeface="Wingdings" panose="05000000000000000000" pitchFamily="2" charset="2"/>
              <a:buChar char="q"/>
            </a:pPr>
            <a:r>
              <a:rPr lang="en-US" sz="4000" b="1" dirty="0">
                <a:latin typeface="Cambria Math" panose="02040503050406030204" pitchFamily="18" charset="0"/>
                <a:ea typeface="Cambria Math" panose="02040503050406030204" pitchFamily="18" charset="0"/>
              </a:rPr>
              <a:t>Java persistence API</a:t>
            </a:r>
            <a:r>
              <a:rPr lang="en-US" sz="4000" dirty="0">
                <a:latin typeface="Cambria Math" panose="02040503050406030204" pitchFamily="18" charset="0"/>
                <a:ea typeface="Cambria Math" panose="02040503050406030204" pitchFamily="18" charset="0"/>
              </a:rPr>
              <a:t>: </a:t>
            </a:r>
            <a:r>
              <a:rPr lang="en-US" sz="3600" dirty="0">
                <a:latin typeface="Cambria Math" panose="02040503050406030204" pitchFamily="18" charset="0"/>
                <a:ea typeface="Cambria Math" panose="02040503050406030204" pitchFamily="18" charset="0"/>
              </a:rPr>
              <a:t>Persistence API are the specifications of object-relational mapping between relational database tables and Java Classes or </a:t>
            </a:r>
            <a:r>
              <a:rPr lang="en-US" sz="3600" dirty="0" err="1">
                <a:latin typeface="Cambria Math" panose="02040503050406030204" pitchFamily="18" charset="0"/>
                <a:ea typeface="Cambria Math" panose="02040503050406030204" pitchFamily="18" charset="0"/>
              </a:rPr>
              <a:t>NoSql</a:t>
            </a:r>
            <a:r>
              <a:rPr lang="en-US" sz="3600" dirty="0">
                <a:latin typeface="Cambria Math" panose="02040503050406030204" pitchFamily="18" charset="0"/>
                <a:ea typeface="Cambria Math" panose="02040503050406030204" pitchFamily="18" charset="0"/>
              </a:rPr>
              <a:t> database Documents. </a:t>
            </a:r>
          </a:p>
          <a:p>
            <a:pPr marL="571500" indent="-571500" algn="just">
              <a:buFont typeface="Wingdings" panose="05000000000000000000" pitchFamily="2" charset="2"/>
              <a:buChar char="q"/>
            </a:pPr>
            <a:r>
              <a:rPr lang="en-US" sz="4000" b="1" dirty="0">
                <a:latin typeface="Cambria Math" panose="02040503050406030204" pitchFamily="18" charset="0"/>
                <a:ea typeface="Cambria Math" panose="02040503050406030204" pitchFamily="18" charset="0"/>
              </a:rPr>
              <a:t>Java Transaction API</a:t>
            </a:r>
            <a:r>
              <a:rPr lang="en-US" sz="4000" dirty="0">
                <a:latin typeface="Cambria Math" panose="02040503050406030204" pitchFamily="18" charset="0"/>
                <a:ea typeface="Cambria Math" panose="02040503050406030204" pitchFamily="18" charset="0"/>
              </a:rPr>
              <a:t>: </a:t>
            </a:r>
            <a:r>
              <a:rPr lang="en-US" sz="3500" dirty="0">
                <a:latin typeface="Cambria Math" panose="02040503050406030204" pitchFamily="18" charset="0"/>
                <a:ea typeface="Cambria Math" panose="02040503050406030204" pitchFamily="18" charset="0"/>
              </a:rPr>
              <a:t>Transaction API contains the interfaces and annotations to establish interaction between transaction support offered by JEE. The API is abstract for law level details and interfaces are also consider as law level details. </a:t>
            </a:r>
            <a:endParaRPr lang="en-US" sz="4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835141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237943"/>
            <a:ext cx="8179633" cy="1006240"/>
          </a:xfrm>
        </p:spPr>
        <p:txBody>
          <a:bodyPr>
            <a:noAutofit/>
          </a:bodyPr>
          <a:lstStyle/>
          <a:p>
            <a:r>
              <a:rPr lang="en-US" sz="4400" b="1" dirty="0">
                <a:latin typeface="Cambria Math" panose="02040503050406030204" pitchFamily="18" charset="0"/>
                <a:ea typeface="Cambria Math" panose="02040503050406030204" pitchFamily="18" charset="0"/>
              </a:rPr>
              <a:t>Java Web Enterprise Specification</a:t>
            </a:r>
            <a:endParaRPr lang="fr-FR" sz="4400" b="1"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a:bodyPr>
          <a:lstStyle/>
          <a:p>
            <a:pPr marL="571500" indent="-571500" algn="just">
              <a:buFont typeface="Wingdings" panose="05000000000000000000" pitchFamily="2" charset="2"/>
              <a:buChar char="q"/>
            </a:pPr>
            <a:r>
              <a:rPr lang="en-US" sz="4000" b="1" dirty="0">
                <a:latin typeface="Cambria Math" panose="02040503050406030204" pitchFamily="18" charset="0"/>
                <a:ea typeface="Cambria Math" panose="02040503050406030204" pitchFamily="18" charset="0"/>
              </a:rPr>
              <a:t>Java Servlet</a:t>
            </a:r>
            <a:r>
              <a:rPr lang="en-US" sz="4000" dirty="0">
                <a:latin typeface="Cambria Math" panose="02040503050406030204" pitchFamily="18" charset="0"/>
                <a:ea typeface="Cambria Math" panose="02040503050406030204" pitchFamily="18" charset="0"/>
              </a:rPr>
              <a:t>: </a:t>
            </a:r>
            <a:r>
              <a:rPr lang="en-US" sz="3600" dirty="0">
                <a:latin typeface="Cambria Math" panose="02040503050406030204" pitchFamily="18" charset="0"/>
                <a:ea typeface="Cambria Math" panose="02040503050406030204" pitchFamily="18" charset="0"/>
              </a:rPr>
              <a:t>Java Servlet specification defines how you can manage HTTP request either in a synchronous or asynchronous way. It is low level and other specification completely depends on it. </a:t>
            </a:r>
          </a:p>
          <a:p>
            <a:pPr marL="571500" indent="-571500" algn="just">
              <a:buFont typeface="Wingdings" panose="05000000000000000000" pitchFamily="2" charset="2"/>
              <a:buChar char="q"/>
            </a:pPr>
            <a:r>
              <a:rPr lang="en-US" sz="4000" b="1" dirty="0">
                <a:latin typeface="Cambria Math" panose="02040503050406030204" pitchFamily="18" charset="0"/>
                <a:ea typeface="Cambria Math" panose="02040503050406030204" pitchFamily="18" charset="0"/>
              </a:rPr>
              <a:t>Java Web Socket</a:t>
            </a:r>
            <a:r>
              <a:rPr lang="en-US" sz="4000" dirty="0">
                <a:latin typeface="Cambria Math" panose="02040503050406030204" pitchFamily="18" charset="0"/>
                <a:ea typeface="Cambria Math" panose="02040503050406030204" pitchFamily="18" charset="0"/>
              </a:rPr>
              <a:t>: </a:t>
            </a:r>
            <a:r>
              <a:rPr lang="en-US" sz="3600" dirty="0">
                <a:latin typeface="Cambria Math" panose="02040503050406030204" pitchFamily="18" charset="0"/>
                <a:ea typeface="Cambria Math" panose="02040503050406030204" pitchFamily="18" charset="0"/>
              </a:rPr>
              <a:t>Java Web Socket is a communication protocol. Web socket API provides a set of API to facilitate WebSocket connections. </a:t>
            </a:r>
          </a:p>
          <a:p>
            <a:pPr marL="571500" indent="-571500" algn="just">
              <a:buFont typeface="Wingdings" panose="05000000000000000000" pitchFamily="2" charset="2"/>
              <a:buChar char="q"/>
            </a:pPr>
            <a:endParaRPr lang="en-US" sz="3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83768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237943"/>
            <a:ext cx="8179633" cy="1006240"/>
          </a:xfrm>
        </p:spPr>
        <p:txBody>
          <a:bodyPr>
            <a:noAutofit/>
          </a:bodyPr>
          <a:lstStyle/>
          <a:p>
            <a:r>
              <a:rPr lang="en-US" sz="4400" b="1" dirty="0">
                <a:latin typeface="Cambria Math" panose="02040503050406030204" pitchFamily="18" charset="0"/>
                <a:ea typeface="Cambria Math" panose="02040503050406030204" pitchFamily="18" charset="0"/>
              </a:rPr>
              <a:t>Java Web Enterprise Specification</a:t>
            </a:r>
            <a:endParaRPr lang="fr-FR" sz="4400" b="1"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a:bodyPr>
          <a:lstStyle/>
          <a:p>
            <a:pPr marL="571500" indent="-571500" algn="just">
              <a:buFont typeface="Wingdings" panose="05000000000000000000" pitchFamily="2" charset="2"/>
              <a:buChar char="q"/>
            </a:pPr>
            <a:r>
              <a:rPr lang="en-US" sz="4000" b="1" dirty="0">
                <a:latin typeface="Cambria Math" panose="02040503050406030204" pitchFamily="18" charset="0"/>
                <a:ea typeface="Cambria Math" panose="02040503050406030204" pitchFamily="18" charset="0"/>
              </a:rPr>
              <a:t>Java Server Faces:</a:t>
            </a:r>
            <a:r>
              <a:rPr lang="en-US" sz="3600" dirty="0">
                <a:latin typeface="Cambria Math" panose="02040503050406030204" pitchFamily="18" charset="0"/>
                <a:ea typeface="Cambria Math" panose="02040503050406030204" pitchFamily="18" charset="0"/>
              </a:rPr>
              <a:t> Java Server Face are the services which help in building of GUI (Graphical User Interface) out of server components</a:t>
            </a:r>
            <a:endParaRPr lang="en-US" sz="4000" b="1" dirty="0">
              <a:latin typeface="Cambria Math" panose="02040503050406030204" pitchFamily="18" charset="0"/>
              <a:ea typeface="Cambria Math" panose="02040503050406030204" pitchFamily="18" charset="0"/>
            </a:endParaRPr>
          </a:p>
          <a:p>
            <a:pPr marL="571500" indent="-571500" algn="just">
              <a:buFont typeface="Wingdings" panose="05000000000000000000" pitchFamily="2" charset="2"/>
              <a:buChar char="q"/>
            </a:pPr>
            <a:r>
              <a:rPr lang="en-US" sz="4000" b="1" dirty="0">
                <a:latin typeface="Cambria Math" panose="02040503050406030204" pitchFamily="18" charset="0"/>
                <a:ea typeface="Cambria Math" panose="02040503050406030204" pitchFamily="18" charset="0"/>
              </a:rPr>
              <a:t>Unified Expression Language:</a:t>
            </a:r>
            <a:r>
              <a:rPr lang="en-US" sz="3600" dirty="0">
                <a:latin typeface="Cambria Math" panose="02040503050406030204" pitchFamily="18" charset="0"/>
                <a:ea typeface="Cambria Math" panose="02040503050406030204" pitchFamily="18" charset="0"/>
              </a:rPr>
              <a:t> Unified Expression Language is a sample language which was designed to facilitate web application developers.</a:t>
            </a:r>
            <a:endParaRPr lang="en-US" sz="35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843286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F502-77C8-4FC3-8D94-84D7C19CAEFC}"/>
              </a:ext>
            </a:extLst>
          </p:cNvPr>
          <p:cNvSpPr>
            <a:spLocks noGrp="1"/>
          </p:cNvSpPr>
          <p:nvPr>
            <p:ph type="ctrTitle"/>
          </p:nvPr>
        </p:nvSpPr>
        <p:spPr>
          <a:xfrm>
            <a:off x="2263514" y="237943"/>
            <a:ext cx="8179633" cy="1006240"/>
          </a:xfrm>
        </p:spPr>
        <p:txBody>
          <a:bodyPr>
            <a:noAutofit/>
          </a:bodyPr>
          <a:lstStyle/>
          <a:p>
            <a:r>
              <a:rPr lang="en-US" sz="4400" b="1" dirty="0">
                <a:latin typeface="Cambria Math" panose="02040503050406030204" pitchFamily="18" charset="0"/>
                <a:ea typeface="Cambria Math" panose="02040503050406030204" pitchFamily="18" charset="0"/>
              </a:rPr>
              <a:t>Web Service Specification</a:t>
            </a:r>
            <a:endParaRPr lang="fr-FR" sz="4400" b="1"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227C57DA-A970-4D7D-AFF3-802CA26977C8}"/>
              </a:ext>
            </a:extLst>
          </p:cNvPr>
          <p:cNvSpPr>
            <a:spLocks noGrp="1"/>
          </p:cNvSpPr>
          <p:nvPr>
            <p:ph type="subTitle" idx="1"/>
          </p:nvPr>
        </p:nvSpPr>
        <p:spPr>
          <a:xfrm>
            <a:off x="2413416" y="1244183"/>
            <a:ext cx="9368853" cy="5375874"/>
          </a:xfrm>
        </p:spPr>
        <p:txBody>
          <a:bodyPr>
            <a:normAutofit/>
          </a:bodyPr>
          <a:lstStyle/>
          <a:p>
            <a:pPr marL="571500" indent="-571500" algn="just">
              <a:buFont typeface="Wingdings" panose="05000000000000000000" pitchFamily="2" charset="2"/>
              <a:buChar char="q"/>
            </a:pPr>
            <a:r>
              <a:rPr lang="en-US" sz="4000" b="1" dirty="0">
                <a:latin typeface="Cambria Math" panose="02040503050406030204" pitchFamily="18" charset="0"/>
                <a:ea typeface="Cambria Math" panose="02040503050406030204" pitchFamily="18" charset="0"/>
              </a:rPr>
              <a:t>RESTFUL Web Service:</a:t>
            </a:r>
            <a:r>
              <a:rPr lang="en-US" sz="3600" dirty="0">
                <a:latin typeface="Cambria Math" panose="02040503050406030204" pitchFamily="18" charset="0"/>
                <a:ea typeface="Cambria Math" panose="02040503050406030204" pitchFamily="18" charset="0"/>
              </a:rPr>
              <a:t> RESTFULL API Web Service helps in providing services having representational state transfer schema. </a:t>
            </a:r>
          </a:p>
          <a:p>
            <a:pPr algn="just"/>
            <a:endParaRPr lang="en-US" sz="4000" b="1" dirty="0">
              <a:latin typeface="Cambria Math" panose="02040503050406030204" pitchFamily="18" charset="0"/>
              <a:ea typeface="Cambria Math" panose="02040503050406030204" pitchFamily="18" charset="0"/>
            </a:endParaRPr>
          </a:p>
          <a:p>
            <a:pPr marL="571500" indent="-571500" algn="just">
              <a:buFont typeface="Wingdings" panose="05000000000000000000" pitchFamily="2" charset="2"/>
              <a:buChar char="q"/>
            </a:pPr>
            <a:r>
              <a:rPr lang="en-US" sz="4000" b="1" dirty="0">
                <a:latin typeface="Cambria Math" panose="02040503050406030204" pitchFamily="18" charset="0"/>
                <a:ea typeface="Cambria Math" panose="02040503050406030204" pitchFamily="18" charset="0"/>
              </a:rPr>
              <a:t>JSON Processing:</a:t>
            </a:r>
            <a:r>
              <a:rPr lang="en-US" sz="3600" dirty="0">
                <a:latin typeface="Cambria Math" panose="02040503050406030204" pitchFamily="18" charset="0"/>
                <a:ea typeface="Cambria Math" panose="02040503050406030204" pitchFamily="18" charset="0"/>
              </a:rPr>
              <a:t> JSON processing is a set of specifications used for binding or parsing a JSON file into Java classes.</a:t>
            </a:r>
            <a:endParaRPr lang="en-US" sz="35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539480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980</Words>
  <Application>Microsoft Office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Wingdings</vt:lpstr>
      <vt:lpstr>Office Theme</vt:lpstr>
      <vt:lpstr>Introduction</vt:lpstr>
      <vt:lpstr>What is JEE</vt:lpstr>
      <vt:lpstr>Need for JEE</vt:lpstr>
      <vt:lpstr>Specification of JEE</vt:lpstr>
      <vt:lpstr>Java Enterprise Specification</vt:lpstr>
      <vt:lpstr>Java Enterprise Specification</vt:lpstr>
      <vt:lpstr>Java Web Enterprise Specification</vt:lpstr>
      <vt:lpstr>Java Web Enterprise Specification</vt:lpstr>
      <vt:lpstr>Web Service Specification</vt:lpstr>
      <vt:lpstr>Web Service Specification</vt:lpstr>
      <vt:lpstr>Other Specification</vt:lpstr>
      <vt:lpstr>Other Specification</vt:lpstr>
      <vt:lpstr>System requirements to use and start Java EE</vt:lpstr>
      <vt:lpstr>How to install or setup JavaEE on to the local system</vt:lpstr>
      <vt:lpstr>Java SE vs Java EE</vt:lpstr>
      <vt:lpstr>Java SE vs Java EE</vt:lpstr>
      <vt:lpstr>Java EE Description</vt:lpstr>
      <vt:lpstr>Advantages of using Java EE to develop and execute applications</vt:lpstr>
      <vt:lpstr>Advantages of using Java EE to develop and execute applications</vt:lpstr>
      <vt:lpstr>Advantages of using Java EE to develop and execute applications</vt:lpstr>
      <vt:lpstr>Example of API in JavaEE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237678470262</dc:creator>
  <cp:lastModifiedBy>237678470262</cp:lastModifiedBy>
  <cp:revision>32</cp:revision>
  <dcterms:created xsi:type="dcterms:W3CDTF">2021-11-23T13:06:35Z</dcterms:created>
  <dcterms:modified xsi:type="dcterms:W3CDTF">2021-11-23T15:54:46Z</dcterms:modified>
</cp:coreProperties>
</file>