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7" r:id="rId1"/>
  </p:sldMasterIdLst>
  <p:sldIdLst>
    <p:sldId id="256" r:id="rId2"/>
    <p:sldId id="263" r:id="rId3"/>
    <p:sldId id="262" r:id="rId4"/>
    <p:sldId id="260" r:id="rId5"/>
    <p:sldId id="261" r:id="rId6"/>
    <p:sldId id="267" r:id="rId7"/>
    <p:sldId id="268" r:id="rId8"/>
    <p:sldId id="269" r:id="rId9"/>
    <p:sldId id="270" r:id="rId10"/>
    <p:sldId id="271" r:id="rId11"/>
    <p:sldId id="264" r:id="rId12"/>
    <p:sldId id="265" r:id="rId13"/>
    <p:sldId id="266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7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1705-F754-4C7B-B8C7-4D5AF4C134E1}" type="datetimeFigureOut">
              <a:rPr lang="zh-TW" altLang="en-US" smtClean="0"/>
              <a:t>2022/6/9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D1951BC-A711-4EAB-9A3D-24C4C41F9B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3888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1705-F754-4C7B-B8C7-4D5AF4C134E1}" type="datetimeFigureOut">
              <a:rPr lang="zh-TW" altLang="en-US" smtClean="0"/>
              <a:t>2022/6/9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1951BC-A711-4EAB-9A3D-24C4C41F9B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5547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1705-F754-4C7B-B8C7-4D5AF4C134E1}" type="datetimeFigureOut">
              <a:rPr lang="zh-TW" altLang="en-US" smtClean="0"/>
              <a:t>2022/6/9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1951BC-A711-4EAB-9A3D-24C4C41F9B7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9938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1705-F754-4C7B-B8C7-4D5AF4C134E1}" type="datetimeFigureOut">
              <a:rPr lang="zh-TW" altLang="en-US" smtClean="0"/>
              <a:t>2022/6/9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1951BC-A711-4EAB-9A3D-24C4C41F9B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8260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1705-F754-4C7B-B8C7-4D5AF4C134E1}" type="datetimeFigureOut">
              <a:rPr lang="zh-TW" altLang="en-US" smtClean="0"/>
              <a:t>2022/6/9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1951BC-A711-4EAB-9A3D-24C4C41F9B7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4430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1705-F754-4C7B-B8C7-4D5AF4C134E1}" type="datetimeFigureOut">
              <a:rPr lang="zh-TW" altLang="en-US" smtClean="0"/>
              <a:t>2022/6/9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1951BC-A711-4EAB-9A3D-24C4C41F9B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7249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1705-F754-4C7B-B8C7-4D5AF4C134E1}" type="datetimeFigureOut">
              <a:rPr lang="zh-TW" altLang="en-US" smtClean="0"/>
              <a:t>2022/6/9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51BC-A711-4EAB-9A3D-24C4C41F9B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8104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1705-F754-4C7B-B8C7-4D5AF4C134E1}" type="datetimeFigureOut">
              <a:rPr lang="zh-TW" altLang="en-US" smtClean="0"/>
              <a:t>2022/6/9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51BC-A711-4EAB-9A3D-24C4C41F9B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4522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1705-F754-4C7B-B8C7-4D5AF4C134E1}" type="datetimeFigureOut">
              <a:rPr lang="zh-TW" altLang="en-US" smtClean="0"/>
              <a:t>2022/6/9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51BC-A711-4EAB-9A3D-24C4C41F9B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161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1705-F754-4C7B-B8C7-4D5AF4C134E1}" type="datetimeFigureOut">
              <a:rPr lang="zh-TW" altLang="en-US" smtClean="0"/>
              <a:t>2022/6/9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1951BC-A711-4EAB-9A3D-24C4C41F9B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224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1705-F754-4C7B-B8C7-4D5AF4C134E1}" type="datetimeFigureOut">
              <a:rPr lang="zh-TW" altLang="en-US" smtClean="0"/>
              <a:t>2022/6/9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D1951BC-A711-4EAB-9A3D-24C4C41F9B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5856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1705-F754-4C7B-B8C7-4D5AF4C134E1}" type="datetimeFigureOut">
              <a:rPr lang="zh-TW" altLang="en-US" smtClean="0"/>
              <a:t>2022/6/9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D1951BC-A711-4EAB-9A3D-24C4C41F9B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765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1705-F754-4C7B-B8C7-4D5AF4C134E1}" type="datetimeFigureOut">
              <a:rPr lang="zh-TW" altLang="en-US" smtClean="0"/>
              <a:t>2022/6/9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51BC-A711-4EAB-9A3D-24C4C41F9B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62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1705-F754-4C7B-B8C7-4D5AF4C134E1}" type="datetimeFigureOut">
              <a:rPr lang="zh-TW" altLang="en-US" smtClean="0"/>
              <a:t>2022/6/9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51BC-A711-4EAB-9A3D-24C4C41F9B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845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1705-F754-4C7B-B8C7-4D5AF4C134E1}" type="datetimeFigureOut">
              <a:rPr lang="zh-TW" altLang="en-US" smtClean="0"/>
              <a:t>2022/6/9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51BC-A711-4EAB-9A3D-24C4C41F9B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1480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1705-F754-4C7B-B8C7-4D5AF4C134E1}" type="datetimeFigureOut">
              <a:rPr lang="zh-TW" altLang="en-US" smtClean="0"/>
              <a:t>2022/6/9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1951BC-A711-4EAB-9A3D-24C4C41F9B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6343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91705-F754-4C7B-B8C7-4D5AF4C134E1}" type="datetimeFigureOut">
              <a:rPr lang="zh-TW" altLang="en-US" smtClean="0"/>
              <a:t>2022/6/9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D1951BC-A711-4EAB-9A3D-24C4C41F9B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812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  <p:sldLayoutId id="2147484059" r:id="rId12"/>
    <p:sldLayoutId id="2147484060" r:id="rId13"/>
    <p:sldLayoutId id="2147484061" r:id="rId14"/>
    <p:sldLayoutId id="2147484062" r:id="rId15"/>
    <p:sldLayoutId id="214748406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2C12B4-DDB5-A40D-ACFD-2A46874844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A3C52D7-EA35-3DBC-3003-AE5197B9B6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0968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8E17A2-0201-7582-A03E-0E22E37CC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E2D652-4F21-D5DD-279A-E75660386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510DFED-BA99-C275-DE82-58DAB9451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758"/>
            <a:ext cx="12192000" cy="62854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485A434-0B17-CD62-3C81-9AFCD90B1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08409"/>
            <a:ext cx="12192000" cy="58564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C4E775D-8D99-264B-2404-0636CC0DB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64167"/>
            <a:ext cx="12192000" cy="96890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BD12901-6181-1A0F-F78B-2689BA3DF9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117097"/>
            <a:ext cx="12192000" cy="164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551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8601D-9877-2310-7B06-C24C2315A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MVS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982C34-8053-8E77-D1B9-68BF5515B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9A66C94-6FBB-BD7F-510F-B6D8F17E2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4555"/>
            <a:ext cx="12192000" cy="304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710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6D7F90-B366-D710-060A-DF326C8A2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34E23D-E5CF-3A9B-C3E9-0A95FEC1B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7D32769-7F94-1812-35DA-4FD90EF18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4555"/>
            <a:ext cx="12192000" cy="481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08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B14866-B594-8000-9123-712AA01E1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6380C1-B449-1907-9C1D-6EA42F55D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AD4FC0F-7B48-D3AB-EEFD-CE5C65A1D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4555"/>
            <a:ext cx="12192000" cy="568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457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5FD088-F847-12DB-F418-FCF0B9073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 log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DCA7B6A-0820-1ED6-1C16-F02FBD4B1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4555"/>
            <a:ext cx="12192000" cy="3054602"/>
          </a:xfrm>
          <a:prstGeom prst="rect">
            <a:avLst/>
          </a:prstGeom>
        </p:spPr>
      </p:pic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D7278B78-82E2-882A-8FB5-80B31B8BD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339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E34C06-1C6B-EDF8-15EA-0E09FF2FB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12B4B9-7DED-EBC0-40DF-EFD41391D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8">
            <a:extLst>
              <a:ext uri="{FF2B5EF4-FFF2-40B4-BE49-F238E27FC236}">
                <a16:creationId xmlns:a16="http://schemas.microsoft.com/office/drawing/2014/main" id="{3913EBFF-613C-717A-004B-32BA723E2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53" y="76200"/>
            <a:ext cx="1833547" cy="663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078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F3E1D0-D737-4B3F-B79A-A4B1E21B2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696" y="420420"/>
            <a:ext cx="8911687" cy="1280890"/>
          </a:xfrm>
        </p:spPr>
        <p:txBody>
          <a:bodyPr/>
          <a:lstStyle/>
          <a:p>
            <a:pPr algn="ctr"/>
            <a:r>
              <a:rPr lang="en-US" altLang="zh-TW" dirty="0"/>
              <a:t>MVS</a:t>
            </a:r>
            <a:r>
              <a:rPr lang="zh-TW" altLang="en-US" dirty="0"/>
              <a:t> </a:t>
            </a:r>
            <a:r>
              <a:rPr lang="en-US" altLang="zh-TW" dirty="0"/>
              <a:t>model</a:t>
            </a:r>
            <a:endParaRPr lang="zh-TW" altLang="en-US" dirty="0"/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8E901454-5866-9B1C-2853-D3357E206B2E}"/>
              </a:ext>
            </a:extLst>
          </p:cNvPr>
          <p:cNvGrpSpPr/>
          <p:nvPr/>
        </p:nvGrpSpPr>
        <p:grpSpPr>
          <a:xfrm>
            <a:off x="3263848" y="1214692"/>
            <a:ext cx="6485480" cy="2548976"/>
            <a:chOff x="3263848" y="1214692"/>
            <a:chExt cx="6485480" cy="2548976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701D0B2B-40F7-4711-0106-266F3B9A3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848" y="1214692"/>
              <a:ext cx="6485480" cy="2258060"/>
            </a:xfrm>
            <a:prstGeom prst="rect">
              <a:avLst/>
            </a:prstGeom>
          </p:spPr>
        </p:pic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CE6ACFBE-908F-33B8-3B93-4515B79993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45429" b="70300"/>
            <a:stretch/>
          </p:blipFill>
          <p:spPr>
            <a:xfrm>
              <a:off x="3413016" y="3181836"/>
              <a:ext cx="3342274" cy="581832"/>
            </a:xfrm>
            <a:prstGeom prst="rect">
              <a:avLst/>
            </a:prstGeom>
          </p:spPr>
        </p:pic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0894FC9D-C71B-4B7F-5D71-CD94C17A89F2}"/>
              </a:ext>
            </a:extLst>
          </p:cNvPr>
          <p:cNvGrpSpPr/>
          <p:nvPr/>
        </p:nvGrpSpPr>
        <p:grpSpPr>
          <a:xfrm>
            <a:off x="2570604" y="3967427"/>
            <a:ext cx="7774984" cy="1995242"/>
            <a:chOff x="1464062" y="4054420"/>
            <a:chExt cx="7774984" cy="1995242"/>
          </a:xfrm>
        </p:grpSpPr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872436D2-696A-332E-4CC2-AE36F52BB079}"/>
                </a:ext>
              </a:extLst>
            </p:cNvPr>
            <p:cNvGrpSpPr/>
            <p:nvPr/>
          </p:nvGrpSpPr>
          <p:grpSpPr>
            <a:xfrm>
              <a:off x="1464062" y="4238508"/>
              <a:ext cx="371640" cy="1693225"/>
              <a:chOff x="1464062" y="4238508"/>
              <a:chExt cx="371640" cy="16932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文字方塊 6">
                    <a:extLst>
                      <a:ext uri="{FF2B5EF4-FFF2-40B4-BE49-F238E27FC236}">
                        <a16:creationId xmlns:a16="http://schemas.microsoft.com/office/drawing/2014/main" id="{A77039F5-DFAF-7E80-B60F-4AD4AA0491C5}"/>
                      </a:ext>
                    </a:extLst>
                  </p:cNvPr>
                  <p:cNvSpPr txBox="1"/>
                  <p:nvPr/>
                </p:nvSpPr>
                <p:spPr>
                  <a:xfrm>
                    <a:off x="1465761" y="4579452"/>
                    <a:ext cx="368242" cy="28456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zh-TW" alt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7" name="文字方塊 6">
                    <a:extLst>
                      <a:ext uri="{FF2B5EF4-FFF2-40B4-BE49-F238E27FC236}">
                        <a16:creationId xmlns:a16="http://schemas.microsoft.com/office/drawing/2014/main" id="{A77039F5-DFAF-7E80-B60F-4AD4AA0491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5761" y="4579452"/>
                    <a:ext cx="368242" cy="2845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000" r="-3333" b="-2127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文字方塊 7">
                    <a:extLst>
                      <a:ext uri="{FF2B5EF4-FFF2-40B4-BE49-F238E27FC236}">
                        <a16:creationId xmlns:a16="http://schemas.microsoft.com/office/drawing/2014/main" id="{2835EBC0-E885-1F94-8CAD-EC453C74FF14}"/>
                      </a:ext>
                    </a:extLst>
                  </p:cNvPr>
                  <p:cNvSpPr txBox="1"/>
                  <p:nvPr/>
                </p:nvSpPr>
                <p:spPr>
                  <a:xfrm>
                    <a:off x="1464062" y="4927962"/>
                    <a:ext cx="371640" cy="28456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zh-TW" alt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8" name="文字方塊 7">
                    <a:extLst>
                      <a:ext uri="{FF2B5EF4-FFF2-40B4-BE49-F238E27FC236}">
                        <a16:creationId xmlns:a16="http://schemas.microsoft.com/office/drawing/2014/main" id="{2835EBC0-E885-1F94-8CAD-EC453C74FF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4062" y="4927962"/>
                    <a:ext cx="371640" cy="2845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8197" b="-2127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文字方塊 8">
                    <a:extLst>
                      <a:ext uri="{FF2B5EF4-FFF2-40B4-BE49-F238E27FC236}">
                        <a16:creationId xmlns:a16="http://schemas.microsoft.com/office/drawing/2014/main" id="{339C04E8-BD64-08A9-4270-B9DCBBFBC581}"/>
                      </a:ext>
                    </a:extLst>
                  </p:cNvPr>
                  <p:cNvSpPr txBox="1"/>
                  <p:nvPr/>
                </p:nvSpPr>
                <p:spPr>
                  <a:xfrm>
                    <a:off x="1495673" y="5276472"/>
                    <a:ext cx="308418" cy="2920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zh-TW" alt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9" name="文字方塊 8">
                    <a:extLst>
                      <a:ext uri="{FF2B5EF4-FFF2-40B4-BE49-F238E27FC236}">
                        <a16:creationId xmlns:a16="http://schemas.microsoft.com/office/drawing/2014/main" id="{339C04E8-BD64-08A9-4270-B9DCBBFBC5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95673" y="5276472"/>
                    <a:ext cx="308418" cy="29200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0000" r="-8000" b="-2291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文字方塊 9">
                    <a:extLst>
                      <a:ext uri="{FF2B5EF4-FFF2-40B4-BE49-F238E27FC236}">
                        <a16:creationId xmlns:a16="http://schemas.microsoft.com/office/drawing/2014/main" id="{B840E650-4B61-8C04-CA2A-E57D4D927E31}"/>
                      </a:ext>
                    </a:extLst>
                  </p:cNvPr>
                  <p:cNvSpPr txBox="1"/>
                  <p:nvPr/>
                </p:nvSpPr>
                <p:spPr>
                  <a:xfrm>
                    <a:off x="1487402" y="5632420"/>
                    <a:ext cx="324961" cy="29931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TW" alt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0" name="文字方塊 9">
                    <a:extLst>
                      <a:ext uri="{FF2B5EF4-FFF2-40B4-BE49-F238E27FC236}">
                        <a16:creationId xmlns:a16="http://schemas.microsoft.com/office/drawing/2014/main" id="{B840E650-4B61-8C04-CA2A-E57D4D927E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7402" y="5632420"/>
                    <a:ext cx="324961" cy="29931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1321" r="-11321" b="-26531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文字方塊 10">
                    <a:extLst>
                      <a:ext uri="{FF2B5EF4-FFF2-40B4-BE49-F238E27FC236}">
                        <a16:creationId xmlns:a16="http://schemas.microsoft.com/office/drawing/2014/main" id="{A77625B5-A90F-A359-B09D-B228DDB8AB94}"/>
                      </a:ext>
                    </a:extLst>
                  </p:cNvPr>
                  <p:cNvSpPr txBox="1"/>
                  <p:nvPr/>
                </p:nvSpPr>
                <p:spPr>
                  <a:xfrm>
                    <a:off x="1544308" y="4238508"/>
                    <a:ext cx="21114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TW" alt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1" name="文字方塊 10">
                    <a:extLst>
                      <a:ext uri="{FF2B5EF4-FFF2-40B4-BE49-F238E27FC236}">
                        <a16:creationId xmlns:a16="http://schemas.microsoft.com/office/drawing/2014/main" id="{A77625B5-A90F-A359-B09D-B228DDB8AB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4308" y="4238508"/>
                    <a:ext cx="211148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7647" r="-11765" b="-24444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08ABFB67-8338-FFCF-C04A-50CAF559F130}"/>
                </a:ext>
              </a:extLst>
            </p:cNvPr>
            <p:cNvGrpSpPr/>
            <p:nvPr/>
          </p:nvGrpSpPr>
          <p:grpSpPr>
            <a:xfrm>
              <a:off x="4502281" y="4213758"/>
              <a:ext cx="282632" cy="1701576"/>
              <a:chOff x="2691234" y="4213758"/>
              <a:chExt cx="282632" cy="170157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文字方塊 12">
                    <a:extLst>
                      <a:ext uri="{FF2B5EF4-FFF2-40B4-BE49-F238E27FC236}">
                        <a16:creationId xmlns:a16="http://schemas.microsoft.com/office/drawing/2014/main" id="{2BE42564-C73F-D28D-DF89-C284581E2964}"/>
                      </a:ext>
                    </a:extLst>
                  </p:cNvPr>
                  <p:cNvSpPr txBox="1"/>
                  <p:nvPr/>
                </p:nvSpPr>
                <p:spPr>
                  <a:xfrm>
                    <a:off x="2695360" y="4213758"/>
                    <a:ext cx="27584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TW" alt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3" name="文字方塊 12">
                    <a:extLst>
                      <a:ext uri="{FF2B5EF4-FFF2-40B4-BE49-F238E27FC236}">
                        <a16:creationId xmlns:a16="http://schemas.microsoft.com/office/drawing/2014/main" id="{2BE42564-C73F-D28D-DF89-C284581E29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5360" y="4213758"/>
                    <a:ext cx="275845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2222" r="-6667" b="-31111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字方塊 13">
                    <a:extLst>
                      <a:ext uri="{FF2B5EF4-FFF2-40B4-BE49-F238E27FC236}">
                        <a16:creationId xmlns:a16="http://schemas.microsoft.com/office/drawing/2014/main" id="{61765728-9199-5B7F-E395-365F7B61CB3B}"/>
                      </a:ext>
                    </a:extLst>
                  </p:cNvPr>
                  <p:cNvSpPr txBox="1"/>
                  <p:nvPr/>
                </p:nvSpPr>
                <p:spPr>
                  <a:xfrm>
                    <a:off x="2692699" y="5193068"/>
                    <a:ext cx="28116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TW" alt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4" name="文字方塊 13">
                    <a:extLst>
                      <a:ext uri="{FF2B5EF4-FFF2-40B4-BE49-F238E27FC236}">
                        <a16:creationId xmlns:a16="http://schemas.microsoft.com/office/drawing/2014/main" id="{61765728-9199-5B7F-E395-365F7B61CB3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2699" y="5193068"/>
                    <a:ext cx="281167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9565" r="-10870" b="-31111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文字方塊 14">
                    <a:extLst>
                      <a:ext uri="{FF2B5EF4-FFF2-40B4-BE49-F238E27FC236}">
                        <a16:creationId xmlns:a16="http://schemas.microsoft.com/office/drawing/2014/main" id="{F4F4B685-C02E-B161-5BFA-D43FF25FB139}"/>
                      </a:ext>
                    </a:extLst>
                  </p:cNvPr>
                  <p:cNvSpPr txBox="1"/>
                  <p:nvPr/>
                </p:nvSpPr>
                <p:spPr>
                  <a:xfrm>
                    <a:off x="2691502" y="5638335"/>
                    <a:ext cx="27943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TW" alt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5" name="文字方塊 14">
                    <a:extLst>
                      <a:ext uri="{FF2B5EF4-FFF2-40B4-BE49-F238E27FC236}">
                        <a16:creationId xmlns:a16="http://schemas.microsoft.com/office/drawing/2014/main" id="{F4F4B685-C02E-B161-5BFA-D43FF25FB13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1502" y="5638335"/>
                    <a:ext cx="279435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9565" r="-10870" b="-31111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文字方塊 15">
                    <a:extLst>
                      <a:ext uri="{FF2B5EF4-FFF2-40B4-BE49-F238E27FC236}">
                        <a16:creationId xmlns:a16="http://schemas.microsoft.com/office/drawing/2014/main" id="{85E83253-1F26-D040-4B43-4E0F555D7C1C}"/>
                      </a:ext>
                    </a:extLst>
                  </p:cNvPr>
                  <p:cNvSpPr txBox="1"/>
                  <p:nvPr/>
                </p:nvSpPr>
                <p:spPr>
                  <a:xfrm>
                    <a:off x="2691234" y="4730046"/>
                    <a:ext cx="28116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TW" alt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6" name="文字方塊 15">
                    <a:extLst>
                      <a:ext uri="{FF2B5EF4-FFF2-40B4-BE49-F238E27FC236}">
                        <a16:creationId xmlns:a16="http://schemas.microsoft.com/office/drawing/2014/main" id="{85E83253-1F26-D040-4B43-4E0F555D7C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1234" y="4730046"/>
                    <a:ext cx="281167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9565" r="-10870" b="-31111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18D991FD-EFE6-749F-E704-7F22D7204951}"/>
                </a:ext>
              </a:extLst>
            </p:cNvPr>
            <p:cNvSpPr txBox="1"/>
            <p:nvPr/>
          </p:nvSpPr>
          <p:spPr>
            <a:xfrm>
              <a:off x="1874893" y="4196591"/>
              <a:ext cx="2608406" cy="1853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第</a:t>
              </a:r>
              <a:r>
                <a:rPr lang="en-US" altLang="zh-TW" dirty="0" err="1">
                  <a:latin typeface="標楷體" panose="03000509000000000000" pitchFamily="65" charset="-120"/>
                  <a:ea typeface="標楷體" panose="03000509000000000000" pitchFamily="65" charset="-120"/>
                </a:rPr>
                <a:t>i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個標的的期望報酬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>
                <a:lnSpc>
                  <a:spcPts val="2800"/>
                </a:lnSpc>
              </a:pP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投資標的</a:t>
              </a:r>
              <a:r>
                <a:rPr lang="en-US" altLang="zh-TW" dirty="0" err="1">
                  <a:latin typeface="標楷體" panose="03000509000000000000" pitchFamily="65" charset="-120"/>
                  <a:ea typeface="標楷體" panose="03000509000000000000" pitchFamily="65" charset="-120"/>
                </a:rPr>
                <a:t>i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買入權重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>
                <a:lnSpc>
                  <a:spcPts val="2800"/>
                </a:lnSpc>
              </a:pP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投資標的</a:t>
              </a:r>
              <a:r>
                <a:rPr lang="en-US" altLang="zh-TW" dirty="0" err="1">
                  <a:latin typeface="標楷體" panose="03000509000000000000" pitchFamily="65" charset="-120"/>
                  <a:ea typeface="標楷體" panose="03000509000000000000" pitchFamily="65" charset="-120"/>
                </a:rPr>
                <a:t>i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賣空權重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>
                <a:lnSpc>
                  <a:spcPts val="2800"/>
                </a:lnSpc>
              </a:pP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第</a:t>
              </a:r>
              <a:r>
                <a:rPr lang="en-US" altLang="zh-TW" dirty="0" err="1">
                  <a:latin typeface="標楷體" panose="03000509000000000000" pitchFamily="65" charset="-120"/>
                  <a:ea typeface="標楷體" panose="03000509000000000000" pitchFamily="65" charset="-120"/>
                </a:rPr>
                <a:t>i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個標的的變異數</a:t>
              </a:r>
            </a:p>
            <a:p>
              <a:pPr>
                <a:lnSpc>
                  <a:spcPts val="2800"/>
                </a:lnSpc>
              </a:pP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第</a:t>
              </a:r>
              <a:r>
                <a:rPr lang="en-US" altLang="zh-TW" dirty="0" err="1">
                  <a:latin typeface="標楷體" panose="03000509000000000000" pitchFamily="65" charset="-120"/>
                  <a:ea typeface="標楷體" panose="03000509000000000000" pitchFamily="65" charset="-120"/>
                </a:rPr>
                <a:t>i,j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標的間的共變異數</a:t>
              </a:r>
            </a:p>
          </p:txBody>
        </p:sp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71CD8923-C433-1D81-48EF-7C33000C9D27}"/>
                </a:ext>
              </a:extLst>
            </p:cNvPr>
            <p:cNvGrpSpPr/>
            <p:nvPr/>
          </p:nvGrpSpPr>
          <p:grpSpPr>
            <a:xfrm>
              <a:off x="7298529" y="4234724"/>
              <a:ext cx="654050" cy="1674951"/>
              <a:chOff x="5736058" y="4234724"/>
              <a:chExt cx="654050" cy="167495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文字方塊 18">
                    <a:extLst>
                      <a:ext uri="{FF2B5EF4-FFF2-40B4-BE49-F238E27FC236}">
                        <a16:creationId xmlns:a16="http://schemas.microsoft.com/office/drawing/2014/main" id="{8B7DB902-26F6-059C-7ED4-222A4A2CD6BB}"/>
                      </a:ext>
                    </a:extLst>
                  </p:cNvPr>
                  <p:cNvSpPr txBox="1"/>
                  <p:nvPr/>
                </p:nvSpPr>
                <p:spPr>
                  <a:xfrm>
                    <a:off x="5931220" y="4234724"/>
                    <a:ext cx="263727" cy="28456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zh-TW" alt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9" name="文字方塊 18">
                    <a:extLst>
                      <a:ext uri="{FF2B5EF4-FFF2-40B4-BE49-F238E27FC236}">
                        <a16:creationId xmlns:a16="http://schemas.microsoft.com/office/drawing/2014/main" id="{8B7DB902-26F6-059C-7ED4-222A4A2CD6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31220" y="4234724"/>
                    <a:ext cx="263727" cy="2845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3256" r="-4651" b="-23404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字方塊 19">
                    <a:extLst>
                      <a:ext uri="{FF2B5EF4-FFF2-40B4-BE49-F238E27FC236}">
                        <a16:creationId xmlns:a16="http://schemas.microsoft.com/office/drawing/2014/main" id="{C4C2B7F7-A35F-F75E-C197-F0C5B132C089}"/>
                      </a:ext>
                    </a:extLst>
                  </p:cNvPr>
                  <p:cNvSpPr txBox="1"/>
                  <p:nvPr/>
                </p:nvSpPr>
                <p:spPr>
                  <a:xfrm>
                    <a:off x="5911760" y="5194863"/>
                    <a:ext cx="302647" cy="28456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zh-TW" alt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20" name="文字方塊 19">
                    <a:extLst>
                      <a:ext uri="{FF2B5EF4-FFF2-40B4-BE49-F238E27FC236}">
                        <a16:creationId xmlns:a16="http://schemas.microsoft.com/office/drawing/2014/main" id="{C4C2B7F7-A35F-F75E-C197-F0C5B132C0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1760" y="5194863"/>
                    <a:ext cx="302647" cy="284565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2245" r="-6122" b="-2127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字方塊 20">
                    <a:extLst>
                      <a:ext uri="{FF2B5EF4-FFF2-40B4-BE49-F238E27FC236}">
                        <a16:creationId xmlns:a16="http://schemas.microsoft.com/office/drawing/2014/main" id="{FDA41522-07C3-03EE-88E7-F37543B949FB}"/>
                      </a:ext>
                    </a:extLst>
                  </p:cNvPr>
                  <p:cNvSpPr txBox="1"/>
                  <p:nvPr/>
                </p:nvSpPr>
                <p:spPr>
                  <a:xfrm>
                    <a:off x="5911760" y="5632420"/>
                    <a:ext cx="302647" cy="27725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zh-TW" alt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21" name="文字方塊 20">
                    <a:extLst>
                      <a:ext uri="{FF2B5EF4-FFF2-40B4-BE49-F238E27FC236}">
                        <a16:creationId xmlns:a16="http://schemas.microsoft.com/office/drawing/2014/main" id="{FDA41522-07C3-03EE-88E7-F37543B949F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1760" y="5632420"/>
                    <a:ext cx="302647" cy="277255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12245" b="-24444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文字方塊 21">
                    <a:extLst>
                      <a:ext uri="{FF2B5EF4-FFF2-40B4-BE49-F238E27FC236}">
                        <a16:creationId xmlns:a16="http://schemas.microsoft.com/office/drawing/2014/main" id="{96437EF6-AFA0-E55F-C8CD-2E0232CA1FAA}"/>
                      </a:ext>
                    </a:extLst>
                  </p:cNvPr>
                  <p:cNvSpPr txBox="1"/>
                  <p:nvPr/>
                </p:nvSpPr>
                <p:spPr>
                  <a:xfrm>
                    <a:off x="5736058" y="4672282"/>
                    <a:ext cx="654050" cy="36958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22" name="文字方塊 21">
                    <a:extLst>
                      <a:ext uri="{FF2B5EF4-FFF2-40B4-BE49-F238E27FC236}">
                        <a16:creationId xmlns:a16="http://schemas.microsoft.com/office/drawing/2014/main" id="{96437EF6-AFA0-E55F-C8CD-2E0232CA1F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36058" y="4672282"/>
                    <a:ext cx="654050" cy="369588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4918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DD8A92F1-2F68-C0EF-3469-2994947133D0}"/>
                </a:ext>
              </a:extLst>
            </p:cNvPr>
            <p:cNvSpPr txBox="1"/>
            <p:nvPr/>
          </p:nvSpPr>
          <p:spPr>
            <a:xfrm>
              <a:off x="4923833" y="4065038"/>
              <a:ext cx="1800493" cy="19749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3800"/>
                </a:lnSpc>
              </a:pP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交易成本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: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 買入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>
                <a:lnSpc>
                  <a:spcPts val="3800"/>
                </a:lnSpc>
              </a:pP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交易成本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: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 賣出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>
                <a:lnSpc>
                  <a:spcPts val="3800"/>
                </a:lnSpc>
              </a:pP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交易成本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: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 賣空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>
                <a:lnSpc>
                  <a:spcPts val="3800"/>
                </a:lnSpc>
              </a:pP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交易成本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: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 回購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E8B3237E-46FB-E2F0-96FD-F5942CBC2D43}"/>
                </a:ext>
              </a:extLst>
            </p:cNvPr>
            <p:cNvSpPr txBox="1"/>
            <p:nvPr/>
          </p:nvSpPr>
          <p:spPr>
            <a:xfrm>
              <a:off x="7900218" y="4054420"/>
              <a:ext cx="1338828" cy="19749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3800"/>
                </a:lnSpc>
              </a:pP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再平衡買入</a:t>
              </a:r>
              <a:b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</a:b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再平衡賣出</a:t>
              </a:r>
              <a:b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</a:b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再平衡賣空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>
                <a:lnSpc>
                  <a:spcPts val="3800"/>
                </a:lnSpc>
              </a:pP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再平衡回購</a:t>
              </a:r>
            </a:p>
          </p:txBody>
        </p: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1993156-4025-D3D6-D4CD-960EB3E673F7}"/>
              </a:ext>
            </a:extLst>
          </p:cNvPr>
          <p:cNvSpPr txBox="1"/>
          <p:nvPr/>
        </p:nvSpPr>
        <p:spPr>
          <a:xfrm>
            <a:off x="7710203" y="3596902"/>
            <a:ext cx="14515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latin typeface="Arial" panose="020B0604020202020204" pitchFamily="34" charset="0"/>
                <a:cs typeface="Arial" panose="020B0604020202020204" pitchFamily="34" charset="0"/>
              </a:rPr>
              <a:t>Jing-Rung Yu et al.</a:t>
            </a:r>
            <a:endParaRPr lang="zh-TW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14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>
            <a:extLst>
              <a:ext uri="{FF2B5EF4-FFF2-40B4-BE49-F238E27FC236}">
                <a16:creationId xmlns:a16="http://schemas.microsoft.com/office/drawing/2014/main" id="{33571AC7-9E6E-3C97-6FDC-B677501D6BAA}"/>
              </a:ext>
            </a:extLst>
          </p:cNvPr>
          <p:cNvGrpSpPr/>
          <p:nvPr/>
        </p:nvGrpSpPr>
        <p:grpSpPr>
          <a:xfrm>
            <a:off x="3497498" y="1484769"/>
            <a:ext cx="6205795" cy="2643260"/>
            <a:chOff x="1349406" y="2470865"/>
            <a:chExt cx="5658640" cy="2410208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93585EE9-F741-25E7-C88F-5C2303E21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9406" y="3728387"/>
              <a:ext cx="4953691" cy="1152686"/>
            </a:xfrm>
            <a:prstGeom prst="rect">
              <a:avLst/>
            </a:prstGeom>
          </p:spPr>
        </p:pic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10F3B3FB-87E9-17DE-3E2C-4A5167EAB7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749"/>
            <a:stretch/>
          </p:blipFill>
          <p:spPr>
            <a:xfrm>
              <a:off x="1349406" y="2470865"/>
              <a:ext cx="5658640" cy="1253450"/>
            </a:xfrm>
            <a:prstGeom prst="rect">
              <a:avLst/>
            </a:prstGeom>
          </p:spPr>
        </p:pic>
      </p:grpSp>
      <p:sp>
        <p:nvSpPr>
          <p:cNvPr id="13" name="標題 1">
            <a:extLst>
              <a:ext uri="{FF2B5EF4-FFF2-40B4-BE49-F238E27FC236}">
                <a16:creationId xmlns:a16="http://schemas.microsoft.com/office/drawing/2014/main" id="{92B874E6-CEB2-29C8-40B1-9CF2EFA8B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731607"/>
            <a:ext cx="8911687" cy="1280890"/>
          </a:xfrm>
        </p:spPr>
        <p:txBody>
          <a:bodyPr/>
          <a:lstStyle/>
          <a:p>
            <a:pPr algn="ct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MVS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CDE017F-F975-8434-02C0-6230C7AD715B}"/>
              </a:ext>
            </a:extLst>
          </p:cNvPr>
          <p:cNvSpPr txBox="1"/>
          <p:nvPr/>
        </p:nvSpPr>
        <p:spPr>
          <a:xfrm>
            <a:off x="7478631" y="4100321"/>
            <a:ext cx="14515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latin typeface="Arial" panose="020B0604020202020204" pitchFamily="34" charset="0"/>
                <a:cs typeface="Arial" panose="020B0604020202020204" pitchFamily="34" charset="0"/>
              </a:rPr>
              <a:t>Jing-Rung Yu et al.</a:t>
            </a:r>
            <a:endParaRPr lang="zh-TW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834A2410-5A80-7282-3DDF-62C1216E73CF}"/>
              </a:ext>
            </a:extLst>
          </p:cNvPr>
          <p:cNvGrpSpPr/>
          <p:nvPr/>
        </p:nvGrpSpPr>
        <p:grpSpPr>
          <a:xfrm>
            <a:off x="1982216" y="4394202"/>
            <a:ext cx="4213564" cy="1487587"/>
            <a:chOff x="3085269" y="4465115"/>
            <a:chExt cx="4213564" cy="1487587"/>
          </a:xfrm>
        </p:grpSpPr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97F1E847-D524-4C17-66D3-7B0CD59FB877}"/>
                </a:ext>
              </a:extLst>
            </p:cNvPr>
            <p:cNvSpPr txBox="1"/>
            <p:nvPr/>
          </p:nvSpPr>
          <p:spPr>
            <a:xfrm>
              <a:off x="3651681" y="4465115"/>
              <a:ext cx="3647152" cy="14875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3800"/>
                </a:lnSpc>
              </a:pP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投資組合再平衡前一期的買入權重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>
                <a:lnSpc>
                  <a:spcPts val="3800"/>
                </a:lnSpc>
              </a:pP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投資組合再平衡前一期的賣空權重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>
                <a:lnSpc>
                  <a:spcPts val="3800"/>
                </a:lnSpc>
              </a:pP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賣空成本調整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87B0BF1A-CF47-14BF-1997-CBC2DFE47E34}"/>
                </a:ext>
              </a:extLst>
            </p:cNvPr>
            <p:cNvGrpSpPr/>
            <p:nvPr/>
          </p:nvGrpSpPr>
          <p:grpSpPr>
            <a:xfrm>
              <a:off x="3085269" y="4595833"/>
              <a:ext cx="412229" cy="1316352"/>
              <a:chOff x="1879607" y="4165130"/>
              <a:chExt cx="412229" cy="131635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字方塊 20">
                    <a:extLst>
                      <a:ext uri="{FF2B5EF4-FFF2-40B4-BE49-F238E27FC236}">
                        <a16:creationId xmlns:a16="http://schemas.microsoft.com/office/drawing/2014/main" id="{C6107428-9B77-6319-75EB-B41787ED4E59}"/>
                      </a:ext>
                    </a:extLst>
                  </p:cNvPr>
                  <p:cNvSpPr txBox="1"/>
                  <p:nvPr/>
                </p:nvSpPr>
                <p:spPr>
                  <a:xfrm>
                    <a:off x="1992587" y="5204483"/>
                    <a:ext cx="18626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21" name="文字方塊 20">
                    <a:extLst>
                      <a:ext uri="{FF2B5EF4-FFF2-40B4-BE49-F238E27FC236}">
                        <a16:creationId xmlns:a16="http://schemas.microsoft.com/office/drawing/2014/main" id="{C6107428-9B77-6319-75EB-B41787ED4E5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2587" y="5204483"/>
                    <a:ext cx="186269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3333" r="-30000" b="-1087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文字方塊 21">
                    <a:extLst>
                      <a:ext uri="{FF2B5EF4-FFF2-40B4-BE49-F238E27FC236}">
                        <a16:creationId xmlns:a16="http://schemas.microsoft.com/office/drawing/2014/main" id="{8B05F5B2-ACD7-9544-B1C1-0FAF78B29AF6}"/>
                      </a:ext>
                    </a:extLst>
                  </p:cNvPr>
                  <p:cNvSpPr txBox="1"/>
                  <p:nvPr/>
                </p:nvSpPr>
                <p:spPr>
                  <a:xfrm>
                    <a:off x="1879607" y="4165130"/>
                    <a:ext cx="412229" cy="30572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zh-TW" alt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ⅈ,0</m:t>
                              </m:r>
                            </m:sub>
                            <m: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22" name="文字方塊 21">
                    <a:extLst>
                      <a:ext uri="{FF2B5EF4-FFF2-40B4-BE49-F238E27FC236}">
                        <a16:creationId xmlns:a16="http://schemas.microsoft.com/office/drawing/2014/main" id="{8B05F5B2-ACD7-9544-B1C1-0FAF78B29AF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9607" y="4165130"/>
                    <a:ext cx="412229" cy="30572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7353" r="-5882" b="-14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字方塊 22">
                    <a:extLst>
                      <a:ext uri="{FF2B5EF4-FFF2-40B4-BE49-F238E27FC236}">
                        <a16:creationId xmlns:a16="http://schemas.microsoft.com/office/drawing/2014/main" id="{D8BE9F4B-FFA3-E76F-8269-ABB14F6C14A9}"/>
                      </a:ext>
                    </a:extLst>
                  </p:cNvPr>
                  <p:cNvSpPr txBox="1"/>
                  <p:nvPr/>
                </p:nvSpPr>
                <p:spPr>
                  <a:xfrm>
                    <a:off x="1879607" y="4688462"/>
                    <a:ext cx="412229" cy="29841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zh-TW" alt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ⅈ,0</m:t>
                              </m:r>
                            </m:sub>
                            <m: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23" name="文字方塊 22">
                    <a:extLst>
                      <a:ext uri="{FF2B5EF4-FFF2-40B4-BE49-F238E27FC236}">
                        <a16:creationId xmlns:a16="http://schemas.microsoft.com/office/drawing/2014/main" id="{D8BE9F4B-FFA3-E76F-8269-ABB14F6C14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9607" y="4688462"/>
                    <a:ext cx="412229" cy="29841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7353" r="-5882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E4D2B581-07AB-8781-247A-F3B71DE48A8C}"/>
              </a:ext>
            </a:extLst>
          </p:cNvPr>
          <p:cNvGrpSpPr/>
          <p:nvPr/>
        </p:nvGrpSpPr>
        <p:grpSpPr>
          <a:xfrm>
            <a:off x="6378034" y="4394202"/>
            <a:ext cx="5326080" cy="1507136"/>
            <a:chOff x="7212203" y="4465115"/>
            <a:chExt cx="5326080" cy="1507136"/>
          </a:xfrm>
        </p:grpSpPr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72D283C1-40AC-706F-43B8-7C016A7F8809}"/>
                </a:ext>
              </a:extLst>
            </p:cNvPr>
            <p:cNvSpPr txBox="1"/>
            <p:nvPr/>
          </p:nvSpPr>
          <p:spPr>
            <a:xfrm>
              <a:off x="7621552" y="4465115"/>
              <a:ext cx="4916731" cy="14875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3800"/>
                </a:lnSpc>
              </a:pP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值為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0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代表沒有買入第</a:t>
              </a:r>
              <a:r>
                <a:rPr lang="en-US" altLang="zh-TW" dirty="0" err="1">
                  <a:latin typeface="標楷體" panose="03000509000000000000" pitchFamily="65" charset="-120"/>
                  <a:ea typeface="標楷體" panose="03000509000000000000" pitchFamily="65" charset="-120"/>
                </a:rPr>
                <a:t>i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個標的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, 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為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1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代表有買入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>
                <a:lnSpc>
                  <a:spcPts val="3800"/>
                </a:lnSpc>
              </a:pP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值為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0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代表沒有買入第</a:t>
              </a:r>
              <a:r>
                <a:rPr lang="en-US" altLang="zh-TW" dirty="0" err="1">
                  <a:latin typeface="標楷體" panose="03000509000000000000" pitchFamily="65" charset="-120"/>
                  <a:ea typeface="標楷體" panose="03000509000000000000" pitchFamily="65" charset="-120"/>
                </a:rPr>
                <a:t>i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個標的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, 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為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1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代表有買入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>
                <a:lnSpc>
                  <a:spcPts val="3800"/>
                </a:lnSpc>
              </a:pP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強制第</a:t>
              </a:r>
              <a:r>
                <a:rPr lang="en-US" altLang="zh-TW" dirty="0" err="1">
                  <a:latin typeface="標楷體" panose="03000509000000000000" pitchFamily="65" charset="-120"/>
                  <a:ea typeface="標楷體" panose="03000509000000000000" pitchFamily="65" charset="-120"/>
                </a:rPr>
                <a:t>i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個標的只能買入或賣空</a:t>
              </a:r>
            </a:p>
          </p:txBody>
        </p: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4DD0377E-970D-AC25-7D6C-9E8DB24A4D21}"/>
                </a:ext>
              </a:extLst>
            </p:cNvPr>
            <p:cNvGrpSpPr/>
            <p:nvPr/>
          </p:nvGrpSpPr>
          <p:grpSpPr>
            <a:xfrm>
              <a:off x="7212203" y="4595833"/>
              <a:ext cx="260584" cy="1376418"/>
              <a:chOff x="1956920" y="4151515"/>
              <a:chExt cx="260584" cy="103738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字方塊 24">
                    <a:extLst>
                      <a:ext uri="{FF2B5EF4-FFF2-40B4-BE49-F238E27FC236}">
                        <a16:creationId xmlns:a16="http://schemas.microsoft.com/office/drawing/2014/main" id="{F99FD80C-BE96-E69B-7CFA-E4C18647FEC3}"/>
                      </a:ext>
                    </a:extLst>
                  </p:cNvPr>
                  <p:cNvSpPr txBox="1"/>
                  <p:nvPr/>
                </p:nvSpPr>
                <p:spPr>
                  <a:xfrm>
                    <a:off x="1956920" y="4151515"/>
                    <a:ext cx="26058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TW" alt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25" name="文字方塊 24">
                    <a:extLst>
                      <a:ext uri="{FF2B5EF4-FFF2-40B4-BE49-F238E27FC236}">
                        <a16:creationId xmlns:a16="http://schemas.microsoft.com/office/drawing/2014/main" id="{F99FD80C-BE96-E69B-7CFA-E4C18647FE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56920" y="4151515"/>
                    <a:ext cx="260584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3953" r="-9302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字方塊 25">
                    <a:extLst>
                      <a:ext uri="{FF2B5EF4-FFF2-40B4-BE49-F238E27FC236}">
                        <a16:creationId xmlns:a16="http://schemas.microsoft.com/office/drawing/2014/main" id="{43DBAE5E-1E72-620C-6E0E-EF2EB83D4F48}"/>
                      </a:ext>
                    </a:extLst>
                  </p:cNvPr>
                  <p:cNvSpPr txBox="1"/>
                  <p:nvPr/>
                </p:nvSpPr>
                <p:spPr>
                  <a:xfrm>
                    <a:off x="1965063" y="4512559"/>
                    <a:ext cx="25032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TW" alt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26" name="文字方塊 25">
                    <a:extLst>
                      <a:ext uri="{FF2B5EF4-FFF2-40B4-BE49-F238E27FC236}">
                        <a16:creationId xmlns:a16="http://schemas.microsoft.com/office/drawing/2014/main" id="{43DBAE5E-1E72-620C-6E0E-EF2EB83D4F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65063" y="4512559"/>
                    <a:ext cx="250325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4286" r="-9524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文字方塊 26">
                    <a:extLst>
                      <a:ext uri="{FF2B5EF4-FFF2-40B4-BE49-F238E27FC236}">
                        <a16:creationId xmlns:a16="http://schemas.microsoft.com/office/drawing/2014/main" id="{99E26E75-1ABD-4422-9BC0-664093F1CA22}"/>
                      </a:ext>
                    </a:extLst>
                  </p:cNvPr>
                  <p:cNvSpPr txBox="1"/>
                  <p:nvPr/>
                </p:nvSpPr>
                <p:spPr>
                  <a:xfrm>
                    <a:off x="1959036" y="4889585"/>
                    <a:ext cx="256352" cy="29931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TW" alt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27" name="文字方塊 26">
                    <a:extLst>
                      <a:ext uri="{FF2B5EF4-FFF2-40B4-BE49-F238E27FC236}">
                        <a16:creationId xmlns:a16="http://schemas.microsoft.com/office/drawing/2014/main" id="{99E26E75-1ABD-4422-9BC0-664093F1CA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59036" y="4889585"/>
                    <a:ext cx="256352" cy="299313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3256" r="-11628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195028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3D74E4-4A41-E0E8-5C3C-94A525277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0568" y="622155"/>
            <a:ext cx="8911687" cy="1280890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買入賣空規範</a:t>
            </a: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1B912425-1BD7-325E-27FF-EDC0906BB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15"/>
          <a:stretch/>
        </p:blipFill>
        <p:spPr>
          <a:xfrm>
            <a:off x="2530328" y="1588985"/>
            <a:ext cx="7332756" cy="2069931"/>
          </a:xfrm>
        </p:spPr>
      </p:pic>
      <p:sp>
        <p:nvSpPr>
          <p:cNvPr id="13" name="文字方塊 7">
            <a:extLst>
              <a:ext uri="{FF2B5EF4-FFF2-40B4-BE49-F238E27FC236}">
                <a16:creationId xmlns:a16="http://schemas.microsoft.com/office/drawing/2014/main" id="{6537A4EA-F9A7-3A74-8FB3-C39B92DDAC03}"/>
              </a:ext>
            </a:extLst>
          </p:cNvPr>
          <p:cNvSpPr txBox="1"/>
          <p:nvPr/>
        </p:nvSpPr>
        <p:spPr>
          <a:xfrm>
            <a:off x="2530327" y="4129759"/>
            <a:ext cx="4003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▲"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對於</a:t>
            </a:r>
            <a:r>
              <a:rPr lang="en-US" altLang="zh-TW" sz="1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標的之投資管理機制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2877AA5-62D5-6B50-5D9D-3451E9F24064}"/>
              </a:ext>
            </a:extLst>
          </p:cNvPr>
          <p:cNvSpPr txBox="1"/>
          <p:nvPr/>
        </p:nvSpPr>
        <p:spPr>
          <a:xfrm>
            <a:off x="8637614" y="3749073"/>
            <a:ext cx="14515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latin typeface="Arial" panose="020B0604020202020204" pitchFamily="34" charset="0"/>
                <a:cs typeface="Arial" panose="020B0604020202020204" pitchFamily="34" charset="0"/>
              </a:rPr>
              <a:t>Jing-Rung Yu et al.</a:t>
            </a:r>
            <a:endParaRPr lang="zh-TW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字方塊 7">
            <a:extLst>
              <a:ext uri="{FF2B5EF4-FFF2-40B4-BE49-F238E27FC236}">
                <a16:creationId xmlns:a16="http://schemas.microsoft.com/office/drawing/2014/main" id="{BAFAE227-1559-5E26-59DD-92D3804F2A29}"/>
              </a:ext>
            </a:extLst>
          </p:cNvPr>
          <p:cNvSpPr txBox="1"/>
          <p:nvPr/>
        </p:nvSpPr>
        <p:spPr>
          <a:xfrm>
            <a:off x="2530326" y="5346738"/>
            <a:ext cx="4003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▲"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針對</a:t>
            </a:r>
            <a:r>
              <a:rPr lang="en-US" altLang="zh-TW" sz="1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標的的同時買入賣空受限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A9732605-6C05-EE79-FACA-6ED3F47335D9}"/>
                  </a:ext>
                </a:extLst>
              </p:cNvPr>
              <p:cNvSpPr txBox="1"/>
              <p:nvPr/>
            </p:nvSpPr>
            <p:spPr>
              <a:xfrm>
                <a:off x="2530326" y="4738248"/>
                <a:ext cx="224354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A9732605-6C05-EE79-FACA-6ED3F4733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326" y="4738248"/>
                <a:ext cx="2243549" cy="369332"/>
              </a:xfrm>
              <a:prstGeom prst="rect">
                <a:avLst/>
              </a:prstGeom>
              <a:blipFill>
                <a:blip r:embed="rId3"/>
                <a:stretch>
                  <a:fillRect b="-278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群組 30">
            <a:extLst>
              <a:ext uri="{FF2B5EF4-FFF2-40B4-BE49-F238E27FC236}">
                <a16:creationId xmlns:a16="http://schemas.microsoft.com/office/drawing/2014/main" id="{C8626AEC-618A-A5F4-15C3-0A6283FA2479}"/>
              </a:ext>
            </a:extLst>
          </p:cNvPr>
          <p:cNvGrpSpPr/>
          <p:nvPr/>
        </p:nvGrpSpPr>
        <p:grpSpPr>
          <a:xfrm>
            <a:off x="6422090" y="4349575"/>
            <a:ext cx="5326080" cy="1507136"/>
            <a:chOff x="7212203" y="4465115"/>
            <a:chExt cx="5326080" cy="1507136"/>
          </a:xfrm>
        </p:grpSpPr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CCC55AA2-AD3C-EF20-2E5D-8A95F44ED246}"/>
                </a:ext>
              </a:extLst>
            </p:cNvPr>
            <p:cNvSpPr txBox="1"/>
            <p:nvPr/>
          </p:nvSpPr>
          <p:spPr>
            <a:xfrm>
              <a:off x="7621552" y="4465115"/>
              <a:ext cx="4916731" cy="14875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3800"/>
                </a:lnSpc>
              </a:pP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值為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0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代表沒有買入第</a:t>
              </a:r>
              <a:r>
                <a:rPr lang="en-US" altLang="zh-TW" dirty="0" err="1">
                  <a:latin typeface="標楷體" panose="03000509000000000000" pitchFamily="65" charset="-120"/>
                  <a:ea typeface="標楷體" panose="03000509000000000000" pitchFamily="65" charset="-120"/>
                </a:rPr>
                <a:t>i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個標的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, 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為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1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代表有買入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>
                <a:lnSpc>
                  <a:spcPts val="3800"/>
                </a:lnSpc>
              </a:pP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值為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0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代表沒有買入第</a:t>
              </a:r>
              <a:r>
                <a:rPr lang="en-US" altLang="zh-TW" dirty="0" err="1">
                  <a:latin typeface="標楷體" panose="03000509000000000000" pitchFamily="65" charset="-120"/>
                  <a:ea typeface="標楷體" panose="03000509000000000000" pitchFamily="65" charset="-120"/>
                </a:rPr>
                <a:t>i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個標的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, 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為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1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代表有買入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>
                <a:lnSpc>
                  <a:spcPts val="3800"/>
                </a:lnSpc>
              </a:pP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強制第</a:t>
              </a:r>
              <a:r>
                <a:rPr lang="en-US" altLang="zh-TW" dirty="0" err="1">
                  <a:latin typeface="標楷體" panose="03000509000000000000" pitchFamily="65" charset="-120"/>
                  <a:ea typeface="標楷體" panose="03000509000000000000" pitchFamily="65" charset="-120"/>
                </a:rPr>
                <a:t>i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個標的只能買入或賣空</a:t>
              </a:r>
            </a:p>
          </p:txBody>
        </p:sp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2F82F896-009F-75A8-6AB8-6DB9A8A1D3F8}"/>
                </a:ext>
              </a:extLst>
            </p:cNvPr>
            <p:cNvGrpSpPr/>
            <p:nvPr/>
          </p:nvGrpSpPr>
          <p:grpSpPr>
            <a:xfrm>
              <a:off x="7212203" y="4595833"/>
              <a:ext cx="260584" cy="1376418"/>
              <a:chOff x="1956920" y="4151515"/>
              <a:chExt cx="260584" cy="103738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文字方塊 33">
                    <a:extLst>
                      <a:ext uri="{FF2B5EF4-FFF2-40B4-BE49-F238E27FC236}">
                        <a16:creationId xmlns:a16="http://schemas.microsoft.com/office/drawing/2014/main" id="{07CA064F-6D69-1743-F0AC-B0F7B375A11C}"/>
                      </a:ext>
                    </a:extLst>
                  </p:cNvPr>
                  <p:cNvSpPr txBox="1"/>
                  <p:nvPr/>
                </p:nvSpPr>
                <p:spPr>
                  <a:xfrm>
                    <a:off x="1956920" y="4151515"/>
                    <a:ext cx="26058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TW" alt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34" name="文字方塊 33">
                    <a:extLst>
                      <a:ext uri="{FF2B5EF4-FFF2-40B4-BE49-F238E27FC236}">
                        <a16:creationId xmlns:a16="http://schemas.microsoft.com/office/drawing/2014/main" id="{07CA064F-6D69-1743-F0AC-B0F7B375A1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56920" y="4151515"/>
                    <a:ext cx="260584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4286" r="-9524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文字方塊 34">
                    <a:extLst>
                      <a:ext uri="{FF2B5EF4-FFF2-40B4-BE49-F238E27FC236}">
                        <a16:creationId xmlns:a16="http://schemas.microsoft.com/office/drawing/2014/main" id="{B0899F91-BB43-F729-2B34-3C2DE8F452A9}"/>
                      </a:ext>
                    </a:extLst>
                  </p:cNvPr>
                  <p:cNvSpPr txBox="1"/>
                  <p:nvPr/>
                </p:nvSpPr>
                <p:spPr>
                  <a:xfrm>
                    <a:off x="1965063" y="4512559"/>
                    <a:ext cx="25032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TW" alt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35" name="文字方塊 34">
                    <a:extLst>
                      <a:ext uri="{FF2B5EF4-FFF2-40B4-BE49-F238E27FC236}">
                        <a16:creationId xmlns:a16="http://schemas.microsoft.com/office/drawing/2014/main" id="{B0899F91-BB43-F729-2B34-3C2DE8F452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65063" y="4512559"/>
                    <a:ext cx="250325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4634" r="-9756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文字方塊 35">
                    <a:extLst>
                      <a:ext uri="{FF2B5EF4-FFF2-40B4-BE49-F238E27FC236}">
                        <a16:creationId xmlns:a16="http://schemas.microsoft.com/office/drawing/2014/main" id="{698DB371-52C3-DF2F-D373-8843B47183BB}"/>
                      </a:ext>
                    </a:extLst>
                  </p:cNvPr>
                  <p:cNvSpPr txBox="1"/>
                  <p:nvPr/>
                </p:nvSpPr>
                <p:spPr>
                  <a:xfrm>
                    <a:off x="1959036" y="4889585"/>
                    <a:ext cx="256352" cy="29931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TW" alt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36" name="文字方塊 35">
                    <a:extLst>
                      <a:ext uri="{FF2B5EF4-FFF2-40B4-BE49-F238E27FC236}">
                        <a16:creationId xmlns:a16="http://schemas.microsoft.com/office/drawing/2014/main" id="{698DB371-52C3-DF2F-D373-8843B47183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59036" y="4889585"/>
                    <a:ext cx="256352" cy="29931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3810" r="-14286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433224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2200D00-A52E-FFFA-CD0C-25C414062C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947" y="1744061"/>
            <a:ext cx="8784644" cy="3778250"/>
          </a:xfrm>
        </p:spPr>
      </p:pic>
      <p:sp>
        <p:nvSpPr>
          <p:cNvPr id="6" name="文字方塊 7">
            <a:extLst>
              <a:ext uri="{FF2B5EF4-FFF2-40B4-BE49-F238E27FC236}">
                <a16:creationId xmlns:a16="http://schemas.microsoft.com/office/drawing/2014/main" id="{B49E6FEB-9AA1-7ECA-1961-A4A248F8443B}"/>
              </a:ext>
            </a:extLst>
          </p:cNvPr>
          <p:cNvSpPr txBox="1"/>
          <p:nvPr/>
        </p:nvSpPr>
        <p:spPr>
          <a:xfrm>
            <a:off x="2120925" y="5884528"/>
            <a:ext cx="6570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▲"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投資組合再平衡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五種投資組合與</a:t>
            </a:r>
            <a:r>
              <a:rPr lang="en-US" altLang="zh-TW" sz="1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TES</a:t>
            </a:r>
            <a:r>
              <a:rPr lang="zh-TW" altLang="en-US" sz="1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en-US" altLang="zh-TW" sz="1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50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的市場價值。</a:t>
            </a: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FDBC2F42-0EBC-A5A2-9C9D-63D6E0DD3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731607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投資組合再平衡下的模型績效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AA4EEE4-D41F-EB7D-B049-C09198769696}"/>
              </a:ext>
            </a:extLst>
          </p:cNvPr>
          <p:cNvSpPr txBox="1"/>
          <p:nvPr/>
        </p:nvSpPr>
        <p:spPr>
          <a:xfrm>
            <a:off x="9747324" y="5622918"/>
            <a:ext cx="14515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latin typeface="Arial" panose="020B0604020202020204" pitchFamily="34" charset="0"/>
                <a:cs typeface="Arial" panose="020B0604020202020204" pitchFamily="34" charset="0"/>
              </a:rPr>
              <a:t>Jing-Rung Yu et al.</a:t>
            </a:r>
            <a:endParaRPr lang="zh-TW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433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0BC2D2-D8C0-8A3B-CEE7-6A796E4F2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7433F3-E429-EEB6-1073-807E6EEAC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8828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6ACE97-2BFB-4886-7E4C-7E05C435A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MV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7F19A9-9E7F-D994-DB37-F835904A4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E012587-0A93-4240-B4F0-55083C338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12192000" cy="385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197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F695D8-51BE-E5F4-4F5B-E769457D4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67B3E4-4EED-C489-5890-98B3BC43E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1D0BB3E-EAEF-BE6D-2316-5053A5787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156"/>
            <a:ext cx="12192000" cy="552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388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696C87-D7F4-4DAD-F5CC-678679A58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6C6FB2-53B5-B8E9-5AD4-C6B6DA514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A9AFCB5-36B5-57FD-203D-4F3024638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99" y="831599"/>
            <a:ext cx="12192000" cy="395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988327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372</TotalTime>
  <Words>291</Words>
  <Application>Microsoft Office PowerPoint</Application>
  <PresentationFormat>寬螢幕</PresentationFormat>
  <Paragraphs>57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標楷體</vt:lpstr>
      <vt:lpstr>Arial</vt:lpstr>
      <vt:lpstr>Cambria Math</vt:lpstr>
      <vt:lpstr>Century Gothic</vt:lpstr>
      <vt:lpstr>Wingdings 3</vt:lpstr>
      <vt:lpstr>絲縷</vt:lpstr>
      <vt:lpstr>PowerPoint 簡報</vt:lpstr>
      <vt:lpstr>MVS model</vt:lpstr>
      <vt:lpstr>MVS model</vt:lpstr>
      <vt:lpstr>買入賣空規範</vt:lpstr>
      <vt:lpstr>投資組合再平衡下的模型績效</vt:lpstr>
      <vt:lpstr>PowerPoint 簡報</vt:lpstr>
      <vt:lpstr>MV</vt:lpstr>
      <vt:lpstr>PowerPoint 簡報</vt:lpstr>
      <vt:lpstr>PowerPoint 簡報</vt:lpstr>
      <vt:lpstr>PowerPoint 簡報</vt:lpstr>
      <vt:lpstr>MVS</vt:lpstr>
      <vt:lpstr>PowerPoint 簡報</vt:lpstr>
      <vt:lpstr>PowerPoint 簡報</vt:lpstr>
      <vt:lpstr>Git log 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10846013_黃建智</dc:creator>
  <cp:lastModifiedBy>10846013_黃建智</cp:lastModifiedBy>
  <cp:revision>8</cp:revision>
  <dcterms:created xsi:type="dcterms:W3CDTF">2022-06-08T10:24:50Z</dcterms:created>
  <dcterms:modified xsi:type="dcterms:W3CDTF">2022-06-09T14:24:23Z</dcterms:modified>
</cp:coreProperties>
</file>