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4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3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26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4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8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4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1705-F754-4C7B-B8C7-4D5AF4C134E1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1951BC-A711-4EAB-9A3D-24C4C41F9B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C12B4-DDB5-A40D-ACFD-2A4687484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C52D7-EA35-3DBC-3003-AE5197B9B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3E1D0-D737-4B3F-B79A-A4B1E21B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6" y="420420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MVS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E901454-5866-9B1C-2853-D3357E206B2E}"/>
              </a:ext>
            </a:extLst>
          </p:cNvPr>
          <p:cNvGrpSpPr/>
          <p:nvPr/>
        </p:nvGrpSpPr>
        <p:grpSpPr>
          <a:xfrm>
            <a:off x="3263848" y="1214692"/>
            <a:ext cx="6485480" cy="2548976"/>
            <a:chOff x="3263848" y="1214692"/>
            <a:chExt cx="6485480" cy="254897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01D0B2B-40F7-4711-0106-266F3B9A3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848" y="1214692"/>
              <a:ext cx="6485480" cy="225806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E6ACFBE-908F-33B8-3B93-4515B7999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5429" b="70300"/>
            <a:stretch/>
          </p:blipFill>
          <p:spPr>
            <a:xfrm>
              <a:off x="3413016" y="3181836"/>
              <a:ext cx="3342274" cy="581832"/>
            </a:xfrm>
            <a:prstGeom prst="rect">
              <a:avLst/>
            </a:prstGeom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894FC9D-C71B-4B7F-5D71-CD94C17A89F2}"/>
              </a:ext>
            </a:extLst>
          </p:cNvPr>
          <p:cNvGrpSpPr/>
          <p:nvPr/>
        </p:nvGrpSpPr>
        <p:grpSpPr>
          <a:xfrm>
            <a:off x="2570604" y="3953610"/>
            <a:ext cx="7871968" cy="1999335"/>
            <a:chOff x="1464062" y="4040603"/>
            <a:chExt cx="7871968" cy="1999335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72436D2-696A-332E-4CC2-AE36F52BB079}"/>
                </a:ext>
              </a:extLst>
            </p:cNvPr>
            <p:cNvGrpSpPr/>
            <p:nvPr/>
          </p:nvGrpSpPr>
          <p:grpSpPr>
            <a:xfrm>
              <a:off x="1464062" y="4238508"/>
              <a:ext cx="371640" cy="1693225"/>
              <a:chOff x="1464062" y="4238508"/>
              <a:chExt cx="371640" cy="16932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77039F5-DFAF-7E80-B60F-4AD4AA04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465761" y="4579452"/>
                    <a:ext cx="368242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77039F5-DFAF-7E80-B60F-4AD4AA04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761" y="4579452"/>
                    <a:ext cx="368242" cy="2845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3333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835EBC0-E885-1F94-8CAD-EC453C74FF14}"/>
                      </a:ext>
                    </a:extLst>
                  </p:cNvPr>
                  <p:cNvSpPr txBox="1"/>
                  <p:nvPr/>
                </p:nvSpPr>
                <p:spPr>
                  <a:xfrm>
                    <a:off x="1464062" y="4927962"/>
                    <a:ext cx="371640" cy="28456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2835EBC0-E885-1F94-8CAD-EC453C74FF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4062" y="4927962"/>
                    <a:ext cx="371640" cy="2845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97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39C04E8-BD64-08A9-4270-B9DCBBFBC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95673" y="5276472"/>
                    <a:ext cx="308418" cy="2920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339C04E8-BD64-08A9-4270-B9DCBBFBC5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5673" y="5276472"/>
                    <a:ext cx="308418" cy="2920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8000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840E650-4B61-8C04-CA2A-E57D4D927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402" y="5632420"/>
                    <a:ext cx="324961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840E650-4B61-8C04-CA2A-E57D4D927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02" y="5632420"/>
                    <a:ext cx="324961" cy="2993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21" r="-11321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A77625B5-A90F-A359-B09D-B228DDB8AB9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4308" y="4238508"/>
                    <a:ext cx="2111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A77625B5-A90F-A359-B09D-B228DDB8A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308" y="4238508"/>
                    <a:ext cx="21114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47" r="-1176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08ABFB67-8338-FFCF-C04A-50CAF559F130}"/>
                </a:ext>
              </a:extLst>
            </p:cNvPr>
            <p:cNvGrpSpPr/>
            <p:nvPr/>
          </p:nvGrpSpPr>
          <p:grpSpPr>
            <a:xfrm>
              <a:off x="4502281" y="4213758"/>
              <a:ext cx="282632" cy="1701576"/>
              <a:chOff x="2691234" y="4213758"/>
              <a:chExt cx="282632" cy="17015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BE42564-C73F-D28D-DF89-C284581E2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695360" y="4213758"/>
                    <a:ext cx="2758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BE42564-C73F-D28D-DF89-C284581E2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5360" y="4213758"/>
                    <a:ext cx="27584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1765728-9199-5B7F-E395-365F7B61CB3B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699" y="5193068"/>
                    <a:ext cx="281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1765728-9199-5B7F-E395-365F7B61C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699" y="5193068"/>
                    <a:ext cx="28116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4F4B685-C02E-B161-5BFA-D43FF25FB139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502" y="5638335"/>
                    <a:ext cx="2794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F4F4B685-C02E-B161-5BFA-D43FF25FB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502" y="5638335"/>
                    <a:ext cx="27943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85E83253-1F26-D040-4B43-4E0F555D7C1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234" y="4730046"/>
                    <a:ext cx="281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85E83253-1F26-D040-4B43-4E0F555D7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234" y="4730046"/>
                    <a:ext cx="28116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565" r="-1087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8D991FD-EFE6-749F-E704-7F22D7204951}"/>
                </a:ext>
              </a:extLst>
            </p:cNvPr>
            <p:cNvSpPr txBox="1"/>
            <p:nvPr/>
          </p:nvSpPr>
          <p:spPr>
            <a:xfrm>
              <a:off x="1953458" y="4178248"/>
              <a:ext cx="2031325" cy="1853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投資組合回報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投資股票賣空權重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投資股票買入權重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股票回報變異數</a:t>
              </a:r>
            </a:p>
            <a:p>
              <a:pPr>
                <a:lnSpc>
                  <a:spcPts val="2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股票回報共變異數</a:t>
              </a: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71CD8923-C433-1D81-48EF-7C33000C9D27}"/>
                </a:ext>
              </a:extLst>
            </p:cNvPr>
            <p:cNvGrpSpPr/>
            <p:nvPr/>
          </p:nvGrpSpPr>
          <p:grpSpPr>
            <a:xfrm>
              <a:off x="7298529" y="4234724"/>
              <a:ext cx="654050" cy="1674951"/>
              <a:chOff x="5736058" y="4234724"/>
              <a:chExt cx="654050" cy="16749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8B7DB902-26F6-059C-7ED4-222A4A2CD6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31220" y="4234724"/>
                    <a:ext cx="263727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8B7DB902-26F6-059C-7ED4-222A4A2CD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220" y="4234724"/>
                    <a:ext cx="263727" cy="2845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256" r="-4651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C4C2B7F7-A35F-F75E-C197-F0C5B132C089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760" y="5194863"/>
                    <a:ext cx="302647" cy="2845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C4C2B7F7-A35F-F75E-C197-F0C5B132C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760" y="5194863"/>
                    <a:ext cx="302647" cy="2845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245" r="-6122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FDA41522-07C3-03EE-88E7-F37543B949FB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760" y="5632420"/>
                    <a:ext cx="302647" cy="2772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FDA41522-07C3-03EE-88E7-F37543B94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760" y="5632420"/>
                    <a:ext cx="302647" cy="27725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224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96437EF6-AFA0-E55F-C8CD-2E0232CA1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058" y="4672282"/>
                    <a:ext cx="654050" cy="3695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96437EF6-AFA0-E55F-C8CD-2E0232CA1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058" y="4672282"/>
                    <a:ext cx="654050" cy="3695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D8A92F1-2F68-C0EF-3469-2994947133D0}"/>
                </a:ext>
              </a:extLst>
            </p:cNvPr>
            <p:cNvSpPr txBox="1"/>
            <p:nvPr/>
          </p:nvSpPr>
          <p:spPr>
            <a:xfrm>
              <a:off x="4923833" y="4065038"/>
              <a:ext cx="1800493" cy="1974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買入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賣出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賣空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交易成本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回購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8B3237E-46FB-E2F0-96FD-F5942CBC2D43}"/>
                </a:ext>
              </a:extLst>
            </p:cNvPr>
            <p:cNvSpPr txBox="1"/>
            <p:nvPr/>
          </p:nvSpPr>
          <p:spPr>
            <a:xfrm>
              <a:off x="7997202" y="4040603"/>
              <a:ext cx="1338828" cy="1974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再平衡買入</a:t>
              </a:r>
              <a:b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再平衡賣出</a:t>
              </a:r>
              <a:b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再平衡賣空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再平衡回購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993156-4025-D3D6-D4CD-960EB3E673F7}"/>
              </a:ext>
            </a:extLst>
          </p:cNvPr>
          <p:cNvSpPr txBox="1"/>
          <p:nvPr/>
        </p:nvSpPr>
        <p:spPr>
          <a:xfrm>
            <a:off x="7710203" y="3596902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571AC7-9E6E-3C97-6FDC-B677501D6BAA}"/>
              </a:ext>
            </a:extLst>
          </p:cNvPr>
          <p:cNvGrpSpPr/>
          <p:nvPr/>
        </p:nvGrpSpPr>
        <p:grpSpPr>
          <a:xfrm>
            <a:off x="3497498" y="1484769"/>
            <a:ext cx="6205795" cy="2643260"/>
            <a:chOff x="1349406" y="2470865"/>
            <a:chExt cx="5658640" cy="241020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3585EE9-F741-25E7-C88F-5C2303E2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406" y="3728387"/>
              <a:ext cx="4953691" cy="115268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F3B3FB-87E9-17DE-3E2C-4A5167EAB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49"/>
            <a:stretch/>
          </p:blipFill>
          <p:spPr>
            <a:xfrm>
              <a:off x="1349406" y="2470865"/>
              <a:ext cx="5658640" cy="1253450"/>
            </a:xfrm>
            <a:prstGeom prst="rect">
              <a:avLst/>
            </a:prstGeom>
          </p:spPr>
        </p:pic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id="{92B874E6-CEB2-29C8-40B1-9CF2EFA8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1607"/>
            <a:ext cx="8911687" cy="1280890"/>
          </a:xfrm>
        </p:spPr>
        <p:txBody>
          <a:bodyPr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MVS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DE017F-F975-8434-02C0-6230C7AD715B}"/>
              </a:ext>
            </a:extLst>
          </p:cNvPr>
          <p:cNvSpPr txBox="1"/>
          <p:nvPr/>
        </p:nvSpPr>
        <p:spPr>
          <a:xfrm>
            <a:off x="7478631" y="4100321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34A2410-5A80-7282-3DDF-62C1216E73CF}"/>
              </a:ext>
            </a:extLst>
          </p:cNvPr>
          <p:cNvGrpSpPr/>
          <p:nvPr/>
        </p:nvGrpSpPr>
        <p:grpSpPr>
          <a:xfrm>
            <a:off x="3085269" y="4465115"/>
            <a:ext cx="3059402" cy="1487587"/>
            <a:chOff x="3085269" y="4465115"/>
            <a:chExt cx="3059402" cy="148758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7F1E847-D524-4C17-66D3-7B0CD59FB877}"/>
                </a:ext>
              </a:extLst>
            </p:cNvPr>
            <p:cNvSpPr txBox="1"/>
            <p:nvPr/>
          </p:nvSpPr>
          <p:spPr>
            <a:xfrm>
              <a:off x="3651681" y="4465115"/>
              <a:ext cx="2492990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投資股票先前買入權重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投資股票先前賣空權重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K: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7B0BF1A-CF47-14BF-1997-CBC2DFE47E34}"/>
                </a:ext>
              </a:extLst>
            </p:cNvPr>
            <p:cNvGrpSpPr/>
            <p:nvPr/>
          </p:nvGrpSpPr>
          <p:grpSpPr>
            <a:xfrm>
              <a:off x="3085269" y="4595833"/>
              <a:ext cx="412229" cy="1316352"/>
              <a:chOff x="1879607" y="4165130"/>
              <a:chExt cx="412229" cy="13163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C6107428-9B77-6319-75EB-B41787ED4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587" y="5204483"/>
                    <a:ext cx="1862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C6107428-9B77-6319-75EB-B41787ED4E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2587" y="5204483"/>
                    <a:ext cx="1862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30000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B05F5B2-ACD7-9544-B1C1-0FAF78B29AF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607" y="4165130"/>
                    <a:ext cx="412229" cy="3057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ⅈ,0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8B05F5B2-ACD7-9544-B1C1-0FAF78B29A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607" y="4165130"/>
                    <a:ext cx="412229" cy="3057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353" r="-588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D8BE9F4B-FFA3-E76F-8269-ABB14F6C14A9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607" y="4688462"/>
                    <a:ext cx="412229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ⅈ,0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D8BE9F4B-FFA3-E76F-8269-ABB14F6C14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607" y="4688462"/>
                    <a:ext cx="412229" cy="2984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353" r="-58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4D2B581-07AB-8781-247A-F3B71DE48A8C}"/>
              </a:ext>
            </a:extLst>
          </p:cNvPr>
          <p:cNvGrpSpPr/>
          <p:nvPr/>
        </p:nvGrpSpPr>
        <p:grpSpPr>
          <a:xfrm>
            <a:off x="7212203" y="4465115"/>
            <a:ext cx="2440674" cy="1507136"/>
            <a:chOff x="7212203" y="4465115"/>
            <a:chExt cx="2440674" cy="150713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D283C1-40AC-706F-43B8-7C016A7F8809}"/>
                </a:ext>
              </a:extLst>
            </p:cNvPr>
            <p:cNvSpPr txBox="1"/>
            <p:nvPr/>
          </p:nvSpPr>
          <p:spPr>
            <a:xfrm>
              <a:off x="7621552" y="4465115"/>
              <a:ext cx="2031325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買入因子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賣空因子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買入賣空平衡因子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DD0377E-970D-AC25-7D6C-9E8DB24A4D21}"/>
                </a:ext>
              </a:extLst>
            </p:cNvPr>
            <p:cNvGrpSpPr/>
            <p:nvPr/>
          </p:nvGrpSpPr>
          <p:grpSpPr>
            <a:xfrm>
              <a:off x="7212203" y="4595833"/>
              <a:ext cx="260584" cy="1376418"/>
              <a:chOff x="1956920" y="4151515"/>
              <a:chExt cx="260584" cy="10373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99FD80C-BE96-E69B-7CFA-E4C18647FEC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99FD80C-BE96-E69B-7CFA-E4C18647F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953" r="-930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43DBAE5E-1E72-620C-6E0E-EF2EB83D4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43DBAE5E-1E72-620C-6E0E-EF2EB83D4F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99E26E75-1ABD-4422-9BC0-664093F1CA22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99E26E75-1ABD-4422-9BC0-664093F1C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256" r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50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D74E4-4A41-E0E8-5C3C-94A5252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68" y="622155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買入賣空規範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B912425-1BD7-325E-27FF-EDC0906BB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/>
          <a:stretch/>
        </p:blipFill>
        <p:spPr>
          <a:xfrm>
            <a:off x="2530328" y="1588985"/>
            <a:ext cx="7332756" cy="2069931"/>
          </a:xfrm>
        </p:spPr>
      </p:pic>
      <p:sp>
        <p:nvSpPr>
          <p:cNvPr id="13" name="文字方塊 7">
            <a:extLst>
              <a:ext uri="{FF2B5EF4-FFF2-40B4-BE49-F238E27FC236}">
                <a16:creationId xmlns:a16="http://schemas.microsoft.com/office/drawing/2014/main" id="{6537A4EA-F9A7-3A74-8FB3-C39B92DDAC03}"/>
              </a:ext>
            </a:extLst>
          </p:cNvPr>
          <p:cNvSpPr txBox="1"/>
          <p:nvPr/>
        </p:nvSpPr>
        <p:spPr>
          <a:xfrm>
            <a:off x="2530327" y="4129759"/>
            <a:ext cx="40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標的之投資管理機制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877AA5-62D5-6B50-5D9D-3451E9F24064}"/>
              </a:ext>
            </a:extLst>
          </p:cNvPr>
          <p:cNvSpPr txBox="1"/>
          <p:nvPr/>
        </p:nvSpPr>
        <p:spPr>
          <a:xfrm>
            <a:off x="8637614" y="3749073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7">
            <a:extLst>
              <a:ext uri="{FF2B5EF4-FFF2-40B4-BE49-F238E27FC236}">
                <a16:creationId xmlns:a16="http://schemas.microsoft.com/office/drawing/2014/main" id="{BAFAE227-1559-5E26-59DD-92D3804F2A29}"/>
              </a:ext>
            </a:extLst>
          </p:cNvPr>
          <p:cNvSpPr txBox="1"/>
          <p:nvPr/>
        </p:nvSpPr>
        <p:spPr>
          <a:xfrm>
            <a:off x="2530326" y="5346738"/>
            <a:ext cx="40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標的的同時買入賣空受限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9732605-6C05-EE79-FACA-6ED3F47335D9}"/>
                  </a:ext>
                </a:extLst>
              </p:cNvPr>
              <p:cNvSpPr txBox="1"/>
              <p:nvPr/>
            </p:nvSpPr>
            <p:spPr>
              <a:xfrm>
                <a:off x="2530326" y="4738248"/>
                <a:ext cx="22435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9732605-6C05-EE79-FACA-6ED3F4733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326" y="4738248"/>
                <a:ext cx="2243549" cy="369332"/>
              </a:xfrm>
              <a:prstGeom prst="rect">
                <a:avLst/>
              </a:prstGeom>
              <a:blipFill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C8626AEC-618A-A5F4-15C3-0A6283FA2479}"/>
              </a:ext>
            </a:extLst>
          </p:cNvPr>
          <p:cNvGrpSpPr/>
          <p:nvPr/>
        </p:nvGrpSpPr>
        <p:grpSpPr>
          <a:xfrm>
            <a:off x="7123426" y="4314425"/>
            <a:ext cx="2440674" cy="1507136"/>
            <a:chOff x="7212203" y="4465115"/>
            <a:chExt cx="2440674" cy="1507136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CC55AA2-AD3C-EF20-2E5D-8A95F44ED246}"/>
                </a:ext>
              </a:extLst>
            </p:cNvPr>
            <p:cNvSpPr txBox="1"/>
            <p:nvPr/>
          </p:nvSpPr>
          <p:spPr>
            <a:xfrm>
              <a:off x="7621552" y="4465115"/>
              <a:ext cx="2031325" cy="148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買入因子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賣空因子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ts val="38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買入賣空平衡因子</a:t>
              </a: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F82F896-009F-75A8-6AB8-6DB9A8A1D3F8}"/>
                </a:ext>
              </a:extLst>
            </p:cNvPr>
            <p:cNvGrpSpPr/>
            <p:nvPr/>
          </p:nvGrpSpPr>
          <p:grpSpPr>
            <a:xfrm>
              <a:off x="7212203" y="4595833"/>
              <a:ext cx="260584" cy="1376418"/>
              <a:chOff x="1956920" y="4151515"/>
              <a:chExt cx="260584" cy="10373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07CA064F-6D69-1743-F0AC-B0F7B375A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07CA064F-6D69-1743-F0AC-B0F7B375A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920" y="4151515"/>
                    <a:ext cx="2605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B0899F91-BB43-F729-2B34-3C2DE8F452A9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B0899F91-BB43-F729-2B34-3C2DE8F452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063" y="4512559"/>
                    <a:ext cx="2503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698DB371-52C3-DF2F-D373-8843B4718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698DB371-52C3-DF2F-D373-8843B4718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036" y="4889585"/>
                    <a:ext cx="256352" cy="2993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10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32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200D00-A52E-FFFA-CD0C-25C41406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47" y="1744061"/>
            <a:ext cx="8784644" cy="3778250"/>
          </a:xfrm>
        </p:spPr>
      </p:pic>
      <p:sp>
        <p:nvSpPr>
          <p:cNvPr id="6" name="文字方塊 7">
            <a:extLst>
              <a:ext uri="{FF2B5EF4-FFF2-40B4-BE49-F238E27FC236}">
                <a16:creationId xmlns:a16="http://schemas.microsoft.com/office/drawing/2014/main" id="{B49E6FEB-9AA1-7ECA-1961-A4A248F8443B}"/>
              </a:ext>
            </a:extLst>
          </p:cNvPr>
          <p:cNvSpPr txBox="1"/>
          <p:nvPr/>
        </p:nvSpPr>
        <p:spPr>
          <a:xfrm>
            <a:off x="2120925" y="5884528"/>
            <a:ext cx="657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▲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投資組合再平衡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五種投資組合與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的市場價值。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DBC2F42-0EBC-A5A2-9C9D-63D6E0DD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160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投資組合再平衡下的模型績效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A4EEE4-D41F-EB7D-B049-C09198769696}"/>
              </a:ext>
            </a:extLst>
          </p:cNvPr>
          <p:cNvSpPr txBox="1"/>
          <p:nvPr/>
        </p:nvSpPr>
        <p:spPr>
          <a:xfrm>
            <a:off x="9747324" y="5622918"/>
            <a:ext cx="145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Jing-Rung Yu et al.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3393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186</Words>
  <Application>Microsoft Office PowerPoint</Application>
  <PresentationFormat>寬螢幕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Cambria Math</vt:lpstr>
      <vt:lpstr>Century Gothic</vt:lpstr>
      <vt:lpstr>Wingdings 3</vt:lpstr>
      <vt:lpstr>絲縷</vt:lpstr>
      <vt:lpstr>PowerPoint 簡報</vt:lpstr>
      <vt:lpstr>MVS model</vt:lpstr>
      <vt:lpstr>MVS model</vt:lpstr>
      <vt:lpstr>買入賣空規範</vt:lpstr>
      <vt:lpstr>投資組合再平衡下的模型績效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10846013_黃建智</dc:creator>
  <cp:lastModifiedBy>10846013_黃建智</cp:lastModifiedBy>
  <cp:revision>4</cp:revision>
  <dcterms:created xsi:type="dcterms:W3CDTF">2022-06-08T10:24:50Z</dcterms:created>
  <dcterms:modified xsi:type="dcterms:W3CDTF">2022-06-08T15:14:41Z</dcterms:modified>
</cp:coreProperties>
</file>